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3" r:id="rId3"/>
    <p:sldId id="274" r:id="rId4"/>
    <p:sldId id="257" r:id="rId5"/>
    <p:sldId id="258" r:id="rId6"/>
    <p:sldId id="267" r:id="rId7"/>
    <p:sldId id="268" r:id="rId8"/>
    <p:sldId id="269" r:id="rId9"/>
    <p:sldId id="259" r:id="rId10"/>
    <p:sldId id="262" r:id="rId11"/>
    <p:sldId id="263" r:id="rId12"/>
    <p:sldId id="264" r:id="rId13"/>
    <p:sldId id="265" r:id="rId14"/>
    <p:sldId id="271" r:id="rId15"/>
    <p:sldId id="272" r:id="rId16"/>
    <p:sldId id="260" r:id="rId17"/>
    <p:sldId id="261" r:id="rId18"/>
    <p:sldId id="270"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557" autoAdjust="0"/>
  </p:normalViewPr>
  <p:slideViewPr>
    <p:cSldViewPr snapToGrid="0">
      <p:cViewPr varScale="1">
        <p:scale>
          <a:sx n="61" d="100"/>
          <a:sy n="61" d="100"/>
        </p:scale>
        <p:origin x="8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8.62069" units="1/cm"/>
          <inkml:channelProperty channel="T" name="resolution" value="1" units="1/dev"/>
        </inkml:channelProperties>
      </inkml:inkSource>
      <inkml:timestamp xml:id="ts0" timeString="2021-11-20T04:01:15.219"/>
    </inkml:context>
    <inkml:brush xml:id="br0">
      <inkml:brushProperty name="width" value="0.05292" units="cm"/>
      <inkml:brushProperty name="height" value="0.05292" units="cm"/>
      <inkml:brushProperty name="color" value="#FF0000"/>
    </inkml:brush>
  </inkml:definitions>
  <inkml:trace contextRef="#ctx0" brushRef="#br0">13605 5240 0,'0'0'0,"0"0"0,15 0 15,16 0-15,48 15 16,30-15-16,47 15 16,-31-15-1,31-15-15,31 0 0,-31 0 16,32-1-1,-79-14-15,78-1 16,16 0-16,-15 1 16,-1-1-16,0 16 15,79-1-15,-63 1 16,-16-31 0,47 16-16,-15-1 15,-63 0-15,0 1 16,31-1-16,-31 0 15,0 31-15,-31-15 16,16 15-16,46 0 16,-15 0-1,-16 0 1,-15 15 0,46-15-16,-31 16 15,0-16-15,-31 0 16,15 0-16,17 0 15,30 30-15,-31-14 16,-31 14-16,15 1 16,63-16-1,-15 1-15,-1-1 16,-31-15-16,32 0 16,46-15-16,-47-1 15,0 1 1,16 0-1,16-1-15,-47 1 16,15 0-16,31-1 16,-15 1-1,-15 15-15,-32 0 16,31 0-16,1 0 16,-64-15-16,17-1 15,-47 1-15,46 0 16,-62 15-1,31 0-15,-62 0 16,31 0-16,-46 0 16,-32 0-16</inkml:trace>
</inkml:ink>
</file>

<file path=ppt/ink/ink2.xml><?xml version="1.0" encoding="utf-8"?>
<inkml:ink xmlns:inkml="http://www.w3.org/2003/InkML">
  <inkml:definitions>
    <inkml:context xml:id="ctx0">
      <inkml:inkSource xml:id="inkSrc0">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8.62069" units="1/cm"/>
          <inkml:channelProperty channel="T" name="resolution" value="1" units="1/dev"/>
        </inkml:channelProperties>
      </inkml:inkSource>
      <inkml:timestamp xml:id="ts0" timeString="2021-11-20T04:11:22.845"/>
    </inkml:context>
    <inkml:brush xml:id="br0">
      <inkml:brushProperty name="width" value="0.05292" units="cm"/>
      <inkml:brushProperty name="height" value="0.05292" units="cm"/>
      <inkml:brushProperty name="color" value="#FF0000"/>
    </inkml:brush>
  </inkml:definitions>
  <inkml:trace contextRef="#ctx0" brushRef="#br0">6985 6909 0,'0'0'0,"0"0"0,0 0 15,0 0-15,0 0 16,0 0 0,0 0-16,0-15 15,47-31-15,109-123 16,63-61-16,15-60 15,32-47-15,-1 46 16,16-15-16,203-139 16</inkml:trace>
  <inkml:trace contextRef="#ctx0" brushRef="#br0" timeOffset="601.66">7220 11104 0,'0'0'0,"0"0"0,0 0 15,31-30-15,47-47 16,47-30 0,31-31-1,31-15 1,32 0-16,-16 15 15,-16 16-15,-78 60 16</inkml:trace>
  <inkml:trace contextRef="#ctx0" brushRef="#br0" timeOffset="865.17">6829 16065 0,'0'0'0,"0"-46"0,78-91 16,157-185-1,61-107 1,63-45-16,63-78 16,30-29-16</inkml:trace>
  <inkml:trace contextRef="#ctx0" brushRef="#br0" timeOffset="23189.85">16446 6419 0,'0'-15'0,"16"-31"0,46-108 0,63-121 15,-16-47 1,16 31-16,16 0 16,15-15-16,0 31 15,-16 14 1,-15 32-16,31-1 16,-46 46-16,14 31 15,-14 15-15,-32 77 16</inkml:trace>
  <inkml:trace contextRef="#ctx0" brushRef="#br0" timeOffset="23639.78">19943 5914 0,'0'-16'0,"0"-45"0,31-169 15,78-198 1,16-108-16,31-16 0,32 1 31,-1 92-31,0 30 16,48 0-16,-33 47 15,142-139-15</inkml:trace>
  <inkml:trace contextRef="#ctx0" brushRef="#br0" timeOffset="24017.89">23799 5883 0,'0'0'0,"0"0"0,0-46 16,15-138-16,17-137 15,77-77 1,-15-16-16,46 16 15,-15 0-15,31 30 16,16 47 0,-47 30-16,62 0 15,125-199-15</inkml:trace>
  <inkml:trace contextRef="#ctx0" brushRef="#br0" timeOffset="26765.27">15915 10721 0,'0'0'0,"0"-15"0,0-61 0,47-62 15,15-61-15,16 15 16,1 0-16,30-15 16,16-30-16,31-1 15,-94 107-15</inkml:trace>
  <inkml:trace contextRef="#ctx0" brushRef="#br0" timeOffset="27129.99">19599 9833 0,'0'-15'0,"0"-16"16,0-106-16,32-93 15,46-46-15,78 1 16,31-1-1,0 46-15,16 16 16,-15 15-16,-1 61 16,-62 31-16,-63 61 15</inkml:trace>
  <inkml:trace contextRef="#ctx0" brushRef="#br0" timeOffset="27517.84">16571 11870 0,'0'0'0,"0"-15"0,78-16 16,31-30-16,78-31 15,48-46-15,-1-46 16,31-15 0,1-61-16,-1-31 15,156-138-15</inkml:trace>
  <inkml:trace contextRef="#ctx0" brushRef="#br0" timeOffset="27824.78">20005 13753 0,'0'0'0,"16"-15"0,15-62 16,94-60-16,94-78 16,93-76-1,-16-15-15,17 15 16,-1 15 0,-16 1-16,17-1 15,-1 16 1,187-108-16</inkml:trace>
  <inkml:trace contextRef="#ctx0" brushRef="#br0" timeOffset="28075.44">24579 13723 0,'0'0'0,"0"0"0,0-16 16,78-14-1,110-108-15,77-107 32,125-153-32,-15-123 0,47-122 15,-1-77 1,-31 77-16</inkml:trace>
  <inkml:trace contextRef="#ctx0" brushRef="#br0" timeOffset="83187.02">15384 6618 0,'0'0'0,"0"0"0,-15 0 16,-16 0-16,-48-15 0,17-1 16,15 1-16,-31 0 15,0-1 1,-31 1-16,31 0 15,-32-1 1,17 16-16,-17 0 0,-46 0 0,16 0 16,15 16-1,16-1-15,-1 0 16,17 1-16,-17-1 16,1 0-16,31 1 15,0-1 1,31 0-1,-31 16-15,16-1 0,-16 1 16,31 0-16,-31 15 16,0 0-16,47 0 15,-48-1 1,48 17-16,-16-1 16,-15 0-16,15 16 15,0-16 1,16 16-16,31-16 15,-31 15 1,31-14-16,31-1 0,-31 0 31,31 0-15,16-15-16,-16 0 16,47 0-16,-31 0 15,31 0-15,0 0 16,32 0-16,-1 0 15,16-16 1,-16 1-16,0 0 0,47-1 16,32-14-1,-32-1-15,0 0 16,0 1-16,31-1 16,1-15-1,15 15-15,-47-30 0,62 0 16,-30-1-1,-32-14-15,0-1 16,31-15-16,1-15 16,-63 0-1,-1 15-15,17-16 0,-16-14 32,31-1-32,-16 16 15,-61 0-15,-1 15 16,-32 0-1,-14 0-15,-1 0 16,16 0-16,-16 0 16,-31 0-16,0 0 15,0-15-15,0 0 16,-31-16-16,-1 16 16,-14-16-1,-64 1-15,32 15 16,-31-1-16,-16 1 15,-62-15 1,-16 14-16,16 16 0,-79 16 16,-46-1-16,-32 46 15,-30 16 1,62 0-16,-1 15 16,48-16-16,156 1 15</inkml:trace>
  <inkml:trace contextRef="#ctx0" brushRef="#br0" timeOffset="84304.64">21020 6710 0,'0'0'0,"0"0"0,-16-16 16,-46 1-16,15-31 16,-62 0-1,31 0-15,0 0 32,0-15-32,-32 15 15,-15-15-15,-31 30 0,16 1 16,15 30-16,-62 15 15,31 16 1,-32 30-16,32 0 16,-31 31-16,31 0 15,-32 15 1,63-15-16,-15 0 16,46 0-16,-15 0 15,31-16-15,0 1 31,0-1-31,15-14 0,17-17 32,46-14-32,-32 15 0,32 0 15,0 0-15,32 0 0,14 15 16,-14 0 0,46 1-1,0-17-15,0 17 16,78-16-1,-16 0-15,16-31 16,1 0-16,46 1 16,15-32-16,-31 1 15,48-16-15,30-15 16,-31 0-16,0 0 16,-15-15-16,-16 15 15,-16 0 1,1-15-16,-32 0 15,0 15-15,-47-15 32,0 15-32,-62-15 0,31-1 0,-31 1 31,-16 0-31,0 0 16,-31-1-16,0 1 15,0 0 1,-31 0-16,-47-16 15,-78 0-15,0 16 16,-63 15 0,-62 16-16,47 30 0,-62 30 15,30 16 1,32 15-16,-31 1 16,30 30-16,126-47 15</inkml:trace>
  <inkml:trace contextRef="#ctx0" brushRef="#br0" timeOffset="85421.34">25422 6939 0,'0'0'0,"0"-15"0,-15 0 15,-16 0 1,-48-16-16,17 16 16,15-16-16,-31 0 15,0 1-15,0-1 16,-31-15 0,-16 0-1,16 16-15,-1-1 16,-15 0-1,-15 1-15,-47 14 16,15 16-16,31 0 16,16 31-16,-62 0 15,0-1 1,31 16-16,46-15 16,-46 30-16,-47 0 15,47 16 1,-94 61-1,16 15-15,78-46 16,31 0-16,16 0 16,31-15-16,0 0 15,15 15 1,48-15-16,-16 0 16,31 15-16,0-30 15,46 15 1,64 0-16,-1-16 15,16 1-15,31-1 16,63-30 0,15-15-16,0-16 15,63-30-15,124-16 16,-62 1 0,-109-16-1,15 0-15,-15-16 16,15 1-1,-30-15-15,14-1 16,-46 16-16,-47-16 16,32-15-16,-32 0 15,-16 16-15,-62-1 16,16-15-16,-31 16 16,15-1-1,-47-30 1,-16 0-16,-15 0 0,0 0 15,-15-16-15,-63-15 16,-63 1-16,-15-1 16,-109 15-1,-157 31-15,-187 108 16,-234 137 0,78 31-1</inkml:trace>
</inkml:ink>
</file>

<file path=ppt/ink/ink3.xml><?xml version="1.0" encoding="utf-8"?>
<inkml:ink xmlns:inkml="http://www.w3.org/2003/InkML">
  <inkml:definitions>
    <inkml:context xml:id="ctx0">
      <inkml:inkSource xml:id="inkSrc0">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8.62069" units="1/cm"/>
          <inkml:channelProperty channel="T" name="resolution" value="1" units="1/dev"/>
        </inkml:channelProperties>
      </inkml:inkSource>
      <inkml:timestamp xml:id="ts0" timeString="2022-03-07T06:02:37.106"/>
    </inkml:context>
    <inkml:brush xml:id="br0">
      <inkml:brushProperty name="width" value="0.05292" units="cm"/>
      <inkml:brushProperty name="height" value="0.05292" units="cm"/>
      <inkml:brushProperty name="color" value="#FF0000"/>
    </inkml:brush>
  </inkml:definitions>
  <inkml:trace contextRef="#ctx0" brushRef="#br0">15447 6327 0,'0'0'0,"0"0"16,0-15-16,0-1 16,0 1-16,-31 0 15,31-1-15,-32 1 16,17 0-1,-16-1-15,-1 1 16,-46 0-16,0 0 16,0-1-16,0 16 15,0 0 1,-31 31-16,31-1 0,0 16 16,0-15-1,-1 15-15,33-15 16,-17-16-16,16 0 15,16 1-15,-16-1 16,47 0-16,-31 0 31</inkml:trace>
  <inkml:trace contextRef="#ctx0" brushRef="#br0" timeOffset="1133.47">15447 6618 0,'0'0'15,"0"0"-15,0 0 16,0 0-16,-31-15 16,-1-1-16,17 1 15,-16 0-15,-1-1 16,-46 1 0,0 15-16,-47 0 15,16 0-15,0 0 31,-16 0-31,-16 31 0,-15-1 16,0 16-16,31 15 16,-15 16-1,15 0 1,-16-1-16,48 1 16,-1-31-16,16 15 15,0-15-15,31 0 16,0 0-1,-15-16-15,46 1 16,-15 15-16,0 0 0,31-16 31,-32 16-31,17 16 16,15-1-16,0 0 16,0 0-1,15 1-15,17-1 16,-1 15-16,47-14 15,0 14-15,0 1 16,31-1-16,16-14 16,31-16-1,32-1-15,-1-29 16,0-1-16,16-30 16,16-1-1,-63 1-15,31-15 0,16-16 16,-15 0-16,-32 0 15,-16-31 1,16 1-16,32-16 16,-63 30-16,-1-14 15,-14 15-15,-32-1 32,0-14-32,-16-1 15,16-15-15,-31 1 16,-16 14-16,16 0 15,-47 1-15,0-16 16,-31 0-16,15 0 16,-62-30-1,-31-16-15,-109-15 16,15 46-16,-63 15 16,1 31-1,-94 45-15,-94 62 16,31 31-16,79 30 15,-32 0-15,-15 31 16,-31 15-16,-32 46 16,-125 92-16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E461F-7ADC-4F6C-8683-54FE4145104A}" type="datetimeFigureOut">
              <a:rPr lang="en-IN" smtClean="0"/>
              <a:t>04-03-2022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476B3-1931-434C-B83C-721DCA74C428}" type="slidenum">
              <a:rPr lang="en-IN" smtClean="0"/>
              <a:t>‹#›</a:t>
            </a:fld>
            <a:endParaRPr lang="en-IN"/>
          </a:p>
        </p:txBody>
      </p:sp>
    </p:spTree>
    <p:extLst>
      <p:ext uri="{BB962C8B-B14F-4D97-AF65-F5344CB8AC3E}">
        <p14:creationId xmlns:p14="http://schemas.microsoft.com/office/powerpoint/2010/main" val="2826676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NoSQL Database uses distributed storage, it is easy to scale them up horizontally with commodity hardware. In the RDBMS world, the system tends to go slow when the volume of the data increases and could be tackled by scaling up the existing hardware. However, this process is expensive and inefficient. An alternative to this problem is distributing the data load to separate commodity hardware whenever the load increases.</a:t>
            </a:r>
            <a:endParaRPr lang="en-IN" dirty="0"/>
          </a:p>
        </p:txBody>
      </p:sp>
      <p:sp>
        <p:nvSpPr>
          <p:cNvPr id="4" name="Slide Number Placeholder 3"/>
          <p:cNvSpPr>
            <a:spLocks noGrp="1"/>
          </p:cNvSpPr>
          <p:nvPr>
            <p:ph type="sldNum" sz="quarter" idx="5"/>
          </p:nvPr>
        </p:nvSpPr>
        <p:spPr/>
        <p:txBody>
          <a:bodyPr/>
          <a:lstStyle/>
          <a:p>
            <a:fld id="{ECE476B3-1931-434C-B83C-721DCA74C428}" type="slidenum">
              <a:rPr lang="en-IN" smtClean="0"/>
              <a:t>2</a:t>
            </a:fld>
            <a:endParaRPr lang="en-IN"/>
          </a:p>
        </p:txBody>
      </p:sp>
    </p:spTree>
    <p:extLst>
      <p:ext uri="{BB962C8B-B14F-4D97-AF65-F5344CB8AC3E}">
        <p14:creationId xmlns:p14="http://schemas.microsoft.com/office/powerpoint/2010/main" val="1027054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Continuing with the example above, the document with information about Tom could be stored in a collection named users. More documents could be added to the users collection in order to store information about other users. For example, the document below that stores information about Donna could be added to the users collection.</a:t>
            </a:r>
          </a:p>
          <a:p>
            <a:endParaRPr lang="en-US" dirty="0"/>
          </a:p>
          <a:p>
            <a:endParaRPr lang="en-IN" dirty="0"/>
          </a:p>
        </p:txBody>
      </p:sp>
      <p:sp>
        <p:nvSpPr>
          <p:cNvPr id="4" name="Slide Number Placeholder 3"/>
          <p:cNvSpPr>
            <a:spLocks noGrp="1"/>
          </p:cNvSpPr>
          <p:nvPr>
            <p:ph type="sldNum" sz="quarter" idx="5"/>
          </p:nvPr>
        </p:nvSpPr>
        <p:spPr/>
        <p:txBody>
          <a:bodyPr/>
          <a:lstStyle/>
          <a:p>
            <a:fld id="{ECE476B3-1931-434C-B83C-721DCA74C428}" type="slidenum">
              <a:rPr lang="en-IN" smtClean="0"/>
              <a:t>7</a:t>
            </a:fld>
            <a:endParaRPr lang="en-IN"/>
          </a:p>
        </p:txBody>
      </p:sp>
    </p:spTree>
    <p:extLst>
      <p:ext uri="{BB962C8B-B14F-4D97-AF65-F5344CB8AC3E}">
        <p14:creationId xmlns:p14="http://schemas.microsoft.com/office/powerpoint/2010/main" val="3895426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column family containing 3 rows. Each row contains its own set of columns.</a:t>
            </a:r>
          </a:p>
          <a:p>
            <a:pPr algn="l"/>
            <a:r>
              <a:rPr lang="en-US" b="0" i="0" dirty="0">
                <a:solidFill>
                  <a:srgbClr val="000000"/>
                </a:solidFill>
                <a:effectLst/>
                <a:latin typeface="Noto Sans" panose="020B0502040204020203" pitchFamily="34" charset="0"/>
              </a:rPr>
              <a:t>As the above diagram shows:</a:t>
            </a:r>
          </a:p>
          <a:p>
            <a:pPr algn="l">
              <a:buFont typeface="Arial" panose="020B0604020202020204" pitchFamily="34" charset="0"/>
              <a:buChar char="•"/>
            </a:pPr>
            <a:r>
              <a:rPr lang="en-US" b="0" i="0" dirty="0">
                <a:solidFill>
                  <a:srgbClr val="000000"/>
                </a:solidFill>
                <a:effectLst/>
                <a:latin typeface="Noto Sans" panose="020B0502040204020203" pitchFamily="34" charset="0"/>
              </a:rPr>
              <a:t>A </a:t>
            </a:r>
            <a:r>
              <a:rPr lang="en-US" b="1" i="0" dirty="0">
                <a:solidFill>
                  <a:srgbClr val="000000"/>
                </a:solidFill>
                <a:effectLst/>
                <a:latin typeface="Noto Sans" panose="020B0502040204020203" pitchFamily="34" charset="0"/>
              </a:rPr>
              <a:t>column family</a:t>
            </a:r>
            <a:r>
              <a:rPr lang="en-US" b="0" i="0" dirty="0">
                <a:solidFill>
                  <a:srgbClr val="000000"/>
                </a:solidFill>
                <a:effectLst/>
                <a:latin typeface="Noto Sans" panose="020B0502040204020203" pitchFamily="34" charset="0"/>
              </a:rPr>
              <a:t> consists of multiple rows.</a:t>
            </a:r>
          </a:p>
          <a:p>
            <a:pPr algn="l">
              <a:buFont typeface="Arial" panose="020B0604020202020204" pitchFamily="34" charset="0"/>
              <a:buChar char="•"/>
            </a:pPr>
            <a:r>
              <a:rPr lang="en-US" b="0" i="0" dirty="0">
                <a:solidFill>
                  <a:srgbClr val="000000"/>
                </a:solidFill>
                <a:effectLst/>
                <a:latin typeface="Noto Sans" panose="020B0502040204020203" pitchFamily="34" charset="0"/>
              </a:rPr>
              <a:t>Each </a:t>
            </a:r>
            <a:r>
              <a:rPr lang="en-US" b="1" i="0" dirty="0">
                <a:solidFill>
                  <a:srgbClr val="000000"/>
                </a:solidFill>
                <a:effectLst/>
                <a:latin typeface="Noto Sans" panose="020B0502040204020203" pitchFamily="34" charset="0"/>
              </a:rPr>
              <a:t>row</a:t>
            </a:r>
            <a:r>
              <a:rPr lang="en-US" b="0" i="0" dirty="0">
                <a:solidFill>
                  <a:srgbClr val="000000"/>
                </a:solidFill>
                <a:effectLst/>
                <a:latin typeface="Noto Sans" panose="020B0502040204020203" pitchFamily="34" charset="0"/>
              </a:rPr>
              <a:t> can contain a different number of columns to the other rows. And the columns don’t have to match the columns in the other rows (i.e. they can have different column names, data types, </a:t>
            </a:r>
            <a:r>
              <a:rPr lang="en-US" b="0" i="0" dirty="0" err="1">
                <a:solidFill>
                  <a:srgbClr val="000000"/>
                </a:solidFill>
                <a:effectLst/>
                <a:latin typeface="Noto Sans" panose="020B0502040204020203" pitchFamily="34" charset="0"/>
              </a:rPr>
              <a:t>etc</a:t>
            </a:r>
            <a:r>
              <a:rPr lang="en-US" b="0" i="0" dirty="0">
                <a:solidFill>
                  <a:srgbClr val="000000"/>
                </a:solidFill>
                <a:effectLst/>
                <a:latin typeface="Noto Sans" panose="020B0502040204020203" pitchFamily="34" charset="0"/>
              </a:rPr>
              <a:t>).</a:t>
            </a:r>
          </a:p>
          <a:p>
            <a:pPr algn="l">
              <a:buFont typeface="Arial" panose="020B0604020202020204" pitchFamily="34" charset="0"/>
              <a:buChar char="•"/>
            </a:pPr>
            <a:r>
              <a:rPr lang="en-US" b="0" i="0" dirty="0">
                <a:solidFill>
                  <a:srgbClr val="000000"/>
                </a:solidFill>
                <a:effectLst/>
                <a:latin typeface="Noto Sans" panose="020B0502040204020203" pitchFamily="34" charset="0"/>
              </a:rPr>
              <a:t>Each </a:t>
            </a:r>
            <a:r>
              <a:rPr lang="en-US" b="1" i="0" dirty="0">
                <a:solidFill>
                  <a:srgbClr val="000000"/>
                </a:solidFill>
                <a:effectLst/>
                <a:latin typeface="Noto Sans" panose="020B0502040204020203" pitchFamily="34" charset="0"/>
              </a:rPr>
              <a:t>column</a:t>
            </a:r>
            <a:r>
              <a:rPr lang="en-US" b="0" i="0" dirty="0">
                <a:solidFill>
                  <a:srgbClr val="000000"/>
                </a:solidFill>
                <a:effectLst/>
                <a:latin typeface="Noto Sans" panose="020B0502040204020203" pitchFamily="34" charset="0"/>
              </a:rPr>
              <a:t> is contained to its row. It doesn’t span all rows like in a relational database. Each column contains a name/value pair, along with a timestamp. Note that this example uses Unix/Epoch time for the timestamp.</a:t>
            </a:r>
          </a:p>
          <a:p>
            <a:endParaRPr lang="en-IN" dirty="0"/>
          </a:p>
        </p:txBody>
      </p:sp>
      <p:sp>
        <p:nvSpPr>
          <p:cNvPr id="4" name="Slide Number Placeholder 3"/>
          <p:cNvSpPr>
            <a:spLocks noGrp="1"/>
          </p:cNvSpPr>
          <p:nvPr>
            <p:ph type="sldNum" sz="quarter" idx="5"/>
          </p:nvPr>
        </p:nvSpPr>
        <p:spPr/>
        <p:txBody>
          <a:bodyPr/>
          <a:lstStyle/>
          <a:p>
            <a:fld id="{ECE476B3-1931-434C-B83C-721DCA74C428}" type="slidenum">
              <a:rPr lang="en-IN" smtClean="0"/>
              <a:t>11</a:t>
            </a:fld>
            <a:endParaRPr lang="en-IN"/>
          </a:p>
        </p:txBody>
      </p:sp>
    </p:spTree>
    <p:extLst>
      <p:ext uri="{BB962C8B-B14F-4D97-AF65-F5344CB8AC3E}">
        <p14:creationId xmlns:p14="http://schemas.microsoft.com/office/powerpoint/2010/main" val="1034171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CE476B3-1931-434C-B83C-721DCA74C428}" type="slidenum">
              <a:rPr lang="en-IN" smtClean="0"/>
              <a:t>16</a:t>
            </a:fld>
            <a:endParaRPr lang="en-IN"/>
          </a:p>
        </p:txBody>
      </p:sp>
    </p:spTree>
    <p:extLst>
      <p:ext uri="{BB962C8B-B14F-4D97-AF65-F5344CB8AC3E}">
        <p14:creationId xmlns:p14="http://schemas.microsoft.com/office/powerpoint/2010/main" val="3788207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normal operations, your data store provides all three functions. But the CAP theorem maintains that when a distributed database experiences a network failure, you can provide either consistency or availability.</a:t>
            </a:r>
          </a:p>
          <a:p>
            <a:endParaRPr lang="en-US" dirty="0"/>
          </a:p>
          <a:p>
            <a:r>
              <a:rPr lang="en-US" dirty="0"/>
              <a:t>Network partition means there is a break in the network or there is no connection between the data stores or the nodes. So the scenario where there is a break between different node in a </a:t>
            </a:r>
            <a:r>
              <a:rPr lang="en-US" dirty="0" err="1"/>
              <a:t>disctributed</a:t>
            </a:r>
            <a:r>
              <a:rPr lang="en-US" dirty="0"/>
              <a:t> data store is called </a:t>
            </a:r>
            <a:r>
              <a:rPr lang="en-US" dirty="0" err="1"/>
              <a:t>parttion</a:t>
            </a:r>
            <a:r>
              <a:rPr lang="en-US" dirty="0"/>
              <a:t> tolerance.</a:t>
            </a:r>
          </a:p>
          <a:p>
            <a:r>
              <a:rPr lang="en-US" dirty="0"/>
              <a:t>It is nothing but no data replication for a particular node or may be group of nodes or we can call it </a:t>
            </a:r>
            <a:r>
              <a:rPr lang="en-US" u="sng" dirty="0"/>
              <a:t>isolated data </a:t>
            </a:r>
            <a:r>
              <a:rPr lang="en-US" dirty="0"/>
              <a:t>that way your database is isolated from other databases in the distributed system because there is a </a:t>
            </a:r>
            <a:r>
              <a:rPr lang="en-US" dirty="0" err="1"/>
              <a:t>parttion</a:t>
            </a:r>
            <a:r>
              <a:rPr lang="en-US" dirty="0"/>
              <a:t> tolerance.</a:t>
            </a:r>
          </a:p>
          <a:p>
            <a:endParaRPr lang="en-US" dirty="0"/>
          </a:p>
          <a:p>
            <a:r>
              <a:rPr lang="en-US" dirty="0"/>
              <a:t>Consistency</a:t>
            </a:r>
          </a:p>
          <a:p>
            <a:r>
              <a:rPr lang="en-US" b="0" i="0" dirty="0">
                <a:solidFill>
                  <a:srgbClr val="525252"/>
                </a:solidFill>
                <a:effectLst/>
                <a:latin typeface="IBM Plex Sans" panose="020B0503050203000203" pitchFamily="34" charset="0"/>
              </a:rPr>
              <a:t>Consistency means that all clients see the same data at the same time, no matter which node they connect to. For this to happen, whenever data is written to one node, it must be instantly forwarded or replicated to all the other nodes in the system before the write is deemed ‘successful.’</a:t>
            </a:r>
          </a:p>
          <a:p>
            <a:endParaRPr lang="en-US" dirty="0"/>
          </a:p>
          <a:p>
            <a:r>
              <a:rPr lang="en-US" dirty="0"/>
              <a:t>Same example every user gets the same data from the datastore irrespective of the node from which </a:t>
            </a:r>
            <a:r>
              <a:rPr lang="en-US" dirty="0" err="1"/>
              <a:t>thet</a:t>
            </a:r>
            <a:r>
              <a:rPr lang="en-US" dirty="0"/>
              <a:t> are acquiring from this called consistency</a:t>
            </a:r>
          </a:p>
          <a:p>
            <a:r>
              <a:rPr lang="en-US" dirty="0"/>
              <a:t>If at a time multiple users place a query they will get the same data that is consistency </a:t>
            </a:r>
            <a:r>
              <a:rPr lang="en-US" u="sng" dirty="0"/>
              <a:t>same data</a:t>
            </a:r>
          </a:p>
          <a:p>
            <a:endParaRPr lang="en-US" dirty="0"/>
          </a:p>
          <a:p>
            <a:r>
              <a:rPr lang="en-US" dirty="0" err="1"/>
              <a:t>Availabiltiy</a:t>
            </a:r>
            <a:endParaRPr lang="en-US" dirty="0"/>
          </a:p>
          <a:p>
            <a:r>
              <a:rPr lang="en-US" b="0" i="0" dirty="0">
                <a:solidFill>
                  <a:srgbClr val="525252"/>
                </a:solidFill>
                <a:effectLst/>
                <a:latin typeface="IBM Plex Sans" panose="020B0604020202020204" pitchFamily="34" charset="0"/>
              </a:rPr>
              <a:t>Availability means that that any client making a request for data gets a response, even if one or more nodes are down. Another way to state this—all working nodes in the distributed system return a valid response for any request, without exception.</a:t>
            </a:r>
            <a:endParaRPr lang="en-US" dirty="0"/>
          </a:p>
          <a:p>
            <a:br>
              <a:rPr lang="en-US" dirty="0"/>
            </a:br>
            <a:r>
              <a:rPr lang="en-US" dirty="0"/>
              <a:t>Image there is a </a:t>
            </a:r>
            <a:r>
              <a:rPr lang="en-US" dirty="0" err="1"/>
              <a:t>partion</a:t>
            </a:r>
            <a:r>
              <a:rPr lang="en-US" dirty="0"/>
              <a:t> tolerance</a:t>
            </a:r>
          </a:p>
          <a:p>
            <a:r>
              <a:rPr lang="en-US" dirty="0"/>
              <a:t>User in the left side updates the datastore , right side user is retrieving that data from different datastore he wont see the same data. However the system does not fails. So there is inconsistent data across the </a:t>
            </a:r>
            <a:r>
              <a:rPr lang="en-US" dirty="0" err="1"/>
              <a:t>the</a:t>
            </a:r>
            <a:r>
              <a:rPr lang="en-US" dirty="0"/>
              <a:t> network however the system didn’t fail though </a:t>
            </a:r>
            <a:r>
              <a:rPr lang="en-US" dirty="0" err="1"/>
              <a:t>therr</a:t>
            </a:r>
            <a:r>
              <a:rPr lang="en-US" dirty="0"/>
              <a:t> was a network </a:t>
            </a:r>
            <a:r>
              <a:rPr lang="en-US" dirty="0" err="1"/>
              <a:t>parttion</a:t>
            </a:r>
            <a:r>
              <a:rPr lang="en-US" dirty="0"/>
              <a:t>. The system was still available</a:t>
            </a:r>
          </a:p>
          <a:p>
            <a:r>
              <a:rPr lang="en-US" dirty="0"/>
              <a:t> to serve the data this is called availability. This is called CAP </a:t>
            </a:r>
            <a:r>
              <a:rPr lang="en-US" dirty="0" err="1"/>
              <a:t>availabity</a:t>
            </a:r>
            <a:r>
              <a:rPr lang="en-US" dirty="0"/>
              <a:t>.</a:t>
            </a:r>
          </a:p>
          <a:p>
            <a:r>
              <a:rPr lang="en-US" u="sng" dirty="0"/>
              <a:t>Some data</a:t>
            </a:r>
          </a:p>
          <a:p>
            <a:endParaRPr lang="en-US" dirty="0"/>
          </a:p>
          <a:p>
            <a:endParaRPr lang="en-US" dirty="0"/>
          </a:p>
          <a:p>
            <a:endParaRPr lang="en-US" dirty="0"/>
          </a:p>
          <a:p>
            <a:endParaRPr lang="en-US" dirty="0"/>
          </a:p>
          <a:p>
            <a:endParaRPr lang="en-IN" dirty="0"/>
          </a:p>
        </p:txBody>
      </p:sp>
      <p:sp>
        <p:nvSpPr>
          <p:cNvPr id="4" name="Slide Number Placeholder 3"/>
          <p:cNvSpPr>
            <a:spLocks noGrp="1"/>
          </p:cNvSpPr>
          <p:nvPr>
            <p:ph type="sldNum" sz="quarter" idx="5"/>
          </p:nvPr>
        </p:nvSpPr>
        <p:spPr/>
        <p:txBody>
          <a:bodyPr/>
          <a:lstStyle/>
          <a:p>
            <a:fld id="{ECE476B3-1931-434C-B83C-721DCA74C428}" type="slidenum">
              <a:rPr lang="en-IN" smtClean="0"/>
              <a:t>21</a:t>
            </a:fld>
            <a:endParaRPr lang="en-IN"/>
          </a:p>
        </p:txBody>
      </p:sp>
    </p:spTree>
    <p:extLst>
      <p:ext uri="{BB962C8B-B14F-4D97-AF65-F5344CB8AC3E}">
        <p14:creationId xmlns:p14="http://schemas.microsoft.com/office/powerpoint/2010/main" val="851731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moment in question is the user query. We assume that a user makes a query to a database, and the networked database is to return a value.</a:t>
            </a:r>
          </a:p>
          <a:p>
            <a:endParaRPr lang="en-US" dirty="0"/>
          </a:p>
          <a:p>
            <a:r>
              <a:rPr lang="en-US" dirty="0"/>
              <a:t>Whichever value is returned from the database depends on our choice to provide consistency or availability. Here’s how this choice could play out:</a:t>
            </a:r>
          </a:p>
          <a:p>
            <a:endParaRPr lang="en-US" dirty="0"/>
          </a:p>
          <a:p>
            <a:r>
              <a:rPr lang="en-US" dirty="0"/>
              <a:t>On a query, we can respond to the user with the current value on the server, offering a highly available service. If we do this, there is no guarantee that the value is the most recent value submitted to the database. It is possible a recent write could be stuck in transit somewhere.</a:t>
            </a:r>
          </a:p>
          <a:p>
            <a:r>
              <a:rPr lang="en-US" dirty="0"/>
              <a:t>If we want to guarantee high consistency, then we have to wait for the new write or return an error to the query. Thus, we sacrifice availability to ensure the data returned by the query is consistent</a:t>
            </a:r>
          </a:p>
          <a:p>
            <a:r>
              <a:rPr lang="en-US" dirty="0"/>
              <a:t>We can choose out of 3 principles</a:t>
            </a:r>
          </a:p>
          <a:p>
            <a:endParaRPr lang="en-US" dirty="0"/>
          </a:p>
          <a:p>
            <a:r>
              <a:rPr lang="en-US" b="1" i="0" dirty="0">
                <a:solidFill>
                  <a:srgbClr val="FF0000"/>
                </a:solidFill>
                <a:effectLst/>
                <a:latin typeface="Lato" panose="020F0502020204030203" pitchFamily="34" charset="0"/>
              </a:rPr>
              <a:t>A distributed database system is bound to have partitions in a real-world system due to network failure or some other reason. Therefore, partition tolerance is a property we cannot avoid while building our system. So a distributed system will either choose to give up on Consistency or Availability but not on Partition tolerance</a:t>
            </a:r>
          </a:p>
          <a:p>
            <a:r>
              <a:rPr lang="en-US" b="0" i="0" dirty="0">
                <a:solidFill>
                  <a:srgbClr val="222222"/>
                </a:solidFill>
                <a:effectLst/>
                <a:latin typeface="Lato" panose="020F0502020204030203" pitchFamily="34" charset="0"/>
              </a:rPr>
              <a:t>For example in a distributed system, if a partition occurs between two nodes, it is impossible to provide consistent data on both the nodes and availability of complete data. Therefore, in such a scenario we either choose to compromise on Consistency or on Availability. Hence, a NoSQL distributed database is either characterized as CP or AP. CA type databases are generally the monolithic databases that work on a single node and provide no distribution. Hence, they require no partition tolerance.</a:t>
            </a:r>
            <a:endParaRPr lang="en-IN" b="1" dirty="0">
              <a:solidFill>
                <a:srgbClr val="FF0000"/>
              </a:solidFill>
            </a:endParaRPr>
          </a:p>
        </p:txBody>
      </p:sp>
      <p:sp>
        <p:nvSpPr>
          <p:cNvPr id="4" name="Slide Number Placeholder 3"/>
          <p:cNvSpPr>
            <a:spLocks noGrp="1"/>
          </p:cNvSpPr>
          <p:nvPr>
            <p:ph type="sldNum" sz="quarter" idx="5"/>
          </p:nvPr>
        </p:nvSpPr>
        <p:spPr/>
        <p:txBody>
          <a:bodyPr/>
          <a:lstStyle/>
          <a:p>
            <a:fld id="{ECE476B3-1931-434C-B83C-721DCA74C428}" type="slidenum">
              <a:rPr lang="en-IN" smtClean="0"/>
              <a:t>22</a:t>
            </a:fld>
            <a:endParaRPr lang="en-IN"/>
          </a:p>
        </p:txBody>
      </p:sp>
    </p:spTree>
    <p:extLst>
      <p:ext uri="{BB962C8B-B14F-4D97-AF65-F5344CB8AC3E}">
        <p14:creationId xmlns:p14="http://schemas.microsoft.com/office/powerpoint/2010/main" val="1886535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4293-9B2D-4B9A-AE48-CC3DCB0183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5EB7DF-EA9A-4A23-8E36-E760EEF4B7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E73AB9-8DDB-4F6C-96CA-A830FAFC82B1}"/>
              </a:ext>
            </a:extLst>
          </p:cNvPr>
          <p:cNvSpPr>
            <a:spLocks noGrp="1"/>
          </p:cNvSpPr>
          <p:nvPr>
            <p:ph type="dt" sz="half" idx="10"/>
          </p:nvPr>
        </p:nvSpPr>
        <p:spPr/>
        <p:txBody>
          <a:bodyPr/>
          <a:lstStyle/>
          <a:p>
            <a:fld id="{AB525EEE-F395-4144-A86B-1688CE227191}" type="datetimeFigureOut">
              <a:rPr lang="en-IN" smtClean="0"/>
              <a:t>04-03-2022</a:t>
            </a:fld>
            <a:endParaRPr lang="en-IN"/>
          </a:p>
        </p:txBody>
      </p:sp>
      <p:sp>
        <p:nvSpPr>
          <p:cNvPr id="5" name="Footer Placeholder 4">
            <a:extLst>
              <a:ext uri="{FF2B5EF4-FFF2-40B4-BE49-F238E27FC236}">
                <a16:creationId xmlns:a16="http://schemas.microsoft.com/office/drawing/2014/main" id="{35DF7FF8-2D47-434C-A8CB-0E0256F70A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EC035-8C1D-4BC0-A384-13578C083496}"/>
              </a:ext>
            </a:extLst>
          </p:cNvPr>
          <p:cNvSpPr>
            <a:spLocks noGrp="1"/>
          </p:cNvSpPr>
          <p:nvPr>
            <p:ph type="sldNum" sz="quarter" idx="12"/>
          </p:nvPr>
        </p:nvSpPr>
        <p:spPr/>
        <p:txBody>
          <a:bodyPr/>
          <a:lstStyle/>
          <a:p>
            <a:fld id="{4A4C717F-2A94-4B45-A20A-B8A9AF07AD30}" type="slidenum">
              <a:rPr lang="en-IN" smtClean="0"/>
              <a:t>‹#›</a:t>
            </a:fld>
            <a:endParaRPr lang="en-IN"/>
          </a:p>
        </p:txBody>
      </p:sp>
    </p:spTree>
    <p:extLst>
      <p:ext uri="{BB962C8B-B14F-4D97-AF65-F5344CB8AC3E}">
        <p14:creationId xmlns:p14="http://schemas.microsoft.com/office/powerpoint/2010/main" val="229118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7753-2FBF-4B03-8146-9632B856FD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0D3075-A6E6-40AC-BF9B-FF43D35235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B04F5D-689B-436F-8F46-BDC21DBD8F4E}"/>
              </a:ext>
            </a:extLst>
          </p:cNvPr>
          <p:cNvSpPr>
            <a:spLocks noGrp="1"/>
          </p:cNvSpPr>
          <p:nvPr>
            <p:ph type="dt" sz="half" idx="10"/>
          </p:nvPr>
        </p:nvSpPr>
        <p:spPr/>
        <p:txBody>
          <a:bodyPr/>
          <a:lstStyle/>
          <a:p>
            <a:fld id="{AB525EEE-F395-4144-A86B-1688CE227191}" type="datetimeFigureOut">
              <a:rPr lang="en-IN" smtClean="0"/>
              <a:t>04-03-2022</a:t>
            </a:fld>
            <a:endParaRPr lang="en-IN"/>
          </a:p>
        </p:txBody>
      </p:sp>
      <p:sp>
        <p:nvSpPr>
          <p:cNvPr id="5" name="Footer Placeholder 4">
            <a:extLst>
              <a:ext uri="{FF2B5EF4-FFF2-40B4-BE49-F238E27FC236}">
                <a16:creationId xmlns:a16="http://schemas.microsoft.com/office/drawing/2014/main" id="{3AFBEE7F-537E-4F9E-A43F-A7E19B58B3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426CB9-2B7C-4570-A21E-072A62918506}"/>
              </a:ext>
            </a:extLst>
          </p:cNvPr>
          <p:cNvSpPr>
            <a:spLocks noGrp="1"/>
          </p:cNvSpPr>
          <p:nvPr>
            <p:ph type="sldNum" sz="quarter" idx="12"/>
          </p:nvPr>
        </p:nvSpPr>
        <p:spPr/>
        <p:txBody>
          <a:bodyPr/>
          <a:lstStyle/>
          <a:p>
            <a:fld id="{4A4C717F-2A94-4B45-A20A-B8A9AF07AD30}" type="slidenum">
              <a:rPr lang="en-IN" smtClean="0"/>
              <a:t>‹#›</a:t>
            </a:fld>
            <a:endParaRPr lang="en-IN"/>
          </a:p>
        </p:txBody>
      </p:sp>
    </p:spTree>
    <p:extLst>
      <p:ext uri="{BB962C8B-B14F-4D97-AF65-F5344CB8AC3E}">
        <p14:creationId xmlns:p14="http://schemas.microsoft.com/office/powerpoint/2010/main" val="82565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25B13-7597-4B08-8007-68D51AECC4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C2A73D-C622-42BA-92E6-DF156A3295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1F8432-1A58-4E58-A6A8-2347E1753489}"/>
              </a:ext>
            </a:extLst>
          </p:cNvPr>
          <p:cNvSpPr>
            <a:spLocks noGrp="1"/>
          </p:cNvSpPr>
          <p:nvPr>
            <p:ph type="dt" sz="half" idx="10"/>
          </p:nvPr>
        </p:nvSpPr>
        <p:spPr/>
        <p:txBody>
          <a:bodyPr/>
          <a:lstStyle/>
          <a:p>
            <a:fld id="{AB525EEE-F395-4144-A86B-1688CE227191}" type="datetimeFigureOut">
              <a:rPr lang="en-IN" smtClean="0"/>
              <a:t>04-03-2022</a:t>
            </a:fld>
            <a:endParaRPr lang="en-IN"/>
          </a:p>
        </p:txBody>
      </p:sp>
      <p:sp>
        <p:nvSpPr>
          <p:cNvPr id="5" name="Footer Placeholder 4">
            <a:extLst>
              <a:ext uri="{FF2B5EF4-FFF2-40B4-BE49-F238E27FC236}">
                <a16:creationId xmlns:a16="http://schemas.microsoft.com/office/drawing/2014/main" id="{D4327BFF-F41F-4C16-AEE1-7250462CD1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F5D199-906C-4B11-A1EC-077CC1D4C45F}"/>
              </a:ext>
            </a:extLst>
          </p:cNvPr>
          <p:cNvSpPr>
            <a:spLocks noGrp="1"/>
          </p:cNvSpPr>
          <p:nvPr>
            <p:ph type="sldNum" sz="quarter" idx="12"/>
          </p:nvPr>
        </p:nvSpPr>
        <p:spPr/>
        <p:txBody>
          <a:bodyPr/>
          <a:lstStyle/>
          <a:p>
            <a:fld id="{4A4C717F-2A94-4B45-A20A-B8A9AF07AD30}" type="slidenum">
              <a:rPr lang="en-IN" smtClean="0"/>
              <a:t>‹#›</a:t>
            </a:fld>
            <a:endParaRPr lang="en-IN"/>
          </a:p>
        </p:txBody>
      </p:sp>
    </p:spTree>
    <p:extLst>
      <p:ext uri="{BB962C8B-B14F-4D97-AF65-F5344CB8AC3E}">
        <p14:creationId xmlns:p14="http://schemas.microsoft.com/office/powerpoint/2010/main" val="2309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D173-C615-4B2E-AA01-8F9CC5E721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D2F8BD-EB2E-4545-A07F-615AB58870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0C6C59-D3D4-41EF-BE8F-B33E3FC9B911}"/>
              </a:ext>
            </a:extLst>
          </p:cNvPr>
          <p:cNvSpPr>
            <a:spLocks noGrp="1"/>
          </p:cNvSpPr>
          <p:nvPr>
            <p:ph type="dt" sz="half" idx="10"/>
          </p:nvPr>
        </p:nvSpPr>
        <p:spPr/>
        <p:txBody>
          <a:bodyPr/>
          <a:lstStyle/>
          <a:p>
            <a:fld id="{AB525EEE-F395-4144-A86B-1688CE227191}" type="datetimeFigureOut">
              <a:rPr lang="en-IN" smtClean="0"/>
              <a:t>04-03-2022</a:t>
            </a:fld>
            <a:endParaRPr lang="en-IN"/>
          </a:p>
        </p:txBody>
      </p:sp>
      <p:sp>
        <p:nvSpPr>
          <p:cNvPr id="5" name="Footer Placeholder 4">
            <a:extLst>
              <a:ext uri="{FF2B5EF4-FFF2-40B4-BE49-F238E27FC236}">
                <a16:creationId xmlns:a16="http://schemas.microsoft.com/office/drawing/2014/main" id="{32A0F5B6-9A60-40D4-9CE1-F8AB53053D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06881C-2598-4989-B630-B8C017EB41FB}"/>
              </a:ext>
            </a:extLst>
          </p:cNvPr>
          <p:cNvSpPr>
            <a:spLocks noGrp="1"/>
          </p:cNvSpPr>
          <p:nvPr>
            <p:ph type="sldNum" sz="quarter" idx="12"/>
          </p:nvPr>
        </p:nvSpPr>
        <p:spPr/>
        <p:txBody>
          <a:bodyPr/>
          <a:lstStyle/>
          <a:p>
            <a:fld id="{4A4C717F-2A94-4B45-A20A-B8A9AF07AD30}" type="slidenum">
              <a:rPr lang="en-IN" smtClean="0"/>
              <a:t>‹#›</a:t>
            </a:fld>
            <a:endParaRPr lang="en-IN"/>
          </a:p>
        </p:txBody>
      </p:sp>
    </p:spTree>
    <p:extLst>
      <p:ext uri="{BB962C8B-B14F-4D97-AF65-F5344CB8AC3E}">
        <p14:creationId xmlns:p14="http://schemas.microsoft.com/office/powerpoint/2010/main" val="2661720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312C-A977-4674-B001-5761FD911B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50DF26-4535-461F-ADA4-140A187343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844646-670E-4479-8B0A-207F1D9A9F8C}"/>
              </a:ext>
            </a:extLst>
          </p:cNvPr>
          <p:cNvSpPr>
            <a:spLocks noGrp="1"/>
          </p:cNvSpPr>
          <p:nvPr>
            <p:ph type="dt" sz="half" idx="10"/>
          </p:nvPr>
        </p:nvSpPr>
        <p:spPr/>
        <p:txBody>
          <a:bodyPr/>
          <a:lstStyle/>
          <a:p>
            <a:fld id="{AB525EEE-F395-4144-A86B-1688CE227191}" type="datetimeFigureOut">
              <a:rPr lang="en-IN" smtClean="0"/>
              <a:t>04-03-2022</a:t>
            </a:fld>
            <a:endParaRPr lang="en-IN"/>
          </a:p>
        </p:txBody>
      </p:sp>
      <p:sp>
        <p:nvSpPr>
          <p:cNvPr id="5" name="Footer Placeholder 4">
            <a:extLst>
              <a:ext uri="{FF2B5EF4-FFF2-40B4-BE49-F238E27FC236}">
                <a16:creationId xmlns:a16="http://schemas.microsoft.com/office/drawing/2014/main" id="{AAA722DD-168A-472B-BFF7-0DD0E991C2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B5B479-6BCD-4BAA-9457-0C764E5A6BDF}"/>
              </a:ext>
            </a:extLst>
          </p:cNvPr>
          <p:cNvSpPr>
            <a:spLocks noGrp="1"/>
          </p:cNvSpPr>
          <p:nvPr>
            <p:ph type="sldNum" sz="quarter" idx="12"/>
          </p:nvPr>
        </p:nvSpPr>
        <p:spPr/>
        <p:txBody>
          <a:bodyPr/>
          <a:lstStyle/>
          <a:p>
            <a:fld id="{4A4C717F-2A94-4B45-A20A-B8A9AF07AD30}" type="slidenum">
              <a:rPr lang="en-IN" smtClean="0"/>
              <a:t>‹#›</a:t>
            </a:fld>
            <a:endParaRPr lang="en-IN"/>
          </a:p>
        </p:txBody>
      </p:sp>
    </p:spTree>
    <p:extLst>
      <p:ext uri="{BB962C8B-B14F-4D97-AF65-F5344CB8AC3E}">
        <p14:creationId xmlns:p14="http://schemas.microsoft.com/office/powerpoint/2010/main" val="1214909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96BE5-5EA7-4F63-BC24-2BDB798A08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3685EE-F907-47F9-8A2E-4701D93A8C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F3D1E3-0524-49D4-A3D1-D50346223A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A9CCD3-E66B-4375-91D1-CAD2C302763A}"/>
              </a:ext>
            </a:extLst>
          </p:cNvPr>
          <p:cNvSpPr>
            <a:spLocks noGrp="1"/>
          </p:cNvSpPr>
          <p:nvPr>
            <p:ph type="dt" sz="half" idx="10"/>
          </p:nvPr>
        </p:nvSpPr>
        <p:spPr/>
        <p:txBody>
          <a:bodyPr/>
          <a:lstStyle/>
          <a:p>
            <a:fld id="{AB525EEE-F395-4144-A86B-1688CE227191}" type="datetimeFigureOut">
              <a:rPr lang="en-IN" smtClean="0"/>
              <a:t>04-03-2022</a:t>
            </a:fld>
            <a:endParaRPr lang="en-IN"/>
          </a:p>
        </p:txBody>
      </p:sp>
      <p:sp>
        <p:nvSpPr>
          <p:cNvPr id="6" name="Footer Placeholder 5">
            <a:extLst>
              <a:ext uri="{FF2B5EF4-FFF2-40B4-BE49-F238E27FC236}">
                <a16:creationId xmlns:a16="http://schemas.microsoft.com/office/drawing/2014/main" id="{D2317ED0-733B-4139-9ED4-85A49B7907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915133-EFE9-4823-8C16-8F1F1C15E371}"/>
              </a:ext>
            </a:extLst>
          </p:cNvPr>
          <p:cNvSpPr>
            <a:spLocks noGrp="1"/>
          </p:cNvSpPr>
          <p:nvPr>
            <p:ph type="sldNum" sz="quarter" idx="12"/>
          </p:nvPr>
        </p:nvSpPr>
        <p:spPr/>
        <p:txBody>
          <a:bodyPr/>
          <a:lstStyle/>
          <a:p>
            <a:fld id="{4A4C717F-2A94-4B45-A20A-B8A9AF07AD30}" type="slidenum">
              <a:rPr lang="en-IN" smtClean="0"/>
              <a:t>‹#›</a:t>
            </a:fld>
            <a:endParaRPr lang="en-IN"/>
          </a:p>
        </p:txBody>
      </p:sp>
    </p:spTree>
    <p:extLst>
      <p:ext uri="{BB962C8B-B14F-4D97-AF65-F5344CB8AC3E}">
        <p14:creationId xmlns:p14="http://schemas.microsoft.com/office/powerpoint/2010/main" val="2017400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B7D9-B7F0-4A8B-B3E4-05E4FFDFAD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91EB9A-CB18-48FF-AED7-7E7A858B2F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D752D5-9F40-4357-973D-FD0C6ABB7F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4B6F40-BE0A-4EA6-B3F7-68A59612EA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4F4A9A-50EF-465D-AB9F-FEEDC200FB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3B4C43-8711-4657-8DCB-BC996F825882}"/>
              </a:ext>
            </a:extLst>
          </p:cNvPr>
          <p:cNvSpPr>
            <a:spLocks noGrp="1"/>
          </p:cNvSpPr>
          <p:nvPr>
            <p:ph type="dt" sz="half" idx="10"/>
          </p:nvPr>
        </p:nvSpPr>
        <p:spPr/>
        <p:txBody>
          <a:bodyPr/>
          <a:lstStyle/>
          <a:p>
            <a:fld id="{AB525EEE-F395-4144-A86B-1688CE227191}" type="datetimeFigureOut">
              <a:rPr lang="en-IN" smtClean="0"/>
              <a:t>04-03-2022</a:t>
            </a:fld>
            <a:endParaRPr lang="en-IN"/>
          </a:p>
        </p:txBody>
      </p:sp>
      <p:sp>
        <p:nvSpPr>
          <p:cNvPr id="8" name="Footer Placeholder 7">
            <a:extLst>
              <a:ext uri="{FF2B5EF4-FFF2-40B4-BE49-F238E27FC236}">
                <a16:creationId xmlns:a16="http://schemas.microsoft.com/office/drawing/2014/main" id="{21F419BC-D128-4190-833C-CDEC8F40AB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1FEFF0-FD64-4BB4-8E37-8FA824752419}"/>
              </a:ext>
            </a:extLst>
          </p:cNvPr>
          <p:cNvSpPr>
            <a:spLocks noGrp="1"/>
          </p:cNvSpPr>
          <p:nvPr>
            <p:ph type="sldNum" sz="quarter" idx="12"/>
          </p:nvPr>
        </p:nvSpPr>
        <p:spPr/>
        <p:txBody>
          <a:bodyPr/>
          <a:lstStyle/>
          <a:p>
            <a:fld id="{4A4C717F-2A94-4B45-A20A-B8A9AF07AD30}" type="slidenum">
              <a:rPr lang="en-IN" smtClean="0"/>
              <a:t>‹#›</a:t>
            </a:fld>
            <a:endParaRPr lang="en-IN"/>
          </a:p>
        </p:txBody>
      </p:sp>
    </p:spTree>
    <p:extLst>
      <p:ext uri="{BB962C8B-B14F-4D97-AF65-F5344CB8AC3E}">
        <p14:creationId xmlns:p14="http://schemas.microsoft.com/office/powerpoint/2010/main" val="4220652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76128-B929-4878-AEE7-E165BED2B5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CD8356-0657-4ADF-AC5F-1151E1902FC3}"/>
              </a:ext>
            </a:extLst>
          </p:cNvPr>
          <p:cNvSpPr>
            <a:spLocks noGrp="1"/>
          </p:cNvSpPr>
          <p:nvPr>
            <p:ph type="dt" sz="half" idx="10"/>
          </p:nvPr>
        </p:nvSpPr>
        <p:spPr/>
        <p:txBody>
          <a:bodyPr/>
          <a:lstStyle/>
          <a:p>
            <a:fld id="{AB525EEE-F395-4144-A86B-1688CE227191}" type="datetimeFigureOut">
              <a:rPr lang="en-IN" smtClean="0"/>
              <a:t>04-03-2022</a:t>
            </a:fld>
            <a:endParaRPr lang="en-IN"/>
          </a:p>
        </p:txBody>
      </p:sp>
      <p:sp>
        <p:nvSpPr>
          <p:cNvPr id="4" name="Footer Placeholder 3">
            <a:extLst>
              <a:ext uri="{FF2B5EF4-FFF2-40B4-BE49-F238E27FC236}">
                <a16:creationId xmlns:a16="http://schemas.microsoft.com/office/drawing/2014/main" id="{FAE26C2D-6CD1-4771-B487-641A71CBBC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67333D-9C9C-4204-AE07-846D3581645E}"/>
              </a:ext>
            </a:extLst>
          </p:cNvPr>
          <p:cNvSpPr>
            <a:spLocks noGrp="1"/>
          </p:cNvSpPr>
          <p:nvPr>
            <p:ph type="sldNum" sz="quarter" idx="12"/>
          </p:nvPr>
        </p:nvSpPr>
        <p:spPr/>
        <p:txBody>
          <a:bodyPr/>
          <a:lstStyle/>
          <a:p>
            <a:fld id="{4A4C717F-2A94-4B45-A20A-B8A9AF07AD30}" type="slidenum">
              <a:rPr lang="en-IN" smtClean="0"/>
              <a:t>‹#›</a:t>
            </a:fld>
            <a:endParaRPr lang="en-IN"/>
          </a:p>
        </p:txBody>
      </p:sp>
    </p:spTree>
    <p:extLst>
      <p:ext uri="{BB962C8B-B14F-4D97-AF65-F5344CB8AC3E}">
        <p14:creationId xmlns:p14="http://schemas.microsoft.com/office/powerpoint/2010/main" val="381590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0B283-CCCB-4579-980F-153766514FA0}"/>
              </a:ext>
            </a:extLst>
          </p:cNvPr>
          <p:cNvSpPr>
            <a:spLocks noGrp="1"/>
          </p:cNvSpPr>
          <p:nvPr>
            <p:ph type="dt" sz="half" idx="10"/>
          </p:nvPr>
        </p:nvSpPr>
        <p:spPr/>
        <p:txBody>
          <a:bodyPr/>
          <a:lstStyle/>
          <a:p>
            <a:fld id="{AB525EEE-F395-4144-A86B-1688CE227191}" type="datetimeFigureOut">
              <a:rPr lang="en-IN" smtClean="0"/>
              <a:t>04-03-2022</a:t>
            </a:fld>
            <a:endParaRPr lang="en-IN"/>
          </a:p>
        </p:txBody>
      </p:sp>
      <p:sp>
        <p:nvSpPr>
          <p:cNvPr id="3" name="Footer Placeholder 2">
            <a:extLst>
              <a:ext uri="{FF2B5EF4-FFF2-40B4-BE49-F238E27FC236}">
                <a16:creationId xmlns:a16="http://schemas.microsoft.com/office/drawing/2014/main" id="{E99E7E51-F087-48E6-8985-887D6AE338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0C9A1D-8634-4E36-A6D2-62AF99E55EDF}"/>
              </a:ext>
            </a:extLst>
          </p:cNvPr>
          <p:cNvSpPr>
            <a:spLocks noGrp="1"/>
          </p:cNvSpPr>
          <p:nvPr>
            <p:ph type="sldNum" sz="quarter" idx="12"/>
          </p:nvPr>
        </p:nvSpPr>
        <p:spPr/>
        <p:txBody>
          <a:bodyPr/>
          <a:lstStyle/>
          <a:p>
            <a:fld id="{4A4C717F-2A94-4B45-A20A-B8A9AF07AD30}" type="slidenum">
              <a:rPr lang="en-IN" smtClean="0"/>
              <a:t>‹#›</a:t>
            </a:fld>
            <a:endParaRPr lang="en-IN"/>
          </a:p>
        </p:txBody>
      </p:sp>
    </p:spTree>
    <p:extLst>
      <p:ext uri="{BB962C8B-B14F-4D97-AF65-F5344CB8AC3E}">
        <p14:creationId xmlns:p14="http://schemas.microsoft.com/office/powerpoint/2010/main" val="274042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BD5D-14B8-4463-A021-10DF658D5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D3303E-BAB4-4DB8-84D4-57031BF949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95CCF0-BB9D-4D70-B5CD-0566F4E02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3D7A80-D1DA-4E8F-A358-37AB4175BF64}"/>
              </a:ext>
            </a:extLst>
          </p:cNvPr>
          <p:cNvSpPr>
            <a:spLocks noGrp="1"/>
          </p:cNvSpPr>
          <p:nvPr>
            <p:ph type="dt" sz="half" idx="10"/>
          </p:nvPr>
        </p:nvSpPr>
        <p:spPr/>
        <p:txBody>
          <a:bodyPr/>
          <a:lstStyle/>
          <a:p>
            <a:fld id="{AB525EEE-F395-4144-A86B-1688CE227191}" type="datetimeFigureOut">
              <a:rPr lang="en-IN" smtClean="0"/>
              <a:t>04-03-2022</a:t>
            </a:fld>
            <a:endParaRPr lang="en-IN"/>
          </a:p>
        </p:txBody>
      </p:sp>
      <p:sp>
        <p:nvSpPr>
          <p:cNvPr id="6" name="Footer Placeholder 5">
            <a:extLst>
              <a:ext uri="{FF2B5EF4-FFF2-40B4-BE49-F238E27FC236}">
                <a16:creationId xmlns:a16="http://schemas.microsoft.com/office/drawing/2014/main" id="{ECF7757B-96E2-4421-8CCC-04243F4572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4A0F57-197B-409A-B023-028EF8E5F592}"/>
              </a:ext>
            </a:extLst>
          </p:cNvPr>
          <p:cNvSpPr>
            <a:spLocks noGrp="1"/>
          </p:cNvSpPr>
          <p:nvPr>
            <p:ph type="sldNum" sz="quarter" idx="12"/>
          </p:nvPr>
        </p:nvSpPr>
        <p:spPr/>
        <p:txBody>
          <a:bodyPr/>
          <a:lstStyle/>
          <a:p>
            <a:fld id="{4A4C717F-2A94-4B45-A20A-B8A9AF07AD30}" type="slidenum">
              <a:rPr lang="en-IN" smtClean="0"/>
              <a:t>‹#›</a:t>
            </a:fld>
            <a:endParaRPr lang="en-IN"/>
          </a:p>
        </p:txBody>
      </p:sp>
    </p:spTree>
    <p:extLst>
      <p:ext uri="{BB962C8B-B14F-4D97-AF65-F5344CB8AC3E}">
        <p14:creationId xmlns:p14="http://schemas.microsoft.com/office/powerpoint/2010/main" val="3137100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79D3-1ADD-4618-B7BD-22CBDDDED6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AE4CCE-F30B-40C9-B463-B0D1DC6E5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E5B8BE-39E8-43ED-B50C-218732650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87CF3-F96E-4409-8CF8-7105AD625997}"/>
              </a:ext>
            </a:extLst>
          </p:cNvPr>
          <p:cNvSpPr>
            <a:spLocks noGrp="1"/>
          </p:cNvSpPr>
          <p:nvPr>
            <p:ph type="dt" sz="half" idx="10"/>
          </p:nvPr>
        </p:nvSpPr>
        <p:spPr/>
        <p:txBody>
          <a:bodyPr/>
          <a:lstStyle/>
          <a:p>
            <a:fld id="{AB525EEE-F395-4144-A86B-1688CE227191}" type="datetimeFigureOut">
              <a:rPr lang="en-IN" smtClean="0"/>
              <a:t>04-03-2022</a:t>
            </a:fld>
            <a:endParaRPr lang="en-IN"/>
          </a:p>
        </p:txBody>
      </p:sp>
      <p:sp>
        <p:nvSpPr>
          <p:cNvPr id="6" name="Footer Placeholder 5">
            <a:extLst>
              <a:ext uri="{FF2B5EF4-FFF2-40B4-BE49-F238E27FC236}">
                <a16:creationId xmlns:a16="http://schemas.microsoft.com/office/drawing/2014/main" id="{A9F29D6F-0DD4-4944-9684-9A1D10E4CC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236BDD-3236-4BBB-B286-58DE604C2980}"/>
              </a:ext>
            </a:extLst>
          </p:cNvPr>
          <p:cNvSpPr>
            <a:spLocks noGrp="1"/>
          </p:cNvSpPr>
          <p:nvPr>
            <p:ph type="sldNum" sz="quarter" idx="12"/>
          </p:nvPr>
        </p:nvSpPr>
        <p:spPr/>
        <p:txBody>
          <a:bodyPr/>
          <a:lstStyle/>
          <a:p>
            <a:fld id="{4A4C717F-2A94-4B45-A20A-B8A9AF07AD30}" type="slidenum">
              <a:rPr lang="en-IN" smtClean="0"/>
              <a:t>‹#›</a:t>
            </a:fld>
            <a:endParaRPr lang="en-IN"/>
          </a:p>
        </p:txBody>
      </p:sp>
    </p:spTree>
    <p:extLst>
      <p:ext uri="{BB962C8B-B14F-4D97-AF65-F5344CB8AC3E}">
        <p14:creationId xmlns:p14="http://schemas.microsoft.com/office/powerpoint/2010/main" val="263957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219F0C-2698-4D6B-9392-27B0DB92F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D8323-4B81-4EC4-9ACB-45C6BF90E1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1E2661-AE07-4D95-B113-89846530FA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25EEE-F395-4144-A86B-1688CE227191}" type="datetimeFigureOut">
              <a:rPr lang="en-IN" smtClean="0"/>
              <a:t>04-03-2022</a:t>
            </a:fld>
            <a:endParaRPr lang="en-IN"/>
          </a:p>
        </p:txBody>
      </p:sp>
      <p:sp>
        <p:nvSpPr>
          <p:cNvPr id="5" name="Footer Placeholder 4">
            <a:extLst>
              <a:ext uri="{FF2B5EF4-FFF2-40B4-BE49-F238E27FC236}">
                <a16:creationId xmlns:a16="http://schemas.microsoft.com/office/drawing/2014/main" id="{BAEEBF96-6600-4810-8AE3-B86389E69B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284E03-BB4D-49E2-BC91-9B06B992D0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C717F-2A94-4B45-A20A-B8A9AF07AD30}" type="slidenum">
              <a:rPr lang="en-IN" smtClean="0"/>
              <a:t>‹#›</a:t>
            </a:fld>
            <a:endParaRPr lang="en-IN"/>
          </a:p>
        </p:txBody>
      </p:sp>
    </p:spTree>
    <p:extLst>
      <p:ext uri="{BB962C8B-B14F-4D97-AF65-F5344CB8AC3E}">
        <p14:creationId xmlns:p14="http://schemas.microsoft.com/office/powerpoint/2010/main" val="1599973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6.png"/><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atabase.guide/what-is-an-mpp-databas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codahale.com/you-cant-sacrifice-partition-tolerance/"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7F91-F941-4BF4-9BF6-AB71D6F19D04}"/>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No-SQL Data Models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63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B210-A165-489B-B852-5A8E1039A3E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54590FA-E78F-4285-9DE5-B92D2248AE1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4AC78EA-7A11-4142-8FA2-F9C9FAB0DDD4}"/>
              </a:ext>
            </a:extLst>
          </p:cNvPr>
          <p:cNvPicPr>
            <a:picLocks noChangeAspect="1"/>
          </p:cNvPicPr>
          <p:nvPr/>
        </p:nvPicPr>
        <p:blipFill>
          <a:blip r:embed="rId2"/>
          <a:stretch>
            <a:fillRect/>
          </a:stretch>
        </p:blipFill>
        <p:spPr>
          <a:xfrm>
            <a:off x="588580" y="180975"/>
            <a:ext cx="10765220" cy="6496050"/>
          </a:xfrm>
          <a:prstGeom prst="rect">
            <a:avLst/>
          </a:prstGeom>
        </p:spPr>
      </p:pic>
    </p:spTree>
    <p:extLst>
      <p:ext uri="{BB962C8B-B14F-4D97-AF65-F5344CB8AC3E}">
        <p14:creationId xmlns:p14="http://schemas.microsoft.com/office/powerpoint/2010/main" val="2129768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8EBF31-E62D-485D-BC89-45767368611E}"/>
              </a:ext>
            </a:extLst>
          </p:cNvPr>
          <p:cNvPicPr>
            <a:picLocks noChangeAspect="1"/>
          </p:cNvPicPr>
          <p:nvPr/>
        </p:nvPicPr>
        <p:blipFill>
          <a:blip r:embed="rId3"/>
          <a:stretch>
            <a:fillRect/>
          </a:stretch>
        </p:blipFill>
        <p:spPr>
          <a:xfrm>
            <a:off x="2017986" y="514350"/>
            <a:ext cx="8460827" cy="6254312"/>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70E08A2-9246-41A2-AEF4-20B46A697C47}"/>
                  </a:ext>
                </a:extLst>
              </p14:cNvPr>
              <p14:cNvContentPartPr/>
              <p14:nvPr/>
            </p14:nvContentPartPr>
            <p14:xfrm>
              <a:off x="2458440" y="475200"/>
              <a:ext cx="7300800" cy="5308560"/>
            </p14:xfrm>
          </p:contentPart>
        </mc:Choice>
        <mc:Fallback xmlns="">
          <p:pic>
            <p:nvPicPr>
              <p:cNvPr id="2" name="Ink 1">
                <a:extLst>
                  <a:ext uri="{FF2B5EF4-FFF2-40B4-BE49-F238E27FC236}">
                    <a16:creationId xmlns:a16="http://schemas.microsoft.com/office/drawing/2014/main" id="{270E08A2-9246-41A2-AEF4-20B46A697C47}"/>
                  </a:ext>
                </a:extLst>
              </p:cNvPr>
              <p:cNvPicPr/>
              <p:nvPr/>
            </p:nvPicPr>
            <p:blipFill>
              <a:blip r:embed="rId5"/>
              <a:stretch>
                <a:fillRect/>
              </a:stretch>
            </p:blipFill>
            <p:spPr>
              <a:xfrm>
                <a:off x="2449080" y="465840"/>
                <a:ext cx="7319520" cy="5327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5BEF9317-7249-47AE-B530-98084C297D32}"/>
                  </a:ext>
                </a:extLst>
              </p14:cNvPr>
              <p14:cNvContentPartPr/>
              <p14:nvPr/>
            </p14:nvContentPartPr>
            <p14:xfrm>
              <a:off x="4296240" y="2211480"/>
              <a:ext cx="1793160" cy="810720"/>
            </p14:xfrm>
          </p:contentPart>
        </mc:Choice>
        <mc:Fallback>
          <p:pic>
            <p:nvPicPr>
              <p:cNvPr id="3" name="Ink 2">
                <a:extLst>
                  <a:ext uri="{FF2B5EF4-FFF2-40B4-BE49-F238E27FC236}">
                    <a16:creationId xmlns:a16="http://schemas.microsoft.com/office/drawing/2014/main" id="{5BEF9317-7249-47AE-B530-98084C297D32}"/>
                  </a:ext>
                </a:extLst>
              </p:cNvPr>
              <p:cNvPicPr/>
              <p:nvPr/>
            </p:nvPicPr>
            <p:blipFill>
              <a:blip r:embed="rId7"/>
              <a:stretch>
                <a:fillRect/>
              </a:stretch>
            </p:blipFill>
            <p:spPr>
              <a:xfrm>
                <a:off x="4286880" y="2202120"/>
                <a:ext cx="1811880" cy="829440"/>
              </a:xfrm>
              <a:prstGeom prst="rect">
                <a:avLst/>
              </a:prstGeom>
            </p:spPr>
          </p:pic>
        </mc:Fallback>
      </mc:AlternateContent>
    </p:spTree>
    <p:extLst>
      <p:ext uri="{BB962C8B-B14F-4D97-AF65-F5344CB8AC3E}">
        <p14:creationId xmlns:p14="http://schemas.microsoft.com/office/powerpoint/2010/main" val="213723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642D4D-0956-45F2-AF93-214D696F1904}"/>
              </a:ext>
            </a:extLst>
          </p:cNvPr>
          <p:cNvPicPr>
            <a:picLocks noChangeAspect="1"/>
          </p:cNvPicPr>
          <p:nvPr/>
        </p:nvPicPr>
        <p:blipFill>
          <a:blip r:embed="rId2"/>
          <a:stretch>
            <a:fillRect/>
          </a:stretch>
        </p:blipFill>
        <p:spPr>
          <a:xfrm>
            <a:off x="1970629" y="637710"/>
            <a:ext cx="7329488" cy="2791290"/>
          </a:xfrm>
          <a:prstGeom prst="rect">
            <a:avLst/>
          </a:prstGeom>
        </p:spPr>
      </p:pic>
      <p:sp>
        <p:nvSpPr>
          <p:cNvPr id="6" name="TextBox 5">
            <a:extLst>
              <a:ext uri="{FF2B5EF4-FFF2-40B4-BE49-F238E27FC236}">
                <a16:creationId xmlns:a16="http://schemas.microsoft.com/office/drawing/2014/main" id="{C83135C8-040C-4370-AB99-5B9F4070477B}"/>
              </a:ext>
            </a:extLst>
          </p:cNvPr>
          <p:cNvSpPr txBox="1"/>
          <p:nvPr/>
        </p:nvSpPr>
        <p:spPr>
          <a:xfrm>
            <a:off x="1014761" y="3445727"/>
            <a:ext cx="10995103" cy="3046988"/>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Here’s a breakdown of each element in the row:</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Row Key. </a:t>
            </a:r>
            <a:r>
              <a:rPr lang="en-US" sz="2400" dirty="0">
                <a:latin typeface="Times New Roman" panose="02020603050405020304" pitchFamily="18" charset="0"/>
                <a:cs typeface="Times New Roman" panose="02020603050405020304" pitchFamily="18" charset="0"/>
              </a:rPr>
              <a:t>Each row has a unique key, which is a unique identifier for that row.</a:t>
            </a:r>
          </a:p>
          <a:p>
            <a:r>
              <a:rPr lang="en-US" sz="2400" b="1" dirty="0">
                <a:latin typeface="Times New Roman" panose="02020603050405020304" pitchFamily="18" charset="0"/>
                <a:cs typeface="Times New Roman" panose="02020603050405020304" pitchFamily="18" charset="0"/>
              </a:rPr>
              <a:t>Column. </a:t>
            </a:r>
            <a:r>
              <a:rPr lang="en-US" sz="2400" dirty="0">
                <a:latin typeface="Times New Roman" panose="02020603050405020304" pitchFamily="18" charset="0"/>
                <a:cs typeface="Times New Roman" panose="02020603050405020304" pitchFamily="18" charset="0"/>
              </a:rPr>
              <a:t>Each column contains a name, a value, and timestamp.</a:t>
            </a:r>
          </a:p>
          <a:p>
            <a:r>
              <a:rPr lang="en-US" sz="2400" b="1" dirty="0">
                <a:latin typeface="Times New Roman" panose="02020603050405020304" pitchFamily="18" charset="0"/>
                <a:cs typeface="Times New Roman" panose="02020603050405020304" pitchFamily="18" charset="0"/>
              </a:rPr>
              <a:t>Name. </a:t>
            </a:r>
            <a:r>
              <a:rPr lang="en-US" sz="2400" dirty="0">
                <a:latin typeface="Times New Roman" panose="02020603050405020304" pitchFamily="18" charset="0"/>
                <a:cs typeface="Times New Roman" panose="02020603050405020304" pitchFamily="18" charset="0"/>
              </a:rPr>
              <a:t>This is the name of the name/value pair.</a:t>
            </a:r>
          </a:p>
          <a:p>
            <a:r>
              <a:rPr lang="en-US" sz="2400" b="1" dirty="0">
                <a:latin typeface="Times New Roman" panose="02020603050405020304" pitchFamily="18" charset="0"/>
                <a:cs typeface="Times New Roman" panose="02020603050405020304" pitchFamily="18" charset="0"/>
              </a:rPr>
              <a:t>Value. </a:t>
            </a:r>
            <a:r>
              <a:rPr lang="en-US" sz="2400" dirty="0">
                <a:latin typeface="Times New Roman" panose="02020603050405020304" pitchFamily="18" charset="0"/>
                <a:cs typeface="Times New Roman" panose="02020603050405020304" pitchFamily="18" charset="0"/>
              </a:rPr>
              <a:t>This is the value of the name/value pair.</a:t>
            </a:r>
          </a:p>
          <a:p>
            <a:r>
              <a:rPr lang="en-US" sz="2400" b="1" dirty="0">
                <a:latin typeface="Times New Roman" panose="02020603050405020304" pitchFamily="18" charset="0"/>
                <a:cs typeface="Times New Roman" panose="02020603050405020304" pitchFamily="18" charset="0"/>
              </a:rPr>
              <a:t>Timestamp. </a:t>
            </a:r>
            <a:r>
              <a:rPr lang="en-US" sz="2400" dirty="0">
                <a:latin typeface="Times New Roman" panose="02020603050405020304" pitchFamily="18" charset="0"/>
                <a:cs typeface="Times New Roman" panose="02020603050405020304" pitchFamily="18" charset="0"/>
              </a:rPr>
              <a:t>This provides the date and time that the data was inserted. This can be used to determine the most recent version of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35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F1CDAB-55DA-4B46-90F6-5C1D4719CC52}"/>
              </a:ext>
            </a:extLst>
          </p:cNvPr>
          <p:cNvSpPr txBox="1"/>
          <p:nvPr/>
        </p:nvSpPr>
        <p:spPr>
          <a:xfrm>
            <a:off x="3048930" y="568041"/>
            <a:ext cx="609414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Benefits of Column Store Databases</a:t>
            </a:r>
            <a:endParaRPr lang="en-IN" sz="28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66386D7-5DE0-44E3-BE0F-4EE8C87F89A3}"/>
              </a:ext>
            </a:extLst>
          </p:cNvPr>
          <p:cNvSpPr txBox="1"/>
          <p:nvPr/>
        </p:nvSpPr>
        <p:spPr>
          <a:xfrm>
            <a:off x="401444" y="1260737"/>
            <a:ext cx="11519210" cy="4832092"/>
          </a:xfrm>
          <a:prstGeom prst="rect">
            <a:avLst/>
          </a:prstGeom>
          <a:noFill/>
        </p:spPr>
        <p:txBody>
          <a:bodyPr wrap="square">
            <a:spAutoFit/>
          </a:bodyPr>
          <a:lstStyle/>
          <a:p>
            <a:pPr algn="just"/>
            <a:r>
              <a:rPr lang="en-US" sz="2800" b="0" i="0" dirty="0">
                <a:solidFill>
                  <a:srgbClr val="000000"/>
                </a:solidFill>
                <a:effectLst/>
                <a:latin typeface="Times New Roman" panose="02020603050405020304" pitchFamily="18" charset="0"/>
                <a:cs typeface="Times New Roman" panose="02020603050405020304" pitchFamily="18" charset="0"/>
              </a:rPr>
              <a:t>Some key benefits of columnar databases include:</a:t>
            </a:r>
          </a:p>
          <a:p>
            <a:pPr algn="just">
              <a:buFont typeface="Arial" panose="020B0604020202020204" pitchFamily="34" charset="0"/>
              <a:buChar char="•"/>
            </a:pPr>
            <a:r>
              <a:rPr lang="en-US" sz="2800" b="1" i="0" dirty="0">
                <a:solidFill>
                  <a:srgbClr val="000000"/>
                </a:solidFill>
                <a:effectLst/>
                <a:latin typeface="Times New Roman" panose="02020603050405020304" pitchFamily="18" charset="0"/>
                <a:cs typeface="Times New Roman" panose="02020603050405020304" pitchFamily="18" charset="0"/>
              </a:rPr>
              <a:t>Compression</a:t>
            </a:r>
            <a:r>
              <a:rPr lang="en-US" sz="2800" b="0" i="0" dirty="0">
                <a:solidFill>
                  <a:srgbClr val="000000"/>
                </a:solidFill>
                <a:effectLst/>
                <a:latin typeface="Times New Roman" panose="02020603050405020304" pitchFamily="18" charset="0"/>
                <a:cs typeface="Times New Roman" panose="02020603050405020304" pitchFamily="18" charset="0"/>
              </a:rPr>
              <a:t>. Column stores are very efficient at data compression and/or partitioning.</a:t>
            </a:r>
          </a:p>
          <a:p>
            <a:pPr algn="just">
              <a:buFont typeface="Arial" panose="020B0604020202020204" pitchFamily="34" charset="0"/>
              <a:buChar char="•"/>
            </a:pPr>
            <a:r>
              <a:rPr lang="en-US" sz="2800" b="1" i="0" dirty="0">
                <a:solidFill>
                  <a:srgbClr val="000000"/>
                </a:solidFill>
                <a:effectLst/>
                <a:latin typeface="Times New Roman" panose="02020603050405020304" pitchFamily="18" charset="0"/>
                <a:cs typeface="Times New Roman" panose="02020603050405020304" pitchFamily="18" charset="0"/>
              </a:rPr>
              <a:t>Aggregation queries</a:t>
            </a:r>
            <a:r>
              <a:rPr lang="en-US" sz="2800" b="0" i="0" dirty="0">
                <a:solidFill>
                  <a:srgbClr val="000000"/>
                </a:solidFill>
                <a:effectLst/>
                <a:latin typeface="Times New Roman" panose="02020603050405020304" pitchFamily="18" charset="0"/>
                <a:cs typeface="Times New Roman" panose="02020603050405020304" pitchFamily="18" charset="0"/>
              </a:rPr>
              <a:t>. Due to their structure, columnar databases perform particularly well with aggregation queries (such as SUM, COUNT, AVG, </a:t>
            </a:r>
            <a:r>
              <a:rPr lang="en-US" sz="2800" b="0" i="0" dirty="0" err="1">
                <a:solidFill>
                  <a:srgbClr val="000000"/>
                </a:solidFill>
                <a:effectLst/>
                <a:latin typeface="Times New Roman" panose="02020603050405020304" pitchFamily="18" charset="0"/>
                <a:cs typeface="Times New Roman" panose="02020603050405020304" pitchFamily="18" charset="0"/>
              </a:rPr>
              <a:t>etc</a:t>
            </a:r>
            <a:r>
              <a:rPr lang="en-US" sz="2800"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800" b="1" i="0" dirty="0">
                <a:solidFill>
                  <a:srgbClr val="000000"/>
                </a:solidFill>
                <a:effectLst/>
                <a:latin typeface="Times New Roman" panose="02020603050405020304" pitchFamily="18" charset="0"/>
                <a:cs typeface="Times New Roman" panose="02020603050405020304" pitchFamily="18" charset="0"/>
              </a:rPr>
              <a:t>Scalability</a:t>
            </a:r>
            <a:r>
              <a:rPr lang="en-US" sz="2800" b="0" i="0" dirty="0">
                <a:solidFill>
                  <a:srgbClr val="000000"/>
                </a:solidFill>
                <a:effectLst/>
                <a:latin typeface="Times New Roman" panose="02020603050405020304" pitchFamily="18" charset="0"/>
                <a:cs typeface="Times New Roman" panose="02020603050405020304" pitchFamily="18" charset="0"/>
              </a:rPr>
              <a:t>. Columnar databases are very scalable. They are well suited to massively parallel processing (</a:t>
            </a:r>
            <a:r>
              <a:rPr lang="en-US" sz="2800" b="0" i="0" u="none" strike="noStrike" dirty="0">
                <a:solidFill>
                  <a:srgbClr val="0056B3"/>
                </a:solidFill>
                <a:effectLst/>
                <a:latin typeface="Times New Roman" panose="02020603050405020304" pitchFamily="18" charset="0"/>
                <a:cs typeface="Times New Roman" panose="02020603050405020304" pitchFamily="18" charset="0"/>
                <a:hlinkClick r:id="rId2"/>
              </a:rPr>
              <a:t>MPP</a:t>
            </a:r>
            <a:r>
              <a:rPr lang="en-US" sz="2800" b="0" i="0" dirty="0">
                <a:solidFill>
                  <a:srgbClr val="000000"/>
                </a:solidFill>
                <a:effectLst/>
                <a:latin typeface="Times New Roman" panose="02020603050405020304" pitchFamily="18" charset="0"/>
                <a:cs typeface="Times New Roman" panose="02020603050405020304" pitchFamily="18" charset="0"/>
              </a:rPr>
              <a:t>), which involves having data spread across a large cluster of machines – often thousands of machines.</a:t>
            </a:r>
          </a:p>
          <a:p>
            <a:pPr algn="just">
              <a:buFont typeface="Arial" panose="020B0604020202020204" pitchFamily="34" charset="0"/>
              <a:buChar char="•"/>
            </a:pPr>
            <a:r>
              <a:rPr lang="en-US" sz="2800" b="1" i="0" dirty="0">
                <a:solidFill>
                  <a:srgbClr val="000000"/>
                </a:solidFill>
                <a:effectLst/>
                <a:latin typeface="Times New Roman" panose="02020603050405020304" pitchFamily="18" charset="0"/>
                <a:cs typeface="Times New Roman" panose="02020603050405020304" pitchFamily="18" charset="0"/>
              </a:rPr>
              <a:t>Fast to load and query</a:t>
            </a:r>
            <a:r>
              <a:rPr lang="en-US" sz="2800" b="0" i="0" dirty="0">
                <a:solidFill>
                  <a:srgbClr val="000000"/>
                </a:solidFill>
                <a:effectLst/>
                <a:latin typeface="Times New Roman" panose="02020603050405020304" pitchFamily="18" charset="0"/>
                <a:cs typeface="Times New Roman" panose="02020603050405020304" pitchFamily="18" charset="0"/>
              </a:rPr>
              <a:t>. Columnar stores can be loaded extremely fast. A billion row table could be loaded within a few seconds. You can start querying and </a:t>
            </a:r>
            <a:r>
              <a:rPr lang="en-US" sz="2800" b="0" i="0" dirty="0" err="1">
                <a:solidFill>
                  <a:srgbClr val="000000"/>
                </a:solidFill>
                <a:effectLst/>
                <a:latin typeface="Times New Roman" panose="02020603050405020304" pitchFamily="18" charset="0"/>
                <a:cs typeface="Times New Roman" panose="02020603050405020304" pitchFamily="18" charset="0"/>
              </a:rPr>
              <a:t>analysing</a:t>
            </a:r>
            <a:r>
              <a:rPr lang="en-US" sz="2800" b="0" i="0" dirty="0">
                <a:solidFill>
                  <a:srgbClr val="000000"/>
                </a:solidFill>
                <a:effectLst/>
                <a:latin typeface="Times New Roman" panose="02020603050405020304" pitchFamily="18" charset="0"/>
                <a:cs typeface="Times New Roman" panose="02020603050405020304" pitchFamily="18" charset="0"/>
              </a:rPr>
              <a:t> almost immediately.</a:t>
            </a:r>
          </a:p>
        </p:txBody>
      </p:sp>
    </p:spTree>
    <p:extLst>
      <p:ext uri="{BB962C8B-B14F-4D97-AF65-F5344CB8AC3E}">
        <p14:creationId xmlns:p14="http://schemas.microsoft.com/office/powerpoint/2010/main" val="238451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A1F6B3-5049-4032-8E38-9982FF5A0BB4}"/>
              </a:ext>
            </a:extLst>
          </p:cNvPr>
          <p:cNvSpPr txBox="1"/>
          <p:nvPr/>
        </p:nvSpPr>
        <p:spPr>
          <a:xfrm>
            <a:off x="738768" y="668403"/>
            <a:ext cx="609414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Column Oriented Database: Features</a:t>
            </a:r>
          </a:p>
        </p:txBody>
      </p:sp>
      <p:sp>
        <p:nvSpPr>
          <p:cNvPr id="9" name="TextBox 8">
            <a:extLst>
              <a:ext uri="{FF2B5EF4-FFF2-40B4-BE49-F238E27FC236}">
                <a16:creationId xmlns:a16="http://schemas.microsoft.com/office/drawing/2014/main" id="{E52F414F-7A7A-4644-AEE5-59CC7DF2F28B}"/>
              </a:ext>
            </a:extLst>
          </p:cNvPr>
          <p:cNvSpPr txBox="1"/>
          <p:nvPr/>
        </p:nvSpPr>
        <p:spPr>
          <a:xfrm>
            <a:off x="738768" y="1334573"/>
            <a:ext cx="6094140" cy="156966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Multidimensional key store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Persistent in nature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Distributed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 flexibility</a:t>
            </a: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FD93C48-577F-4729-84B5-F3B1AE05255C}"/>
              </a:ext>
            </a:extLst>
          </p:cNvPr>
          <p:cNvSpPr txBox="1"/>
          <p:nvPr/>
        </p:nvSpPr>
        <p:spPr>
          <a:xfrm>
            <a:off x="5860897" y="1400578"/>
            <a:ext cx="6094140" cy="341632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Pros:</a:t>
            </a:r>
          </a:p>
          <a:p>
            <a:r>
              <a:rPr lang="en-US" sz="2400" b="1" dirty="0">
                <a:latin typeface="Times New Roman" panose="02020603050405020304" pitchFamily="18" charset="0"/>
                <a:cs typeface="Times New Roman" panose="02020603050405020304" pitchFamily="18" charset="0"/>
              </a:rPr>
              <a:t>–          Supports semi-structured data</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Naturally indexed</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Scalable</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Cons:</a:t>
            </a:r>
          </a:p>
          <a:p>
            <a:r>
              <a:rPr lang="en-US" sz="2400" b="1" dirty="0">
                <a:latin typeface="Times New Roman" panose="02020603050405020304" pitchFamily="18" charset="0"/>
                <a:cs typeface="Times New Roman" panose="02020603050405020304" pitchFamily="18" charset="0"/>
              </a:rPr>
              <a:t>–          Not suitable for relational data</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267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6189A7-A87D-450A-8904-1464DE9DC9E4}"/>
              </a:ext>
            </a:extLst>
          </p:cNvPr>
          <p:cNvSpPr txBox="1"/>
          <p:nvPr/>
        </p:nvSpPr>
        <p:spPr>
          <a:xfrm>
            <a:off x="1853891" y="1307584"/>
            <a:ext cx="6094140" cy="2795958"/>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Column Based Databases: Use Case: </a:t>
            </a:r>
          </a:p>
          <a:p>
            <a:pPr marL="342900" indent="-3429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User Preferences</a:t>
            </a:r>
          </a:p>
          <a:p>
            <a:pPr marL="342900" indent="-3429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Business Intelligence</a:t>
            </a:r>
          </a:p>
          <a:p>
            <a:pPr marL="342900" indent="-3429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Managing data warehouses</a:t>
            </a:r>
          </a:p>
          <a:p>
            <a:pPr marL="342900" indent="-3429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Reporting Systems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458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40D315-5A90-4F20-82E4-2523EA00957B}"/>
              </a:ext>
            </a:extLst>
          </p:cNvPr>
          <p:cNvSpPr txBox="1"/>
          <p:nvPr/>
        </p:nvSpPr>
        <p:spPr>
          <a:xfrm>
            <a:off x="809296" y="304065"/>
            <a:ext cx="6096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Graph Base</a:t>
            </a:r>
          </a:p>
        </p:txBody>
      </p:sp>
      <p:sp>
        <p:nvSpPr>
          <p:cNvPr id="7" name="TextBox 6">
            <a:extLst>
              <a:ext uri="{FF2B5EF4-FFF2-40B4-BE49-F238E27FC236}">
                <a16:creationId xmlns:a16="http://schemas.microsoft.com/office/drawing/2014/main" id="{BE33B089-D84C-46B7-B865-4DEDF7E916DE}"/>
              </a:ext>
            </a:extLst>
          </p:cNvPr>
          <p:cNvSpPr txBox="1"/>
          <p:nvPr/>
        </p:nvSpPr>
        <p:spPr>
          <a:xfrm>
            <a:off x="641131" y="959942"/>
            <a:ext cx="6758152" cy="4154984"/>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 Graph Base NoSQL Database, a directed graph structure is used to represent the data. The graph is comprised of edges and nodes.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Formally, a graph is a representation of a set of objects, where some pairs of the objects are connected by links.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interconnected objects are represented by mathematical abstractions, called vertices, and the links that connect some pairs of vertices are called edges. A set of vertices and the edges that connect them is said to be a graph.</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B2A141E-9D26-43A4-AC23-2E8F95B1B171}"/>
              </a:ext>
            </a:extLst>
          </p:cNvPr>
          <p:cNvSpPr txBox="1"/>
          <p:nvPr/>
        </p:nvSpPr>
        <p:spPr>
          <a:xfrm>
            <a:off x="1198179" y="4984275"/>
            <a:ext cx="9627476" cy="1569660"/>
          </a:xfrm>
          <a:prstGeom prst="rect">
            <a:avLst/>
          </a:prstGeom>
          <a:noFill/>
        </p:spPr>
        <p:txBody>
          <a:bodyPr wrap="square">
            <a:spAutoFit/>
          </a:bodyPr>
          <a:lstStyle/>
          <a:p>
            <a:pPr algn="just"/>
            <a:r>
              <a:rPr lang="en-US" sz="2400" b="1" dirty="0">
                <a:solidFill>
                  <a:srgbClr val="0070C0"/>
                </a:solidFill>
                <a:latin typeface="Times New Roman" panose="02020603050405020304" pitchFamily="18" charset="0"/>
                <a:cs typeface="Times New Roman" panose="02020603050405020304" pitchFamily="18" charset="0"/>
              </a:rPr>
              <a:t>Graph databases are most typically used in social networking applications. Graph databases allow developers to focus more on relations between objects rather than on the objects themselves. In this context, they indeed allow for a scalable and easy-to-use environment.</a:t>
            </a:r>
          </a:p>
        </p:txBody>
      </p:sp>
      <p:pic>
        <p:nvPicPr>
          <p:cNvPr id="10" name="Picture 9">
            <a:extLst>
              <a:ext uri="{FF2B5EF4-FFF2-40B4-BE49-F238E27FC236}">
                <a16:creationId xmlns:a16="http://schemas.microsoft.com/office/drawing/2014/main" id="{14805DC1-1993-4479-922D-04D147C9B882}"/>
              </a:ext>
            </a:extLst>
          </p:cNvPr>
          <p:cNvPicPr>
            <a:picLocks noChangeAspect="1"/>
          </p:cNvPicPr>
          <p:nvPr/>
        </p:nvPicPr>
        <p:blipFill>
          <a:blip r:embed="rId3"/>
          <a:stretch>
            <a:fillRect/>
          </a:stretch>
        </p:blipFill>
        <p:spPr>
          <a:xfrm>
            <a:off x="7699813" y="1165662"/>
            <a:ext cx="4166366" cy="3112047"/>
          </a:xfrm>
          <a:prstGeom prst="rect">
            <a:avLst/>
          </a:prstGeom>
        </p:spPr>
      </p:pic>
    </p:spTree>
    <p:extLst>
      <p:ext uri="{BB962C8B-B14F-4D97-AF65-F5344CB8AC3E}">
        <p14:creationId xmlns:p14="http://schemas.microsoft.com/office/powerpoint/2010/main" val="2211250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41722E-F9C9-4A88-962A-DD1282EEDDC0}"/>
              </a:ext>
            </a:extLst>
          </p:cNvPr>
          <p:cNvSpPr txBox="1"/>
          <p:nvPr/>
        </p:nvSpPr>
        <p:spPr>
          <a:xfrm>
            <a:off x="568712" y="294606"/>
            <a:ext cx="11385395" cy="1938992"/>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Graph databases are optimized for traversing through connected data, e.g. traversing through a list of contacts on your social network to find out the degree of connections.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Graph databases usually come with a flexible data model, which means there is no need to define the types of edges and vertices.</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705C4D8-AD08-4AD8-95B9-2E8DF7D56385}"/>
              </a:ext>
            </a:extLst>
          </p:cNvPr>
          <p:cNvPicPr>
            <a:picLocks noChangeAspect="1"/>
          </p:cNvPicPr>
          <p:nvPr/>
        </p:nvPicPr>
        <p:blipFill>
          <a:blip r:embed="rId2"/>
          <a:stretch>
            <a:fillRect/>
          </a:stretch>
        </p:blipFill>
        <p:spPr>
          <a:xfrm>
            <a:off x="5996219" y="2426709"/>
            <a:ext cx="4143375" cy="3343275"/>
          </a:xfrm>
          <a:prstGeom prst="rect">
            <a:avLst/>
          </a:prstGeom>
        </p:spPr>
      </p:pic>
      <p:sp>
        <p:nvSpPr>
          <p:cNvPr id="9" name="TextBox 8">
            <a:extLst>
              <a:ext uri="{FF2B5EF4-FFF2-40B4-BE49-F238E27FC236}">
                <a16:creationId xmlns:a16="http://schemas.microsoft.com/office/drawing/2014/main" id="{A1739718-15E4-44A7-9A66-DBC20F664DB9}"/>
              </a:ext>
            </a:extLst>
          </p:cNvPr>
          <p:cNvSpPr txBox="1"/>
          <p:nvPr/>
        </p:nvSpPr>
        <p:spPr>
          <a:xfrm>
            <a:off x="568712" y="3301872"/>
            <a:ext cx="4438185" cy="2308324"/>
          </a:xfrm>
          <a:prstGeom prst="rect">
            <a:avLst/>
          </a:prstGeom>
          <a:noFill/>
        </p:spPr>
        <p:txBody>
          <a:bodyPr wrap="square">
            <a:spAutoFit/>
          </a:bodyPr>
          <a:lstStyle/>
          <a:p>
            <a:r>
              <a:rPr lang="en-US" sz="2400" b="1" dirty="0">
                <a:solidFill>
                  <a:srgbClr val="0070C0"/>
                </a:solidFill>
                <a:latin typeface="Times New Roman" panose="02020603050405020304" pitchFamily="18" charset="0"/>
                <a:cs typeface="Times New Roman" panose="02020603050405020304" pitchFamily="18" charset="0"/>
              </a:rPr>
              <a:t>The Graph database can be used in social media, fraud detection, and knowledge graphs. Examples of Graph Databases are – Neo4J, Infinite Graph, </a:t>
            </a:r>
            <a:r>
              <a:rPr lang="en-US" sz="2400" b="1" dirty="0" err="1">
                <a:solidFill>
                  <a:srgbClr val="0070C0"/>
                </a:solidFill>
                <a:latin typeface="Times New Roman" panose="02020603050405020304" pitchFamily="18" charset="0"/>
                <a:cs typeface="Times New Roman" panose="02020603050405020304" pitchFamily="18" charset="0"/>
              </a:rPr>
              <a:t>OrientDB</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FlockDB</a:t>
            </a:r>
            <a:r>
              <a:rPr lang="en-US" sz="2400" b="1" dirty="0">
                <a:solidFill>
                  <a:srgbClr val="0070C0"/>
                </a:solidFill>
                <a:latin typeface="Times New Roman" panose="02020603050405020304" pitchFamily="18" charset="0"/>
                <a:cs typeface="Times New Roman" panose="02020603050405020304" pitchFamily="18" charset="0"/>
              </a:rPr>
              <a:t>, etc.</a:t>
            </a:r>
            <a:endParaRPr lang="en-IN"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877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E06D15-1C0E-4C00-A8FD-E6AEF7024A3B}"/>
              </a:ext>
            </a:extLst>
          </p:cNvPr>
          <p:cNvSpPr txBox="1"/>
          <p:nvPr/>
        </p:nvSpPr>
        <p:spPr>
          <a:xfrm>
            <a:off x="1251725" y="278110"/>
            <a:ext cx="609414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Graph Databases: Features:</a:t>
            </a:r>
          </a:p>
        </p:txBody>
      </p:sp>
      <p:sp>
        <p:nvSpPr>
          <p:cNvPr id="7" name="TextBox 6">
            <a:extLst>
              <a:ext uri="{FF2B5EF4-FFF2-40B4-BE49-F238E27FC236}">
                <a16:creationId xmlns:a16="http://schemas.microsoft.com/office/drawing/2014/main" id="{EA5224DE-057B-436B-986E-91A6A162F612}"/>
              </a:ext>
            </a:extLst>
          </p:cNvPr>
          <p:cNvSpPr txBox="1"/>
          <p:nvPr/>
        </p:nvSpPr>
        <p:spPr>
          <a:xfrm>
            <a:off x="1363236" y="882057"/>
            <a:ext cx="7981486" cy="1200329"/>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Flexibility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Agility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Improved performance, even with huge volumes of data.</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9398E67-5974-4533-81B1-045C0BE4758C}"/>
              </a:ext>
            </a:extLst>
          </p:cNvPr>
          <p:cNvSpPr txBox="1"/>
          <p:nvPr/>
        </p:nvSpPr>
        <p:spPr>
          <a:xfrm>
            <a:off x="638408" y="2510796"/>
            <a:ext cx="6094140" cy="378565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Pros:</a:t>
            </a:r>
          </a:p>
          <a:p>
            <a:r>
              <a:rPr lang="en-US" sz="2400" b="1" dirty="0">
                <a:latin typeface="Times New Roman" panose="02020603050405020304" pitchFamily="18" charset="0"/>
                <a:cs typeface="Times New Roman" panose="02020603050405020304" pitchFamily="18" charset="0"/>
              </a:rPr>
              <a:t>–  Extremely powerful</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Connected data is locally indexed</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Can provide ACID</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Results in real-time</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Agile Structure</a:t>
            </a:r>
            <a:endParaRPr lang="en-IN" sz="24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5263E51-035B-4AE9-923A-29F342A6277B}"/>
              </a:ext>
            </a:extLst>
          </p:cNvPr>
          <p:cNvSpPr txBox="1"/>
          <p:nvPr/>
        </p:nvSpPr>
        <p:spPr>
          <a:xfrm>
            <a:off x="6297652" y="2930077"/>
            <a:ext cx="6094140" cy="1200329"/>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Cons:</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Difficult to scale out, though can scale up</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56A5D3-6D47-4446-9CBF-8E06C202A6D8}"/>
              </a:ext>
            </a:extLst>
          </p:cNvPr>
          <p:cNvSpPr txBox="1"/>
          <p:nvPr/>
        </p:nvSpPr>
        <p:spPr>
          <a:xfrm>
            <a:off x="805676" y="200051"/>
            <a:ext cx="609414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Advantages of NoSQL Databases</a:t>
            </a:r>
          </a:p>
        </p:txBody>
      </p:sp>
      <p:sp>
        <p:nvSpPr>
          <p:cNvPr id="7" name="TextBox 6">
            <a:extLst>
              <a:ext uri="{FF2B5EF4-FFF2-40B4-BE49-F238E27FC236}">
                <a16:creationId xmlns:a16="http://schemas.microsoft.com/office/drawing/2014/main" id="{271DD3EE-F731-4F2B-9EB2-780F278840C1}"/>
              </a:ext>
            </a:extLst>
          </p:cNvPr>
          <p:cNvSpPr txBox="1"/>
          <p:nvPr/>
        </p:nvSpPr>
        <p:spPr>
          <a:xfrm>
            <a:off x="805676" y="973950"/>
            <a:ext cx="10836197" cy="4154984"/>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NoSQL database is optimum for processing massive volume data with distributed processing.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NoSQL database supports failover mechanisms and ensures high availability.</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NoSQL database provides easy replication along with horizontally scalable capability.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NoSQL database is capable of handling structured, semi-structured, and unstructured data.</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NoSQL databases can be installed on commodity hardware and can form clusters for distributed processing.</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NoSQL database offers flexible schema and can be changed at runtime without service downtime.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182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72B12A-263A-4B4B-A4D0-3B24A899AB86}"/>
              </a:ext>
            </a:extLst>
          </p:cNvPr>
          <p:cNvPicPr>
            <a:picLocks noChangeAspect="1"/>
          </p:cNvPicPr>
          <p:nvPr/>
        </p:nvPicPr>
        <p:blipFill>
          <a:blip r:embed="rId3"/>
          <a:stretch>
            <a:fillRect/>
          </a:stretch>
        </p:blipFill>
        <p:spPr>
          <a:xfrm>
            <a:off x="2167286" y="914051"/>
            <a:ext cx="8259104" cy="5063003"/>
          </a:xfrm>
          <a:prstGeom prst="rect">
            <a:avLst/>
          </a:prstGeom>
        </p:spPr>
      </p:pic>
    </p:spTree>
    <p:extLst>
      <p:ext uri="{BB962C8B-B14F-4D97-AF65-F5344CB8AC3E}">
        <p14:creationId xmlns:p14="http://schemas.microsoft.com/office/powerpoint/2010/main" val="821721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A44847-4F9A-4838-9032-C7D551D84E99}"/>
              </a:ext>
            </a:extLst>
          </p:cNvPr>
          <p:cNvSpPr txBox="1"/>
          <p:nvPr/>
        </p:nvSpPr>
        <p:spPr>
          <a:xfrm>
            <a:off x="3247793" y="356168"/>
            <a:ext cx="609414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Disadvantages of NoSQL Databases</a:t>
            </a:r>
          </a:p>
        </p:txBody>
      </p:sp>
      <p:sp>
        <p:nvSpPr>
          <p:cNvPr id="7" name="TextBox 6">
            <a:extLst>
              <a:ext uri="{FF2B5EF4-FFF2-40B4-BE49-F238E27FC236}">
                <a16:creationId xmlns:a16="http://schemas.microsoft.com/office/drawing/2014/main" id="{8D901BB7-A2C9-4013-A40B-36A5B1E1659E}"/>
              </a:ext>
            </a:extLst>
          </p:cNvPr>
          <p:cNvSpPr txBox="1"/>
          <p:nvPr/>
        </p:nvSpPr>
        <p:spPr>
          <a:xfrm>
            <a:off x="660710" y="1101057"/>
            <a:ext cx="10880802" cy="3416320"/>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NoSQL databases have limited query capabilities as compared to RDBMS.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NoSQL databases don’t offer any RDBMS capabilities like consistency and ACID transactions.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Most of the NoSQL databases use key-value pairs to store the data. Hence it isn’t easy to maintain as the volume increases.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NoSQL databases are new to the markets and can be challenging for RDBMS programmers to switch to these technologies.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Most of the NoSQL databases are open source and are a restricted choice for enterprises.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8658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EFB60E-CD04-41D6-9D47-245A8633912D}"/>
              </a:ext>
            </a:extLst>
          </p:cNvPr>
          <p:cNvSpPr txBox="1"/>
          <p:nvPr/>
        </p:nvSpPr>
        <p:spPr>
          <a:xfrm>
            <a:off x="1051002" y="345017"/>
            <a:ext cx="609414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CAP Theorem</a:t>
            </a:r>
          </a:p>
        </p:txBody>
      </p:sp>
      <p:sp>
        <p:nvSpPr>
          <p:cNvPr id="7" name="TextBox 6">
            <a:extLst>
              <a:ext uri="{FF2B5EF4-FFF2-40B4-BE49-F238E27FC236}">
                <a16:creationId xmlns:a16="http://schemas.microsoft.com/office/drawing/2014/main" id="{3E444F45-6396-4323-809A-037B671D2606}"/>
              </a:ext>
            </a:extLst>
          </p:cNvPr>
          <p:cNvSpPr txBox="1"/>
          <p:nvPr/>
        </p:nvSpPr>
        <p:spPr>
          <a:xfrm>
            <a:off x="524107" y="1005381"/>
            <a:ext cx="10816683"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CAP Theorem is comprised of three components (hence its name) as they relate to distributed data stores: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Consistency</a:t>
            </a:r>
            <a:r>
              <a:rPr lang="en-US" sz="2400" dirty="0">
                <a:latin typeface="Times New Roman" panose="02020603050405020304" pitchFamily="18" charset="0"/>
                <a:cs typeface="Times New Roman" panose="02020603050405020304" pitchFamily="18" charset="0"/>
              </a:rPr>
              <a:t>. All reads receive the most recent write or an error.</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Availability. </a:t>
            </a:r>
            <a:r>
              <a:rPr lang="en-US" sz="2400" dirty="0">
                <a:latin typeface="Times New Roman" panose="02020603050405020304" pitchFamily="18" charset="0"/>
                <a:cs typeface="Times New Roman" panose="02020603050405020304" pitchFamily="18" charset="0"/>
              </a:rPr>
              <a:t>All reads contain data, but it might not be the most recent.</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Partition tolerance. </a:t>
            </a:r>
            <a:r>
              <a:rPr lang="en-US" sz="2400" dirty="0">
                <a:latin typeface="Times New Roman" panose="02020603050405020304" pitchFamily="18" charset="0"/>
                <a:cs typeface="Times New Roman" panose="02020603050405020304" pitchFamily="18" charset="0"/>
              </a:rPr>
              <a:t>The system continues to operate despite network failures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dropped partitions, slow network connections, or unavailable network connections between nodes.)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5599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EA8357-2E54-4672-B836-0E0C38E4F4B6}"/>
              </a:ext>
            </a:extLst>
          </p:cNvPr>
          <p:cNvSpPr txBox="1"/>
          <p:nvPr/>
        </p:nvSpPr>
        <p:spPr>
          <a:xfrm>
            <a:off x="348940" y="373787"/>
            <a:ext cx="11494119" cy="2308324"/>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It’s a tradeoff. All other times, all three can be provided. But, in the event of a network failure, a choice must be made.</a:t>
            </a:r>
          </a:p>
          <a:p>
            <a:pPr marL="342900" indent="-342900" algn="just">
              <a:buFont typeface="Arial" panose="020B0604020202020204" pitchFamily="34" charset="0"/>
              <a:buChar char="•"/>
            </a:pPr>
            <a:r>
              <a:rPr lang="en-US" sz="2400" b="0" i="0" dirty="0">
                <a:solidFill>
                  <a:srgbClr val="1D1D1D"/>
                </a:solidFill>
                <a:effectLst/>
                <a:latin typeface="Times New Roman" panose="02020603050405020304" pitchFamily="18" charset="0"/>
                <a:cs typeface="Times New Roman" panose="02020603050405020304" pitchFamily="18" charset="0"/>
              </a:rPr>
              <a:t>In the theorem, </a:t>
            </a:r>
            <a:r>
              <a:rPr lang="en-US" sz="2400" b="0" i="0" u="none" strike="noStrike" dirty="0">
                <a:solidFill>
                  <a:srgbClr val="29A5D6"/>
                </a:solidFill>
                <a:effectLst/>
                <a:latin typeface="Times New Roman" panose="02020603050405020304" pitchFamily="18" charset="0"/>
                <a:cs typeface="Times New Roman" panose="02020603050405020304" pitchFamily="18" charset="0"/>
                <a:hlinkClick r:id="rId3"/>
              </a:rPr>
              <a:t>partition tolerance is a must</a:t>
            </a:r>
            <a:r>
              <a:rPr lang="en-US" sz="2400" b="0" i="0" dirty="0">
                <a:solidFill>
                  <a:srgbClr val="1D1D1D"/>
                </a:solidFill>
                <a:effectLst/>
                <a:latin typeface="Times New Roman" panose="02020603050405020304" pitchFamily="18" charset="0"/>
                <a:cs typeface="Times New Roman" panose="02020603050405020304" pitchFamily="18" charset="0"/>
              </a:rPr>
              <a:t>. The assumption is that the system operates on a distributed data store so the system, by nature, operates with network partitions. Network failures will happen, so to offer any kind of reliable service, partition tolerance is necessary—the P of CAP.</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2893200-FCCC-4920-9EA8-5CF93144C1E4}"/>
              </a:ext>
            </a:extLst>
          </p:cNvPr>
          <p:cNvSpPr txBox="1"/>
          <p:nvPr/>
        </p:nvSpPr>
        <p:spPr>
          <a:xfrm>
            <a:off x="805675" y="3198608"/>
            <a:ext cx="10691231" cy="19389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That leaves a decision between the other two, C and A. When a network failure happens, one can choose to guarantee consistency or availability:</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 consistency comes at the cost of lower availability.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 availability comes at the cost of lower consistency.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204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FEC074-6BE5-4A55-94D0-F275C5958687}"/>
              </a:ext>
            </a:extLst>
          </p:cNvPr>
          <p:cNvSpPr txBox="1"/>
          <p:nvPr/>
        </p:nvSpPr>
        <p:spPr>
          <a:xfrm>
            <a:off x="378372" y="470804"/>
            <a:ext cx="11225048"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Today, NoSQL databases are classified based on the two CAP characteristics they support:</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5641CDB-5FFC-4F1C-BEF5-C79B193966DC}"/>
              </a:ext>
            </a:extLst>
          </p:cNvPr>
          <p:cNvSpPr txBox="1"/>
          <p:nvPr/>
        </p:nvSpPr>
        <p:spPr>
          <a:xfrm>
            <a:off x="451945" y="1085387"/>
            <a:ext cx="11077903" cy="4462760"/>
          </a:xfrm>
          <a:prstGeom prst="rect">
            <a:avLst/>
          </a:prstGeom>
          <a:noFill/>
        </p:spPr>
        <p:txBody>
          <a:bodyPr wrap="square">
            <a:spAutoFit/>
          </a:bodyPr>
          <a:lstStyle/>
          <a:p>
            <a:pPr algn="just" fontAlgn="base">
              <a:spcBef>
                <a:spcPts val="600"/>
              </a:spcBef>
              <a:spcAft>
                <a:spcPts val="600"/>
              </a:spcAft>
              <a:buFont typeface="Arial" panose="020B0604020202020204" pitchFamily="34" charset="0"/>
              <a:buChar char="•"/>
            </a:pPr>
            <a:r>
              <a:rPr lang="en-US" sz="2400" b="1" i="0" dirty="0">
                <a:solidFill>
                  <a:srgbClr val="525252"/>
                </a:solidFill>
                <a:effectLst/>
                <a:latin typeface="Times New Roman" panose="02020603050405020304" pitchFamily="18" charset="0"/>
                <a:cs typeface="Times New Roman" panose="02020603050405020304" pitchFamily="18" charset="0"/>
              </a:rPr>
              <a:t>CP database: </a:t>
            </a:r>
            <a:r>
              <a:rPr lang="en-US" sz="2400" b="0" i="0" dirty="0">
                <a:solidFill>
                  <a:srgbClr val="525252"/>
                </a:solidFill>
                <a:effectLst/>
                <a:latin typeface="Times New Roman" panose="02020603050405020304" pitchFamily="18" charset="0"/>
                <a:cs typeface="Times New Roman" panose="02020603050405020304" pitchFamily="18" charset="0"/>
              </a:rPr>
              <a:t>A CP database delivers consistency and partition tolerance at the expense of availability. When a partition occurs between any two nodes, the system has to shut down the non-consistent node (i.e., make it unavailable) until the partition is resolved.</a:t>
            </a:r>
          </a:p>
          <a:p>
            <a:pPr algn="just" fontAlgn="base">
              <a:spcBef>
                <a:spcPts val="600"/>
              </a:spcBef>
              <a:spcAft>
                <a:spcPts val="600"/>
              </a:spcAft>
              <a:buFont typeface="Arial" panose="020B0604020202020204" pitchFamily="34" charset="0"/>
              <a:buChar char="•"/>
            </a:pPr>
            <a:r>
              <a:rPr lang="en-US" sz="2400" b="1" i="0" dirty="0">
                <a:solidFill>
                  <a:srgbClr val="525252"/>
                </a:solidFill>
                <a:effectLst/>
                <a:latin typeface="Times New Roman" panose="02020603050405020304" pitchFamily="18" charset="0"/>
                <a:cs typeface="Times New Roman" panose="02020603050405020304" pitchFamily="18" charset="0"/>
              </a:rPr>
              <a:t>AP database: </a:t>
            </a:r>
            <a:r>
              <a:rPr lang="en-US" sz="2400" b="0" i="0" dirty="0">
                <a:solidFill>
                  <a:srgbClr val="525252"/>
                </a:solidFill>
                <a:effectLst/>
                <a:latin typeface="Times New Roman" panose="02020603050405020304" pitchFamily="18" charset="0"/>
                <a:cs typeface="Times New Roman" panose="02020603050405020304" pitchFamily="18" charset="0"/>
              </a:rPr>
              <a:t>An AP database delivers availability and partition tolerance at the expense of consistency. When a partition occurs, all nodes remain available but those at the wrong end of a partition might return an older version of data than others. (When the partition is resolved, the AP databases typically resync the nodes to repair all inconsistencies in the system.)</a:t>
            </a:r>
          </a:p>
          <a:p>
            <a:pPr algn="just" fontAlgn="base">
              <a:spcBef>
                <a:spcPts val="600"/>
              </a:spcBef>
              <a:spcAft>
                <a:spcPts val="600"/>
              </a:spcAft>
              <a:buFont typeface="Arial" panose="020B0604020202020204" pitchFamily="34" charset="0"/>
              <a:buChar char="•"/>
            </a:pPr>
            <a:r>
              <a:rPr lang="en-US" sz="2400" b="1" i="0" dirty="0">
                <a:solidFill>
                  <a:srgbClr val="525252"/>
                </a:solidFill>
                <a:effectLst/>
                <a:latin typeface="Times New Roman" panose="02020603050405020304" pitchFamily="18" charset="0"/>
                <a:cs typeface="Times New Roman" panose="02020603050405020304" pitchFamily="18" charset="0"/>
              </a:rPr>
              <a:t>CA database: </a:t>
            </a:r>
            <a:r>
              <a:rPr lang="en-US" sz="2400" b="0" i="0" dirty="0">
                <a:solidFill>
                  <a:srgbClr val="525252"/>
                </a:solidFill>
                <a:effectLst/>
                <a:latin typeface="Times New Roman" panose="02020603050405020304" pitchFamily="18" charset="0"/>
                <a:cs typeface="Times New Roman" panose="02020603050405020304" pitchFamily="18" charset="0"/>
              </a:rPr>
              <a:t>A CA database delivers consistency and availability across all nodes. It can’t do this if there is a partition between any two nodes in the system, however, and therefore can’t deliver fault tolerance.</a:t>
            </a:r>
          </a:p>
        </p:txBody>
      </p:sp>
    </p:spTree>
    <p:extLst>
      <p:ext uri="{BB962C8B-B14F-4D97-AF65-F5344CB8AC3E}">
        <p14:creationId xmlns:p14="http://schemas.microsoft.com/office/powerpoint/2010/main" val="1287779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279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0FFE8A-725F-4828-BD12-F25EB2900A92}"/>
              </a:ext>
            </a:extLst>
          </p:cNvPr>
          <p:cNvPicPr>
            <a:picLocks noChangeAspect="1"/>
          </p:cNvPicPr>
          <p:nvPr/>
        </p:nvPicPr>
        <p:blipFill>
          <a:blip r:embed="rId2"/>
          <a:stretch>
            <a:fillRect/>
          </a:stretch>
        </p:blipFill>
        <p:spPr>
          <a:xfrm>
            <a:off x="1022195" y="992459"/>
            <a:ext cx="9743719" cy="4583151"/>
          </a:xfrm>
          <a:prstGeom prst="rect">
            <a:avLst/>
          </a:prstGeom>
        </p:spPr>
      </p:pic>
    </p:spTree>
    <p:extLst>
      <p:ext uri="{BB962C8B-B14F-4D97-AF65-F5344CB8AC3E}">
        <p14:creationId xmlns:p14="http://schemas.microsoft.com/office/powerpoint/2010/main" val="713910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44D951-89EB-4A05-830D-5EEA4A4B627E}"/>
              </a:ext>
            </a:extLst>
          </p:cNvPr>
          <p:cNvSpPr txBox="1"/>
          <p:nvPr/>
        </p:nvSpPr>
        <p:spPr>
          <a:xfrm>
            <a:off x="578069" y="419678"/>
            <a:ext cx="6096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Key Value Store</a:t>
            </a:r>
          </a:p>
        </p:txBody>
      </p:sp>
      <p:sp>
        <p:nvSpPr>
          <p:cNvPr id="7" name="TextBox 6">
            <a:extLst>
              <a:ext uri="{FF2B5EF4-FFF2-40B4-BE49-F238E27FC236}">
                <a16:creationId xmlns:a16="http://schemas.microsoft.com/office/drawing/2014/main" id="{A84EBB7C-6C44-431C-BB27-58A6A2B07498}"/>
              </a:ext>
            </a:extLst>
          </p:cNvPr>
          <p:cNvSpPr txBox="1"/>
          <p:nvPr/>
        </p:nvSpPr>
        <p:spPr>
          <a:xfrm>
            <a:off x="504496" y="1153538"/>
            <a:ext cx="11246070" cy="2677656"/>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Key Value store type, a hash table is used in which a unique key points to an item.</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Keys can be organized into logical groups of keys, only requiring keys to be unique within their own group. This allows for identical keys in different logical groups.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following table shows an example of a key-value store, in which the key is the name of the city, and the value is the address for Ulster University in that city.</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graphicFrame>
        <p:nvGraphicFramePr>
          <p:cNvPr id="15" name="Table 15">
            <a:extLst>
              <a:ext uri="{FF2B5EF4-FFF2-40B4-BE49-F238E27FC236}">
                <a16:creationId xmlns:a16="http://schemas.microsoft.com/office/drawing/2014/main" id="{23F4604F-D5F5-43FA-9B15-BA2F3F3CF368}"/>
              </a:ext>
            </a:extLst>
          </p:cNvPr>
          <p:cNvGraphicFramePr>
            <a:graphicFrameLocks noGrp="1"/>
          </p:cNvGraphicFramePr>
          <p:nvPr>
            <p:extLst>
              <p:ext uri="{D42A27DB-BD31-4B8C-83A1-F6EECF244321}">
                <p14:modId xmlns:p14="http://schemas.microsoft.com/office/powerpoint/2010/main" val="2166230767"/>
              </p:ext>
            </p:extLst>
          </p:nvPr>
        </p:nvGraphicFramePr>
        <p:xfrm>
          <a:off x="2704662" y="3725625"/>
          <a:ext cx="8128000" cy="2103120"/>
        </p:xfrm>
        <a:graphic>
          <a:graphicData uri="http://schemas.openxmlformats.org/drawingml/2006/table">
            <a:tbl>
              <a:tblPr firstRow="1" bandRow="1">
                <a:tableStyleId>{5C22544A-7EE6-4342-B048-85BDC9FD1C3A}</a:tableStyleId>
              </a:tblPr>
              <a:tblGrid>
                <a:gridCol w="1404883">
                  <a:extLst>
                    <a:ext uri="{9D8B030D-6E8A-4147-A177-3AD203B41FA5}">
                      <a16:colId xmlns:a16="http://schemas.microsoft.com/office/drawing/2014/main" val="3748069967"/>
                    </a:ext>
                  </a:extLst>
                </a:gridCol>
                <a:gridCol w="6723117">
                  <a:extLst>
                    <a:ext uri="{9D8B030D-6E8A-4147-A177-3AD203B41FA5}">
                      <a16:colId xmlns:a16="http://schemas.microsoft.com/office/drawing/2014/main" val="825199358"/>
                    </a:ext>
                  </a:extLst>
                </a:gridCol>
              </a:tblGrid>
              <a:tr h="370840">
                <a:tc>
                  <a:txBody>
                    <a:bodyPr/>
                    <a:lstStyle/>
                    <a:p>
                      <a:r>
                        <a:rPr lang="en-US" sz="2400" dirty="0">
                          <a:latin typeface="Times New Roman" panose="02020603050405020304" pitchFamily="18" charset="0"/>
                          <a:cs typeface="Times New Roman" panose="02020603050405020304" pitchFamily="18" charset="0"/>
                        </a:rPr>
                        <a:t>Key</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Value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7681565"/>
                  </a:ext>
                </a:extLst>
              </a:tr>
              <a:tr h="370840">
                <a:tc>
                  <a:txBody>
                    <a:bodyPr/>
                    <a:lstStyle/>
                    <a:p>
                      <a:r>
                        <a:rPr lang="en-IN" sz="2400" dirty="0">
                          <a:latin typeface="Times New Roman" panose="02020603050405020304" pitchFamily="18" charset="0"/>
                          <a:cs typeface="Times New Roman" panose="02020603050405020304" pitchFamily="18" charset="0"/>
                        </a:rPr>
                        <a:t>"Belfast"</a:t>
                      </a:r>
                    </a:p>
                  </a:txBody>
                  <a:tcPr/>
                </a:tc>
                <a:tc>
                  <a:txBody>
                    <a:bodyPr/>
                    <a:lstStyle/>
                    <a:p>
                      <a:r>
                        <a:rPr lang="en-US" sz="2400" dirty="0">
                          <a:latin typeface="Times New Roman" panose="02020603050405020304" pitchFamily="18" charset="0"/>
                          <a:cs typeface="Times New Roman" panose="02020603050405020304" pitchFamily="18" charset="0"/>
                        </a:rPr>
                        <a:t>{“University of Ulster, Belfast campus, York Street, Belfast, BT15 1ED”}</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57025992"/>
                  </a:ext>
                </a:extLst>
              </a:tr>
              <a:tr h="370840">
                <a:tc>
                  <a:txBody>
                    <a:bodyPr/>
                    <a:lstStyle/>
                    <a:p>
                      <a:r>
                        <a:rPr lang="en-IN" sz="2400" dirty="0">
                          <a:latin typeface="Times New Roman" panose="02020603050405020304" pitchFamily="18" charset="0"/>
                          <a:cs typeface="Times New Roman" panose="02020603050405020304" pitchFamily="18" charset="0"/>
                        </a:rPr>
                        <a:t>“Coleraine"</a:t>
                      </a:r>
                    </a:p>
                  </a:txBody>
                  <a:tcPr/>
                </a:tc>
                <a:tc>
                  <a:txBody>
                    <a:bodyPr/>
                    <a:lstStyle/>
                    <a:p>
                      <a:r>
                        <a:rPr lang="en-US" sz="2400" dirty="0">
                          <a:latin typeface="Times New Roman" panose="02020603050405020304" pitchFamily="18" charset="0"/>
                          <a:cs typeface="Times New Roman" panose="02020603050405020304" pitchFamily="18" charset="0"/>
                        </a:rPr>
                        <a:t>{“University of Ulster, Coleraine campus, </a:t>
                      </a:r>
                      <a:r>
                        <a:rPr lang="en-US" sz="2400" dirty="0" err="1">
                          <a:latin typeface="Times New Roman" panose="02020603050405020304" pitchFamily="18" charset="0"/>
                          <a:cs typeface="Times New Roman" panose="02020603050405020304" pitchFamily="18" charset="0"/>
                        </a:rPr>
                        <a:t>Cromore</a:t>
                      </a:r>
                      <a:r>
                        <a:rPr lang="en-US" sz="2400" dirty="0">
                          <a:latin typeface="Times New Roman" panose="02020603050405020304" pitchFamily="18" charset="0"/>
                          <a:cs typeface="Times New Roman" panose="02020603050405020304" pitchFamily="18" charset="0"/>
                        </a:rPr>
                        <a:t> Road, Co. Londonderry, BT52 1SA”} </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4615624"/>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D11281B-AA69-43AF-9BE9-60093F4BD038}"/>
                  </a:ext>
                </a:extLst>
              </p14:cNvPr>
              <p14:cNvContentPartPr/>
              <p14:nvPr/>
            </p14:nvContentPartPr>
            <p14:xfrm>
              <a:off x="4897800" y="1710000"/>
              <a:ext cx="3934440" cy="187560"/>
            </p14:xfrm>
          </p:contentPart>
        </mc:Choice>
        <mc:Fallback xmlns="">
          <p:pic>
            <p:nvPicPr>
              <p:cNvPr id="2" name="Ink 1">
                <a:extLst>
                  <a:ext uri="{FF2B5EF4-FFF2-40B4-BE49-F238E27FC236}">
                    <a16:creationId xmlns:a16="http://schemas.microsoft.com/office/drawing/2014/main" id="{8D11281B-AA69-43AF-9BE9-60093F4BD038}"/>
                  </a:ext>
                </a:extLst>
              </p:cNvPr>
              <p:cNvPicPr/>
              <p:nvPr/>
            </p:nvPicPr>
            <p:blipFill>
              <a:blip r:embed="rId3"/>
              <a:stretch>
                <a:fillRect/>
              </a:stretch>
            </p:blipFill>
            <p:spPr>
              <a:xfrm>
                <a:off x="4888440" y="1700640"/>
                <a:ext cx="3953160" cy="206280"/>
              </a:xfrm>
              <a:prstGeom prst="rect">
                <a:avLst/>
              </a:prstGeom>
            </p:spPr>
          </p:pic>
        </mc:Fallback>
      </mc:AlternateContent>
    </p:spTree>
    <p:extLst>
      <p:ext uri="{BB962C8B-B14F-4D97-AF65-F5344CB8AC3E}">
        <p14:creationId xmlns:p14="http://schemas.microsoft.com/office/powerpoint/2010/main" val="4143772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506C7A-4DF3-481E-9DF5-DE08772FE8B8}"/>
              </a:ext>
            </a:extLst>
          </p:cNvPr>
          <p:cNvSpPr txBox="1"/>
          <p:nvPr/>
        </p:nvSpPr>
        <p:spPr>
          <a:xfrm>
            <a:off x="704193" y="367126"/>
            <a:ext cx="6096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Document Store</a:t>
            </a:r>
          </a:p>
        </p:txBody>
      </p:sp>
      <p:sp>
        <p:nvSpPr>
          <p:cNvPr id="7" name="TextBox 6">
            <a:extLst>
              <a:ext uri="{FF2B5EF4-FFF2-40B4-BE49-F238E27FC236}">
                <a16:creationId xmlns:a16="http://schemas.microsoft.com/office/drawing/2014/main" id="{83D44CF6-149C-49C8-917B-40D27013DC31}"/>
              </a:ext>
            </a:extLst>
          </p:cNvPr>
          <p:cNvSpPr txBox="1"/>
          <p:nvPr/>
        </p:nvSpPr>
        <p:spPr>
          <a:xfrm>
            <a:off x="704192" y="1040975"/>
            <a:ext cx="10804635" cy="2677656"/>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Document stores are like key value stores in that they are schema-less and based on a key-value model.</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Therefore, share many of the same advantages and disadvantages. Both lack consistency on the database level, which makes way for applications to provide more reliability and consistency features.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Document Stores, the values (documents) provide encoding for the data stored. Those encodings can be XML, JSON, or BSON (Binary encoded JSON).</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340724D-23F5-46DD-8F70-576EAFACC7CD}"/>
              </a:ext>
            </a:extLst>
          </p:cNvPr>
          <p:cNvSpPr txBox="1"/>
          <p:nvPr/>
        </p:nvSpPr>
        <p:spPr>
          <a:xfrm>
            <a:off x="1017549" y="3930815"/>
            <a:ext cx="10491278" cy="830997"/>
          </a:xfrm>
          <a:prstGeom prst="rect">
            <a:avLst/>
          </a:prstGeom>
          <a:noFill/>
        </p:spPr>
        <p:txBody>
          <a:bodyPr wrap="square">
            <a:spAutoFit/>
          </a:bodyPr>
          <a:lstStyle/>
          <a:p>
            <a:r>
              <a:rPr lang="en-US" sz="2400" dirty="0">
                <a:solidFill>
                  <a:srgbClr val="0070C0"/>
                </a:solidFill>
                <a:latin typeface="Times New Roman" panose="02020603050405020304" pitchFamily="18" charset="0"/>
                <a:cs typeface="Times New Roman" panose="02020603050405020304" pitchFamily="18" charset="0"/>
              </a:rPr>
              <a:t>A document is a record in a document database. A document typically stores information about one object and any of its related metadata.</a:t>
            </a:r>
            <a:endParaRPr lang="en-IN"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38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0F1CF9C-242C-4918-9BCC-5287883B9333}"/>
              </a:ext>
            </a:extLst>
          </p:cNvPr>
          <p:cNvSpPr txBox="1"/>
          <p:nvPr/>
        </p:nvSpPr>
        <p:spPr>
          <a:xfrm>
            <a:off x="769434" y="66907"/>
            <a:ext cx="5207620" cy="6740307"/>
          </a:xfrm>
          <a:prstGeom prst="rect">
            <a:avLst/>
          </a:prstGeom>
          <a:noFill/>
        </p:spPr>
        <p:txBody>
          <a:bodyPr wrap="square">
            <a:spAutoFit/>
          </a:bodyPr>
          <a:lstStyle/>
          <a:p>
            <a:r>
              <a:rPr lang="en-IN" sz="1600" b="1" dirty="0">
                <a:solidFill>
                  <a:srgbClr val="0070C0"/>
                </a:solidFill>
                <a:latin typeface="Times New Roman" panose="02020603050405020304" pitchFamily="18" charset="0"/>
                <a:cs typeface="Times New Roman" panose="02020603050405020304" pitchFamily="18" charset="0"/>
              </a:rPr>
              <a:t>{</a:t>
            </a:r>
          </a:p>
          <a:p>
            <a:r>
              <a:rPr lang="en-IN" sz="1600" b="1" dirty="0">
                <a:solidFill>
                  <a:srgbClr val="0070C0"/>
                </a:solidFill>
                <a:latin typeface="Times New Roman" panose="02020603050405020304" pitchFamily="18" charset="0"/>
                <a:cs typeface="Times New Roman" panose="02020603050405020304" pitchFamily="18" charset="0"/>
              </a:rPr>
              <a:t>     "_id": 1,</a:t>
            </a:r>
          </a:p>
          <a:p>
            <a:r>
              <a:rPr lang="en-IN" sz="1600" b="1" dirty="0">
                <a:solidFill>
                  <a:srgbClr val="0070C0"/>
                </a:solidFill>
                <a:latin typeface="Times New Roman" panose="02020603050405020304" pitchFamily="18" charset="0"/>
                <a:cs typeface="Times New Roman" panose="02020603050405020304" pitchFamily="18" charset="0"/>
              </a:rPr>
              <a:t>     "</a:t>
            </a:r>
            <a:r>
              <a:rPr lang="en-IN" sz="1600" b="1" dirty="0" err="1">
                <a:solidFill>
                  <a:srgbClr val="0070C0"/>
                </a:solidFill>
                <a:latin typeface="Times New Roman" panose="02020603050405020304" pitchFamily="18" charset="0"/>
                <a:cs typeface="Times New Roman" panose="02020603050405020304" pitchFamily="18" charset="0"/>
              </a:rPr>
              <a:t>first_name</a:t>
            </a:r>
            <a:r>
              <a:rPr lang="en-IN" sz="1600" b="1" dirty="0">
                <a:solidFill>
                  <a:srgbClr val="0070C0"/>
                </a:solidFill>
                <a:latin typeface="Times New Roman" panose="02020603050405020304" pitchFamily="18" charset="0"/>
                <a:cs typeface="Times New Roman" panose="02020603050405020304" pitchFamily="18" charset="0"/>
              </a:rPr>
              <a:t>": "Tom",</a:t>
            </a:r>
          </a:p>
          <a:p>
            <a:r>
              <a:rPr lang="en-IN" sz="1600" b="1" dirty="0">
                <a:solidFill>
                  <a:srgbClr val="0070C0"/>
                </a:solidFill>
                <a:latin typeface="Times New Roman" panose="02020603050405020304" pitchFamily="18" charset="0"/>
                <a:cs typeface="Times New Roman" panose="02020603050405020304" pitchFamily="18" charset="0"/>
              </a:rPr>
              <a:t>     "email": "tom@example.com",</a:t>
            </a:r>
          </a:p>
          <a:p>
            <a:r>
              <a:rPr lang="en-IN" sz="1600" b="1" dirty="0">
                <a:solidFill>
                  <a:srgbClr val="0070C0"/>
                </a:solidFill>
                <a:latin typeface="Times New Roman" panose="02020603050405020304" pitchFamily="18" charset="0"/>
                <a:cs typeface="Times New Roman" panose="02020603050405020304" pitchFamily="18" charset="0"/>
              </a:rPr>
              <a:t>     "cell": "765-555-5555",</a:t>
            </a:r>
          </a:p>
          <a:p>
            <a:r>
              <a:rPr lang="en-IN" sz="1600" b="1" dirty="0">
                <a:solidFill>
                  <a:srgbClr val="0070C0"/>
                </a:solidFill>
                <a:latin typeface="Times New Roman" panose="02020603050405020304" pitchFamily="18" charset="0"/>
                <a:cs typeface="Times New Roman" panose="02020603050405020304" pitchFamily="18" charset="0"/>
              </a:rPr>
              <a:t>     "likes": [</a:t>
            </a:r>
          </a:p>
          <a:p>
            <a:r>
              <a:rPr lang="en-IN" sz="1600" b="1" dirty="0">
                <a:solidFill>
                  <a:srgbClr val="0070C0"/>
                </a:solidFill>
                <a:latin typeface="Times New Roman" panose="02020603050405020304" pitchFamily="18" charset="0"/>
                <a:cs typeface="Times New Roman" panose="02020603050405020304" pitchFamily="18" charset="0"/>
              </a:rPr>
              <a:t>        "fashion",</a:t>
            </a:r>
          </a:p>
          <a:p>
            <a:r>
              <a:rPr lang="en-IN" sz="1600" b="1" dirty="0">
                <a:solidFill>
                  <a:srgbClr val="0070C0"/>
                </a:solidFill>
                <a:latin typeface="Times New Roman" panose="02020603050405020304" pitchFamily="18" charset="0"/>
                <a:cs typeface="Times New Roman" panose="02020603050405020304" pitchFamily="18" charset="0"/>
              </a:rPr>
              <a:t>        "spas",</a:t>
            </a:r>
          </a:p>
          <a:p>
            <a:r>
              <a:rPr lang="en-IN" sz="1600" b="1" dirty="0">
                <a:solidFill>
                  <a:srgbClr val="0070C0"/>
                </a:solidFill>
                <a:latin typeface="Times New Roman" panose="02020603050405020304" pitchFamily="18" charset="0"/>
                <a:cs typeface="Times New Roman" panose="02020603050405020304" pitchFamily="18" charset="0"/>
              </a:rPr>
              <a:t>        "shopping"</a:t>
            </a:r>
          </a:p>
          <a:p>
            <a:r>
              <a:rPr lang="en-IN" sz="1600" b="1" dirty="0">
                <a:solidFill>
                  <a:srgbClr val="0070C0"/>
                </a:solidFill>
                <a:latin typeface="Times New Roman" panose="02020603050405020304" pitchFamily="18" charset="0"/>
                <a:cs typeface="Times New Roman" panose="02020603050405020304" pitchFamily="18" charset="0"/>
              </a:rPr>
              <a:t>     ],</a:t>
            </a:r>
          </a:p>
          <a:p>
            <a:r>
              <a:rPr lang="en-IN" sz="1600" b="1" dirty="0">
                <a:solidFill>
                  <a:srgbClr val="0070C0"/>
                </a:solidFill>
                <a:latin typeface="Times New Roman" panose="02020603050405020304" pitchFamily="18" charset="0"/>
                <a:cs typeface="Times New Roman" panose="02020603050405020304" pitchFamily="18" charset="0"/>
              </a:rPr>
              <a:t>     "businesses": [</a:t>
            </a:r>
          </a:p>
          <a:p>
            <a:r>
              <a:rPr lang="en-IN" sz="1600" b="1" dirty="0">
                <a:solidFill>
                  <a:srgbClr val="0070C0"/>
                </a:solidFill>
                <a:latin typeface="Times New Roman" panose="02020603050405020304" pitchFamily="18" charset="0"/>
                <a:cs typeface="Times New Roman" panose="02020603050405020304" pitchFamily="18" charset="0"/>
              </a:rPr>
              <a:t>        {</a:t>
            </a:r>
          </a:p>
          <a:p>
            <a:r>
              <a:rPr lang="en-IN" sz="1600" b="1" dirty="0">
                <a:solidFill>
                  <a:srgbClr val="0070C0"/>
                </a:solidFill>
                <a:latin typeface="Times New Roman" panose="02020603050405020304" pitchFamily="18" charset="0"/>
                <a:cs typeface="Times New Roman" panose="02020603050405020304" pitchFamily="18" charset="0"/>
              </a:rPr>
              <a:t>           "name": "Entertainment 1080",</a:t>
            </a:r>
          </a:p>
          <a:p>
            <a:r>
              <a:rPr lang="en-IN" sz="1600" b="1" dirty="0">
                <a:solidFill>
                  <a:srgbClr val="0070C0"/>
                </a:solidFill>
                <a:latin typeface="Times New Roman" panose="02020603050405020304" pitchFamily="18" charset="0"/>
                <a:cs typeface="Times New Roman" panose="02020603050405020304" pitchFamily="18" charset="0"/>
              </a:rPr>
              <a:t>           "partner": "Jean",</a:t>
            </a:r>
          </a:p>
          <a:p>
            <a:r>
              <a:rPr lang="en-IN" sz="1600" b="1" dirty="0">
                <a:solidFill>
                  <a:srgbClr val="0070C0"/>
                </a:solidFill>
                <a:latin typeface="Times New Roman" panose="02020603050405020304" pitchFamily="18" charset="0"/>
                <a:cs typeface="Times New Roman" panose="02020603050405020304" pitchFamily="18" charset="0"/>
              </a:rPr>
              <a:t>           "status": "Bankrupt",</a:t>
            </a:r>
          </a:p>
          <a:p>
            <a:r>
              <a:rPr lang="en-IN" sz="1600" b="1" dirty="0">
                <a:solidFill>
                  <a:srgbClr val="0070C0"/>
                </a:solidFill>
                <a:latin typeface="Times New Roman" panose="02020603050405020304" pitchFamily="18" charset="0"/>
                <a:cs typeface="Times New Roman" panose="02020603050405020304" pitchFamily="18" charset="0"/>
              </a:rPr>
              <a:t>           "</a:t>
            </a:r>
            <a:r>
              <a:rPr lang="en-IN" sz="1600" b="1" dirty="0" err="1">
                <a:solidFill>
                  <a:srgbClr val="0070C0"/>
                </a:solidFill>
                <a:latin typeface="Times New Roman" panose="02020603050405020304" pitchFamily="18" charset="0"/>
                <a:cs typeface="Times New Roman" panose="02020603050405020304" pitchFamily="18" charset="0"/>
              </a:rPr>
              <a:t>date_founded</a:t>
            </a:r>
            <a:r>
              <a:rPr lang="en-IN" sz="1600" b="1" dirty="0">
                <a:solidFill>
                  <a:srgbClr val="0070C0"/>
                </a:solidFill>
                <a:latin typeface="Times New Roman" panose="02020603050405020304" pitchFamily="18" charset="0"/>
                <a:cs typeface="Times New Roman" panose="02020603050405020304" pitchFamily="18" charset="0"/>
              </a:rPr>
              <a:t>": {</a:t>
            </a:r>
          </a:p>
          <a:p>
            <a:r>
              <a:rPr lang="en-IN" sz="1600" b="1" dirty="0">
                <a:solidFill>
                  <a:srgbClr val="0070C0"/>
                </a:solidFill>
                <a:latin typeface="Times New Roman" panose="02020603050405020304" pitchFamily="18" charset="0"/>
                <a:cs typeface="Times New Roman" panose="02020603050405020304" pitchFamily="18" charset="0"/>
              </a:rPr>
              <a:t>              "$date": "2012-05-19T04:00:00Z"</a:t>
            </a:r>
          </a:p>
          <a:p>
            <a:r>
              <a:rPr lang="en-IN" sz="1600" b="1" dirty="0">
                <a:solidFill>
                  <a:srgbClr val="0070C0"/>
                </a:solidFill>
                <a:latin typeface="Times New Roman" panose="02020603050405020304" pitchFamily="18" charset="0"/>
                <a:cs typeface="Times New Roman" panose="02020603050405020304" pitchFamily="18" charset="0"/>
              </a:rPr>
              <a:t>           }</a:t>
            </a:r>
          </a:p>
          <a:p>
            <a:r>
              <a:rPr lang="en-IN" sz="1600" b="1" dirty="0">
                <a:solidFill>
                  <a:srgbClr val="0070C0"/>
                </a:solidFill>
                <a:latin typeface="Times New Roman" panose="02020603050405020304" pitchFamily="18" charset="0"/>
                <a:cs typeface="Times New Roman" panose="02020603050405020304" pitchFamily="18" charset="0"/>
              </a:rPr>
              <a:t>        },</a:t>
            </a:r>
          </a:p>
          <a:p>
            <a:r>
              <a:rPr lang="en-IN" sz="1600" b="1" dirty="0">
                <a:solidFill>
                  <a:srgbClr val="0070C0"/>
                </a:solidFill>
                <a:latin typeface="Times New Roman" panose="02020603050405020304" pitchFamily="18" charset="0"/>
                <a:cs typeface="Times New Roman" panose="02020603050405020304" pitchFamily="18" charset="0"/>
              </a:rPr>
              <a:t>        {</a:t>
            </a:r>
          </a:p>
          <a:p>
            <a:r>
              <a:rPr lang="en-IN" sz="1600" b="1" dirty="0">
                <a:solidFill>
                  <a:srgbClr val="0070C0"/>
                </a:solidFill>
                <a:latin typeface="Times New Roman" panose="02020603050405020304" pitchFamily="18" charset="0"/>
                <a:cs typeface="Times New Roman" panose="02020603050405020304" pitchFamily="18" charset="0"/>
              </a:rPr>
              <a:t>           "name": "Swag for Tweens",</a:t>
            </a:r>
          </a:p>
          <a:p>
            <a:r>
              <a:rPr lang="en-IN" sz="1600" b="1" dirty="0">
                <a:solidFill>
                  <a:srgbClr val="0070C0"/>
                </a:solidFill>
                <a:latin typeface="Times New Roman" panose="02020603050405020304" pitchFamily="18" charset="0"/>
                <a:cs typeface="Times New Roman" panose="02020603050405020304" pitchFamily="18" charset="0"/>
              </a:rPr>
              <a:t>           "</a:t>
            </a:r>
            <a:r>
              <a:rPr lang="en-IN" sz="1600" b="1" dirty="0" err="1">
                <a:solidFill>
                  <a:srgbClr val="0070C0"/>
                </a:solidFill>
                <a:latin typeface="Times New Roman" panose="02020603050405020304" pitchFamily="18" charset="0"/>
                <a:cs typeface="Times New Roman" panose="02020603050405020304" pitchFamily="18" charset="0"/>
              </a:rPr>
              <a:t>date_founded</a:t>
            </a:r>
            <a:r>
              <a:rPr lang="en-IN" sz="1600" b="1" dirty="0">
                <a:solidFill>
                  <a:srgbClr val="0070C0"/>
                </a:solidFill>
                <a:latin typeface="Times New Roman" panose="02020603050405020304" pitchFamily="18" charset="0"/>
                <a:cs typeface="Times New Roman" panose="02020603050405020304" pitchFamily="18" charset="0"/>
              </a:rPr>
              <a:t>": {</a:t>
            </a:r>
          </a:p>
          <a:p>
            <a:r>
              <a:rPr lang="en-IN" sz="1600" b="1" dirty="0">
                <a:solidFill>
                  <a:srgbClr val="0070C0"/>
                </a:solidFill>
                <a:latin typeface="Times New Roman" panose="02020603050405020304" pitchFamily="18" charset="0"/>
                <a:cs typeface="Times New Roman" panose="02020603050405020304" pitchFamily="18" charset="0"/>
              </a:rPr>
              <a:t>              "$date": "2012-11-01T04:00:00Z"</a:t>
            </a:r>
          </a:p>
          <a:p>
            <a:r>
              <a:rPr lang="en-IN" sz="1600" b="1" dirty="0">
                <a:solidFill>
                  <a:srgbClr val="0070C0"/>
                </a:solidFill>
                <a:latin typeface="Times New Roman" panose="02020603050405020304" pitchFamily="18" charset="0"/>
                <a:cs typeface="Times New Roman" panose="02020603050405020304" pitchFamily="18" charset="0"/>
              </a:rPr>
              <a:t>           }</a:t>
            </a:r>
          </a:p>
          <a:p>
            <a:r>
              <a:rPr lang="en-IN" sz="1600" b="1" dirty="0">
                <a:solidFill>
                  <a:srgbClr val="0070C0"/>
                </a:solidFill>
                <a:latin typeface="Times New Roman" panose="02020603050405020304" pitchFamily="18" charset="0"/>
                <a:cs typeface="Times New Roman" panose="02020603050405020304" pitchFamily="18" charset="0"/>
              </a:rPr>
              <a:t>        }</a:t>
            </a:r>
          </a:p>
          <a:p>
            <a:r>
              <a:rPr lang="en-IN" sz="1600" b="1" dirty="0">
                <a:solidFill>
                  <a:srgbClr val="0070C0"/>
                </a:solidFill>
                <a:latin typeface="Times New Roman" panose="02020603050405020304" pitchFamily="18" charset="0"/>
                <a:cs typeface="Times New Roman" panose="02020603050405020304" pitchFamily="18" charset="0"/>
              </a:rPr>
              <a:t>     ]</a:t>
            </a:r>
          </a:p>
          <a:p>
            <a:r>
              <a:rPr lang="en-IN" sz="1600" b="1" dirty="0">
                <a:solidFill>
                  <a:srgbClr val="0070C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6625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1509C7-AD6D-4369-B4D2-AD2EEAF1E091}"/>
              </a:ext>
            </a:extLst>
          </p:cNvPr>
          <p:cNvSpPr txBox="1"/>
          <p:nvPr/>
        </p:nvSpPr>
        <p:spPr>
          <a:xfrm>
            <a:off x="593802" y="1025902"/>
            <a:ext cx="10813895"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 collection is a group of documents. Collections typically store documents that have similar contents.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Not all documents in a collection are required to have the same fields, because document databases have a flexible schema. Note that some document databases provide schema validation, so the schema can optionally be locked down when needed.</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BA6E67E-256D-4B50-8C44-8CBE6922CB8E}"/>
              </a:ext>
            </a:extLst>
          </p:cNvPr>
          <p:cNvSpPr txBox="1"/>
          <p:nvPr/>
        </p:nvSpPr>
        <p:spPr>
          <a:xfrm>
            <a:off x="816827" y="244656"/>
            <a:ext cx="609414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Collections</a:t>
            </a:r>
          </a:p>
        </p:txBody>
      </p:sp>
    </p:spTree>
    <p:extLst>
      <p:ext uri="{BB962C8B-B14F-4D97-AF65-F5344CB8AC3E}">
        <p14:creationId xmlns:p14="http://schemas.microsoft.com/office/powerpoint/2010/main" val="2438878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CDC6A7-C5EC-4C8D-9999-72C6BC0014FE}"/>
              </a:ext>
            </a:extLst>
          </p:cNvPr>
          <p:cNvSpPr txBox="1"/>
          <p:nvPr/>
        </p:nvSpPr>
        <p:spPr>
          <a:xfrm>
            <a:off x="3805354" y="-106164"/>
            <a:ext cx="6094140" cy="523220"/>
          </a:xfrm>
          <a:prstGeom prst="rect">
            <a:avLst/>
          </a:prstGeom>
          <a:noFill/>
        </p:spPr>
        <p:txBody>
          <a:bodyPr wrap="square">
            <a:spAutoFit/>
          </a:bodyPr>
          <a:lstStyle/>
          <a:p>
            <a:r>
              <a:rPr lang="en-US" sz="2800" b="1" dirty="0">
                <a:solidFill>
                  <a:srgbClr val="0070C0"/>
                </a:solidFill>
                <a:latin typeface="Times New Roman" panose="02020603050405020304" pitchFamily="18" charset="0"/>
                <a:cs typeface="Times New Roman" panose="02020603050405020304" pitchFamily="18" charset="0"/>
              </a:rPr>
              <a:t>Key Features of Document Databases</a:t>
            </a:r>
            <a:endParaRPr lang="en-IN" sz="2800" b="1" dirty="0">
              <a:solidFill>
                <a:srgbClr val="0070C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AFABD2-F692-4AF0-8CCA-A8BE60CE9605}"/>
              </a:ext>
            </a:extLst>
          </p:cNvPr>
          <p:cNvSpPr txBox="1"/>
          <p:nvPr/>
        </p:nvSpPr>
        <p:spPr>
          <a:xfrm>
            <a:off x="191429" y="184057"/>
            <a:ext cx="11796132" cy="722794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Document model: </a:t>
            </a:r>
            <a:r>
              <a:rPr lang="en-US" sz="2400" dirty="0">
                <a:latin typeface="Times New Roman" panose="02020603050405020304" pitchFamily="18" charset="0"/>
                <a:cs typeface="Times New Roman" panose="02020603050405020304" pitchFamily="18" charset="0"/>
              </a:rPr>
              <a:t>Data is stored in documents (unlike other databases that store data in structures like tables or graphs). Documents map to objects in most popular programming languages, which allows developers to rapidly develop their applications.</a:t>
            </a:r>
          </a:p>
          <a:p>
            <a:pPr marL="342900" indent="-3429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Flexible schema: </a:t>
            </a:r>
            <a:r>
              <a:rPr lang="en-US" sz="2400" dirty="0">
                <a:latin typeface="Times New Roman" panose="02020603050405020304" pitchFamily="18" charset="0"/>
                <a:cs typeface="Times New Roman" panose="02020603050405020304" pitchFamily="18" charset="0"/>
              </a:rPr>
              <a:t>Document databases have a flexible schema, meaning that not all documents in a collection need to have the same fields. Note that some document databases support schema validation, so the schema can be optionally locked down.</a:t>
            </a:r>
          </a:p>
          <a:p>
            <a:pPr marL="342900" indent="-3429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Distributed and resilient: </a:t>
            </a:r>
            <a:r>
              <a:rPr lang="en-US" sz="2400" dirty="0">
                <a:latin typeface="Times New Roman" panose="02020603050405020304" pitchFamily="18" charset="0"/>
                <a:cs typeface="Times New Roman" panose="02020603050405020304" pitchFamily="18" charset="0"/>
              </a:rPr>
              <a:t>Document databases are distributed, which allows for horizontal scaling (typically cheaper than vertical scaling) and data distribution. Document databases provide resiliency through replication.</a:t>
            </a:r>
          </a:p>
          <a:p>
            <a:pPr marL="342900" indent="-3429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Querying through an API or query language: </a:t>
            </a:r>
            <a:r>
              <a:rPr lang="en-US" sz="2400" dirty="0">
                <a:latin typeface="Times New Roman" panose="02020603050405020304" pitchFamily="18" charset="0"/>
                <a:cs typeface="Times New Roman" panose="02020603050405020304" pitchFamily="18" charset="0"/>
              </a:rPr>
              <a:t>Document databases have an API or query language that allows developers to execute the CRUD operations on the database. Developers have the ability to query for documents based on unique identifiers or field values.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698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2113F0-6D54-4970-BCA4-C52C60F2A00B}"/>
              </a:ext>
            </a:extLst>
          </p:cNvPr>
          <p:cNvSpPr txBox="1"/>
          <p:nvPr/>
        </p:nvSpPr>
        <p:spPr>
          <a:xfrm>
            <a:off x="788276" y="367126"/>
            <a:ext cx="6096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Column Store</a:t>
            </a:r>
          </a:p>
        </p:txBody>
      </p:sp>
      <p:sp>
        <p:nvSpPr>
          <p:cNvPr id="7" name="TextBox 6">
            <a:extLst>
              <a:ext uri="{FF2B5EF4-FFF2-40B4-BE49-F238E27FC236}">
                <a16:creationId xmlns:a16="http://schemas.microsoft.com/office/drawing/2014/main" id="{B6253D1B-E831-4241-9C1A-168B9AEFD304}"/>
              </a:ext>
            </a:extLst>
          </p:cNvPr>
          <p:cNvSpPr txBox="1"/>
          <p:nvPr/>
        </p:nvSpPr>
        <p:spPr>
          <a:xfrm>
            <a:off x="788276" y="982176"/>
            <a:ext cx="11056883" cy="4524315"/>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 Column Store database, data is stored in columns, as opposed to being stored in rows as is done in most relational database management systems.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Column Store is comprised of one or more Column Families that logically group certain columns in the database.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key is used to identify and point to a number of columns in the database, with a </a:t>
            </a:r>
            <a:r>
              <a:rPr lang="en-US" sz="2400" b="1" i="1" dirty="0" err="1">
                <a:solidFill>
                  <a:srgbClr val="0070C0"/>
                </a:solidFill>
                <a:latin typeface="Times New Roman" panose="02020603050405020304" pitchFamily="18" charset="0"/>
                <a:cs typeface="Times New Roman" panose="02020603050405020304" pitchFamily="18" charset="0"/>
              </a:rPr>
              <a:t>keyspace</a:t>
            </a:r>
            <a:r>
              <a:rPr lang="en-US" sz="2400" dirty="0">
                <a:latin typeface="Times New Roman" panose="02020603050405020304" pitchFamily="18" charset="0"/>
                <a:cs typeface="Times New Roman" panose="02020603050405020304" pitchFamily="18" charset="0"/>
              </a:rPr>
              <a:t> attribute that defines the scope of this key.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column contains tuples of names and values, ordered and comma separated.</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Column Stores have fast read/write access to the data stored. In a column store, rows that correspond to a single column are stored as a single disk entry. This makes for faster access during read/write operations.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most popular databases that use the column store include Google’s </a:t>
            </a:r>
            <a:r>
              <a:rPr lang="en-US" sz="2400" dirty="0" err="1">
                <a:latin typeface="Times New Roman" panose="02020603050405020304" pitchFamily="18" charset="0"/>
                <a:cs typeface="Times New Roman" panose="02020603050405020304" pitchFamily="18" charset="0"/>
              </a:rPr>
              <a:t>BigTable</a:t>
            </a:r>
            <a:r>
              <a:rPr lang="en-US" sz="2400" dirty="0">
                <a:latin typeface="Times New Roman" panose="02020603050405020304" pitchFamily="18" charset="0"/>
                <a:cs typeface="Times New Roman" panose="02020603050405020304" pitchFamily="18" charset="0"/>
              </a:rPr>
              <a:t>, HBase, and Cassandra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495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5791</TotalTime>
  <Words>2795</Words>
  <Application>Microsoft Office PowerPoint</Application>
  <PresentationFormat>Widescreen</PresentationFormat>
  <Paragraphs>189</Paragraphs>
  <Slides>24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IBM Plex Sans</vt:lpstr>
      <vt:lpstr>Lato</vt:lpstr>
      <vt:lpstr>Noto Sans</vt:lpstr>
      <vt:lpstr>Times New Roman</vt:lpstr>
      <vt:lpstr>Office Theme</vt:lpstr>
      <vt:lpstr>No-SQL Data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Sql Data types</dc:title>
  <dc:creator>Jyoti Parsola</dc:creator>
  <cp:lastModifiedBy>Jyoti Parsola</cp:lastModifiedBy>
  <cp:revision>41</cp:revision>
  <dcterms:created xsi:type="dcterms:W3CDTF">2021-11-17T14:17:35Z</dcterms:created>
  <dcterms:modified xsi:type="dcterms:W3CDTF">2022-03-07T06:39:50Z</dcterms:modified>
</cp:coreProperties>
</file>