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CF1FE-5173-4109-A203-2D07A43409B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CF1FE-5173-4109-A203-2D07A43409B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CF1FE-5173-4109-A203-2D07A43409B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CF1FE-5173-4109-A203-2D07A43409B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CF1FE-5173-4109-A203-2D07A43409B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ACF1FE-5173-4109-A203-2D07A43409B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CF1FE-5173-4109-A203-2D07A43409B9}" type="datetimeFigureOut">
              <a:rPr lang="en-US" smtClean="0"/>
              <a:pPr/>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CF1FE-5173-4109-A203-2D07A43409B9}" type="datetimeFigureOut">
              <a:rPr lang="en-US" smtClean="0"/>
              <a:pPr/>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CF1FE-5173-4109-A203-2D07A43409B9}" type="datetimeFigureOut">
              <a:rPr lang="en-US" smtClean="0"/>
              <a:pPr/>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CF1FE-5173-4109-A203-2D07A43409B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CF1FE-5173-4109-A203-2D07A43409B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38C52-9833-4135-8DCE-85E51BDC5D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CF1FE-5173-4109-A203-2D07A43409B9}" type="datetimeFigureOut">
              <a:rPr lang="en-US" smtClean="0"/>
              <a:pPr/>
              <a:t>3/23/2020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38C52-9833-4135-8DCE-85E51BDC5D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u="sng" dirty="0" smtClean="0"/>
              <a:t>Unit III</a:t>
            </a:r>
            <a:r>
              <a:rPr lang="en-US" dirty="0" smtClean="0"/>
              <a:t/>
            </a:r>
            <a:br>
              <a:rPr lang="en-US" dirty="0" smtClean="0"/>
            </a:br>
            <a:r>
              <a:rPr lang="en-US" dirty="0" smtClean="0"/>
              <a:t>Object Oriented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ownloads\WhatsApp Image 2020-03-23 at 14.56.13.jpeg"/>
          <p:cNvPicPr>
            <a:picLocks noChangeAspect="1" noChangeArrowheads="1"/>
          </p:cNvPicPr>
          <p:nvPr/>
        </p:nvPicPr>
        <p:blipFill>
          <a:blip r:embed="rId2"/>
          <a:srcRect/>
          <a:stretch>
            <a:fillRect/>
          </a:stretch>
        </p:blipFill>
        <p:spPr bwMode="auto">
          <a:xfrm>
            <a:off x="991967" y="152400"/>
            <a:ext cx="6856633" cy="656736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After this session we are able to response about</a:t>
            </a:r>
          </a:p>
          <a:p>
            <a:pPr>
              <a:buNone/>
            </a:pPr>
            <a:r>
              <a:rPr lang="en-US" dirty="0" smtClean="0"/>
              <a:t>following topics:</a:t>
            </a:r>
          </a:p>
          <a:p>
            <a:r>
              <a:rPr lang="en-US" dirty="0" smtClean="0"/>
              <a:t>What is Object Oriented Programming</a:t>
            </a:r>
          </a:p>
          <a:p>
            <a:r>
              <a:rPr lang="en-US" dirty="0" smtClean="0"/>
              <a:t>How is different from Procedure Oriented Programming</a:t>
            </a:r>
          </a:p>
          <a:p>
            <a:r>
              <a:rPr lang="en-US" dirty="0" smtClean="0"/>
              <a:t>Example related to OOP</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r>
              <a:rPr lang="en-US" dirty="0"/>
              <a:t>Object-oriented programming (OOP) is a way of solving a problem in which programmers define the data type related to it along with the types of operations that can be applied </a:t>
            </a:r>
            <a:r>
              <a:rPr lang="en-US" dirty="0" smtClean="0"/>
              <a:t>over a sub problem.  </a:t>
            </a:r>
          </a:p>
          <a:p>
            <a:pPr algn="just"/>
            <a:r>
              <a:rPr lang="en-US" dirty="0" smtClean="0"/>
              <a:t>Another </a:t>
            </a:r>
            <a:r>
              <a:rPr lang="en-US" dirty="0"/>
              <a:t>way to think about OOP is that it separates our program into multiple parts and each part contains some code along with some data. </a:t>
            </a:r>
            <a:endParaRPr lang="en-US" dirty="0" smtClean="0"/>
          </a:p>
          <a:p>
            <a:pPr algn="just"/>
            <a:r>
              <a:rPr lang="en-US" dirty="0" smtClean="0"/>
              <a:t>These </a:t>
            </a:r>
            <a:r>
              <a:rPr lang="en-US" dirty="0"/>
              <a:t>multiple parts are referred as classes where each one of them together contains functionality and data required to process 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lgn="just"/>
            <a:r>
              <a:rPr lang="en-US" dirty="0"/>
              <a:t>Apart from OOP and prior to it there is one more way of solving a problem is Procedure Oriented Programming (POP). </a:t>
            </a:r>
            <a:endParaRPr lang="en-US" dirty="0" smtClean="0"/>
          </a:p>
          <a:p>
            <a:pPr algn="just"/>
            <a:r>
              <a:rPr lang="en-US" dirty="0" smtClean="0"/>
              <a:t>A </a:t>
            </a:r>
            <a:r>
              <a:rPr lang="en-US" dirty="0"/>
              <a:t>POP is a sequence of procedures or say functions where each one having its own set of data structures. </a:t>
            </a:r>
            <a:endParaRPr lang="en-US" dirty="0" smtClean="0"/>
          </a:p>
          <a:p>
            <a:pPr algn="just"/>
            <a:r>
              <a:rPr lang="en-US" dirty="0" smtClean="0"/>
              <a:t>Also </a:t>
            </a:r>
            <a:r>
              <a:rPr lang="en-US" dirty="0"/>
              <a:t>each procedure proceeds its set of codes and the control of program move towards given next procedure.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229600" cy="6019800"/>
          </a:xfrm>
        </p:spPr>
        <p:txBody>
          <a:bodyPr>
            <a:normAutofit/>
          </a:bodyPr>
          <a:lstStyle/>
          <a:p>
            <a:r>
              <a:rPr lang="en-US" sz="2800" dirty="0" smtClean="0"/>
              <a:t>POP is also termed as structural programming.</a:t>
            </a:r>
          </a:p>
          <a:p>
            <a:endParaRPr lang="en-US" dirty="0"/>
          </a:p>
          <a:p>
            <a:endParaRPr lang="en-US" dirty="0" smtClean="0"/>
          </a:p>
          <a:p>
            <a:endParaRPr lang="en-US" dirty="0"/>
          </a:p>
          <a:p>
            <a:endParaRPr lang="en-US" dirty="0" smtClean="0"/>
          </a:p>
          <a:p>
            <a:endParaRPr lang="en-US" dirty="0"/>
          </a:p>
          <a:p>
            <a:endParaRPr lang="en-US" dirty="0" smtClean="0"/>
          </a:p>
          <a:p>
            <a:pPr algn="just"/>
            <a:r>
              <a:rPr lang="en-US" sz="2800" dirty="0" smtClean="0"/>
              <a:t>As mentioned in above image, in POP all functionality related to a problem are linked with a main procedure and all sub procedures will executed one after the another.</a:t>
            </a:r>
          </a:p>
          <a:p>
            <a:pPr>
              <a:buNone/>
            </a:pPr>
            <a:endParaRPr lang="en-US" dirty="0"/>
          </a:p>
        </p:txBody>
      </p:sp>
      <p:pic>
        <p:nvPicPr>
          <p:cNvPr id="1027" name="Picture 3"/>
          <p:cNvPicPr>
            <a:picLocks noChangeAspect="1" noChangeArrowheads="1"/>
          </p:cNvPicPr>
          <p:nvPr/>
        </p:nvPicPr>
        <p:blipFill>
          <a:blip r:embed="rId2">
            <a:lum/>
          </a:blip>
          <a:srcRect/>
          <a:stretch>
            <a:fillRect/>
          </a:stretch>
        </p:blipFill>
        <p:spPr bwMode="auto">
          <a:xfrm>
            <a:off x="2819400" y="1066800"/>
            <a:ext cx="3336587"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t>However such programming approach is not good for complex problems. </a:t>
            </a:r>
            <a:endParaRPr lang="en-US" dirty="0" smtClean="0"/>
          </a:p>
          <a:p>
            <a:pPr algn="just"/>
            <a:r>
              <a:rPr lang="en-US" dirty="0" smtClean="0"/>
              <a:t>This </a:t>
            </a:r>
            <a:r>
              <a:rPr lang="en-US" dirty="0"/>
              <a:t>is because there is lack of communication between each sub procedure in terms of sharing information. </a:t>
            </a:r>
            <a:endParaRPr lang="en-US" dirty="0" smtClean="0"/>
          </a:p>
          <a:p>
            <a:pPr algn="just"/>
            <a:r>
              <a:rPr lang="en-US" dirty="0" smtClean="0"/>
              <a:t>Although </a:t>
            </a:r>
            <a:r>
              <a:rPr lang="en-US" dirty="0"/>
              <a:t>using "return" and "global" keywords we can communicate between main and sub procedure but not within sub procedure especially when there is a need of accessing same information by two or more sub procedure.  </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440363"/>
          </a:xfrm>
        </p:spPr>
        <p:txBody>
          <a:bodyPr>
            <a:normAutofit fontScale="92500"/>
          </a:bodyPr>
          <a:lstStyle/>
          <a:p>
            <a:pPr algn="just"/>
            <a:r>
              <a:rPr lang="en-US" dirty="0"/>
              <a:t>In OOP we can communicate within different modules in terms of data and information. </a:t>
            </a:r>
            <a:endParaRPr lang="en-US" dirty="0" smtClean="0"/>
          </a:p>
          <a:p>
            <a:pPr algn="just"/>
            <a:r>
              <a:rPr lang="en-US" dirty="0" smtClean="0"/>
              <a:t>Each </a:t>
            </a:r>
            <a:r>
              <a:rPr lang="en-US" dirty="0"/>
              <a:t>modules are constructed in such a way that each one have some attributes or say data structure and some methods. </a:t>
            </a:r>
            <a:endParaRPr lang="en-US" dirty="0" smtClean="0"/>
          </a:p>
          <a:p>
            <a:pPr algn="just"/>
            <a:r>
              <a:rPr lang="en-US" dirty="0" smtClean="0"/>
              <a:t>These </a:t>
            </a:r>
            <a:r>
              <a:rPr lang="en-US" dirty="0"/>
              <a:t>modules in OOP is termed as classes and the instances of it is termed as objects. </a:t>
            </a:r>
            <a:endParaRPr lang="en-US" dirty="0" smtClean="0"/>
          </a:p>
          <a:p>
            <a:pPr algn="just"/>
            <a:r>
              <a:rPr lang="en-US" dirty="0" smtClean="0"/>
              <a:t>These </a:t>
            </a:r>
            <a:r>
              <a:rPr lang="en-US" dirty="0"/>
              <a:t>objects can communicate with each other, can be defined as many as times we need and even if we there is requirement to update or upgrade something we can easily perform it. </a:t>
            </a:r>
            <a:endParaRPr lang="en-US" b="1" dirty="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fontScale="850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r>
              <a:rPr lang="en-US" dirty="0" smtClean="0"/>
              <a:t>So </a:t>
            </a:r>
            <a:r>
              <a:rPr lang="en-US" dirty="0"/>
              <a:t>a class is like a template or a blueprint on the basis of which we can create many objects and each one having its own values and functionality respectively</a:t>
            </a:r>
            <a:r>
              <a:rPr lang="en-US" dirty="0" smtClean="0"/>
              <a:t>.</a:t>
            </a:r>
          </a:p>
          <a:p>
            <a:pPr algn="just"/>
            <a:r>
              <a:rPr lang="en-US" dirty="0" smtClean="0"/>
              <a:t>Attributes for a class will be those data types which will participate in any defined functionality. Functions are defined in such a way that it must represent the common functionality for a given problem by including all given attributes.</a:t>
            </a:r>
          </a:p>
          <a:p>
            <a:r>
              <a:rPr lang="en-US" dirty="0" smtClean="0"/>
              <a:t>For example, "Course" is a class.</a:t>
            </a:r>
            <a:endParaRPr lang="en-US" dirty="0"/>
          </a:p>
        </p:txBody>
      </p:sp>
      <p:pic>
        <p:nvPicPr>
          <p:cNvPr id="2050" name="Picture 2"/>
          <p:cNvPicPr>
            <a:picLocks noChangeAspect="1" noChangeArrowheads="1"/>
          </p:cNvPicPr>
          <p:nvPr/>
        </p:nvPicPr>
        <p:blipFill>
          <a:blip r:embed="rId2"/>
          <a:srcRect/>
          <a:stretch>
            <a:fillRect/>
          </a:stretch>
        </p:blipFill>
        <p:spPr bwMode="auto">
          <a:xfrm>
            <a:off x="2514599" y="425076"/>
            <a:ext cx="3404637" cy="27753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dirty="0" smtClean="0"/>
              <a:t>It </a:t>
            </a:r>
            <a:r>
              <a:rPr lang="en-US" dirty="0"/>
              <a:t>may include following functionality like "recruitment of teachers", "Add students", "Assigning Section", "Allotment of Enrollment/Roll Numbers" and so on. </a:t>
            </a:r>
            <a:endParaRPr lang="en-US" dirty="0" smtClean="0"/>
          </a:p>
          <a:p>
            <a:pPr algn="just"/>
            <a:r>
              <a:rPr lang="en-US" dirty="0" smtClean="0"/>
              <a:t>The </a:t>
            </a:r>
            <a:r>
              <a:rPr lang="en-US" dirty="0"/>
              <a:t>objects belonging to this class will be "</a:t>
            </a:r>
            <a:r>
              <a:rPr lang="en-US" dirty="0" err="1"/>
              <a:t>BTech</a:t>
            </a:r>
            <a:r>
              <a:rPr lang="en-US" dirty="0"/>
              <a:t>", "BCA", "</a:t>
            </a:r>
            <a:r>
              <a:rPr lang="en-US" dirty="0" err="1"/>
              <a:t>BSc</a:t>
            </a:r>
            <a:r>
              <a:rPr lang="en-US" dirty="0"/>
              <a:t>(IT)", "MCA" and so on.  </a:t>
            </a:r>
            <a:endParaRPr lang="en-US" dirty="0" smtClean="0"/>
          </a:p>
          <a:p>
            <a:pPr algn="just"/>
            <a:r>
              <a:rPr lang="en-US" dirty="0" smtClean="0"/>
              <a:t>Note </a:t>
            </a:r>
            <a:r>
              <a:rPr lang="en-US" dirty="0"/>
              <a:t>that as a programmer we have freedom to decide the attributes and functions for classes and defining objects based on them. </a:t>
            </a:r>
            <a:endParaRPr lang="en-US" dirty="0" smtClean="0"/>
          </a:p>
          <a:p>
            <a:pPr algn="just"/>
            <a:r>
              <a:rPr lang="en-US" dirty="0" smtClean="0"/>
              <a:t>But </a:t>
            </a:r>
            <a:r>
              <a:rPr lang="en-US" dirty="0"/>
              <a:t>still it is important to arrange them into some logical manner so that we can create multiple objects based on that class.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474</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Unit III Object Oriented Programming</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Object Oriented Programming with Python</dc:title>
  <dc:creator>dell</dc:creator>
  <cp:lastModifiedBy>dell</cp:lastModifiedBy>
  <cp:revision>10</cp:revision>
  <dcterms:created xsi:type="dcterms:W3CDTF">2020-03-23T08:23:46Z</dcterms:created>
  <dcterms:modified xsi:type="dcterms:W3CDTF">2020-03-23T09:30:28Z</dcterms:modified>
</cp:coreProperties>
</file>