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9" r:id="rId11"/>
    <p:sldId id="268"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9026E9-BC6B-422D-8009-A6692DDF0734}"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62932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026E9-BC6B-422D-8009-A6692DDF0734}"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9773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026E9-BC6B-422D-8009-A6692DDF0734}"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426516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026E9-BC6B-422D-8009-A6692DDF0734}"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221622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026E9-BC6B-422D-8009-A6692DDF0734}"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234153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9026E9-BC6B-422D-8009-A6692DDF0734}"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41047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9026E9-BC6B-422D-8009-A6692DDF0734}"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31581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9026E9-BC6B-422D-8009-A6692DDF0734}"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328463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026E9-BC6B-422D-8009-A6692DDF0734}"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397065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026E9-BC6B-422D-8009-A6692DDF0734}"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26030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026E9-BC6B-422D-8009-A6692DDF0734}"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9C51-A426-45DF-AA61-966F1F00568C}" type="slidenum">
              <a:rPr lang="en-US" smtClean="0"/>
              <a:t>‹#›</a:t>
            </a:fld>
            <a:endParaRPr lang="en-US"/>
          </a:p>
        </p:txBody>
      </p:sp>
    </p:spTree>
    <p:extLst>
      <p:ext uri="{BB962C8B-B14F-4D97-AF65-F5344CB8AC3E}">
        <p14:creationId xmlns:p14="http://schemas.microsoft.com/office/powerpoint/2010/main" val="135837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026E9-BC6B-422D-8009-A6692DDF0734}" type="datetimeFigureOut">
              <a:rPr lang="en-US" smtClean="0"/>
              <a:t>4/13/2021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19C51-A426-45DF-AA61-966F1F00568C}" type="slidenum">
              <a:rPr lang="en-US" smtClean="0"/>
              <a:t>‹#›</a:t>
            </a:fld>
            <a:endParaRPr lang="en-US"/>
          </a:p>
        </p:txBody>
      </p:sp>
    </p:spTree>
    <p:extLst>
      <p:ext uri="{BB962C8B-B14F-4D97-AF65-F5344CB8AC3E}">
        <p14:creationId xmlns:p14="http://schemas.microsoft.com/office/powerpoint/2010/main" val="366559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5610" y="2368570"/>
            <a:ext cx="5922262" cy="646331"/>
          </a:xfrm>
          <a:prstGeom prst="rect">
            <a:avLst/>
          </a:prstGeom>
        </p:spPr>
        <p:txBody>
          <a:bodyPr wrap="none">
            <a:spAutoFit/>
          </a:bodyPr>
          <a:lstStyle/>
          <a:p>
            <a:r>
              <a:rPr lang="en-US" sz="3600" b="1" dirty="0" smtClean="0">
                <a:effectLst/>
                <a:latin typeface="Calibri" panose="020F0502020204030204" pitchFamily="34" charset="0"/>
                <a:ea typeface="Calibri" panose="020F0502020204030204" pitchFamily="34" charset="0"/>
                <a:cs typeface="Mangal"/>
              </a:rPr>
              <a:t>Public Key Encryption  (unit 4)</a:t>
            </a:r>
            <a:endParaRPr lang="en-US" sz="3600" dirty="0"/>
          </a:p>
        </p:txBody>
      </p:sp>
    </p:spTree>
    <p:extLst>
      <p:ext uri="{BB962C8B-B14F-4D97-AF65-F5344CB8AC3E}">
        <p14:creationId xmlns:p14="http://schemas.microsoft.com/office/powerpoint/2010/main" val="2273495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29080875"/>
              </p:ext>
            </p:extLst>
          </p:nvPr>
        </p:nvGraphicFramePr>
        <p:xfrm>
          <a:off x="1786199" y="716325"/>
          <a:ext cx="8542656" cy="5426898"/>
        </p:xfrm>
        <a:graphic>
          <a:graphicData uri="http://schemas.openxmlformats.org/drawingml/2006/table">
            <a:tbl>
              <a:tblPr/>
              <a:tblGrid>
                <a:gridCol w="2847552"/>
                <a:gridCol w="2847552"/>
                <a:gridCol w="2847552"/>
              </a:tblGrid>
              <a:tr h="919361">
                <a:tc>
                  <a:txBody>
                    <a:bodyPr/>
                    <a:lstStyle/>
                    <a:p>
                      <a:pPr fontAlgn="base"/>
                      <a:r>
                        <a:rPr lang="en-US" sz="1500" b="1" dirty="0">
                          <a:solidFill>
                            <a:srgbClr val="FF0000"/>
                          </a:solidFill>
                          <a:effectLst/>
                          <a:latin typeface="inherit"/>
                        </a:rPr>
                        <a:t>COMPARISON</a:t>
                      </a:r>
                    </a:p>
                  </a:txBody>
                  <a:tcPr marL="73751" marR="73751" marT="36876" marB="36876" anchor="ctr">
                    <a:lnL>
                      <a:noFill/>
                    </a:lnL>
                    <a:lnR>
                      <a:noFill/>
                    </a:lnR>
                    <a:lnT>
                      <a:noFill/>
                    </a:lnT>
                    <a:lnB>
                      <a:noFill/>
                    </a:lnB>
                    <a:solidFill>
                      <a:srgbClr val="FFFFFF"/>
                    </a:solidFill>
                  </a:tcPr>
                </a:tc>
                <a:tc>
                  <a:txBody>
                    <a:bodyPr/>
                    <a:lstStyle/>
                    <a:p>
                      <a:pPr fontAlgn="base"/>
                      <a:r>
                        <a:rPr lang="en-US" sz="1500" b="1" dirty="0">
                          <a:solidFill>
                            <a:srgbClr val="FF0000"/>
                          </a:solidFill>
                          <a:effectLst/>
                          <a:latin typeface="inherit"/>
                        </a:rPr>
                        <a:t>SYMMETRIC KEY CRYPTOGRAPHY</a:t>
                      </a:r>
                    </a:p>
                  </a:txBody>
                  <a:tcPr marL="73751" marR="73751" marT="36876" marB="36876" anchor="ctr">
                    <a:lnL>
                      <a:noFill/>
                    </a:lnL>
                    <a:lnR>
                      <a:noFill/>
                    </a:lnR>
                    <a:lnT>
                      <a:noFill/>
                    </a:lnT>
                    <a:lnB>
                      <a:noFill/>
                    </a:lnB>
                    <a:solidFill>
                      <a:srgbClr val="FFFFFF"/>
                    </a:solidFill>
                  </a:tcPr>
                </a:tc>
                <a:tc>
                  <a:txBody>
                    <a:bodyPr/>
                    <a:lstStyle/>
                    <a:p>
                      <a:pPr fontAlgn="base"/>
                      <a:r>
                        <a:rPr lang="en-US" sz="1500" b="1" dirty="0">
                          <a:solidFill>
                            <a:srgbClr val="FF0000"/>
                          </a:solidFill>
                          <a:effectLst/>
                          <a:latin typeface="inherit"/>
                        </a:rPr>
                        <a:t>ASYMMETRIC KEY CRYPTOGRAPHY</a:t>
                      </a:r>
                    </a:p>
                  </a:txBody>
                  <a:tcPr marL="73751" marR="73751" marT="36876" marB="36876" anchor="ctr">
                    <a:lnL>
                      <a:noFill/>
                    </a:lnL>
                    <a:lnR>
                      <a:noFill/>
                    </a:lnR>
                    <a:lnT>
                      <a:noFill/>
                    </a:lnT>
                    <a:lnB>
                      <a:noFill/>
                    </a:lnB>
                    <a:solidFill>
                      <a:srgbClr val="FFFFFF"/>
                    </a:solidFill>
                  </a:tcPr>
                </a:tc>
              </a:tr>
              <a:tr h="1472756">
                <a:tc>
                  <a:txBody>
                    <a:bodyPr/>
                    <a:lstStyle/>
                    <a:p>
                      <a:pPr fontAlgn="base"/>
                      <a:r>
                        <a:rPr lang="en-US" sz="1500" b="1" dirty="0">
                          <a:solidFill>
                            <a:srgbClr val="FF0000"/>
                          </a:solidFill>
                          <a:effectLst/>
                          <a:latin typeface="inherit"/>
                        </a:rPr>
                        <a:t>Basic</a:t>
                      </a:r>
                    </a:p>
                  </a:txBody>
                  <a:tcPr marL="73751" marR="73751" marT="36876" marB="36876" anchor="ctr">
                    <a:lnL>
                      <a:noFill/>
                    </a:lnL>
                    <a:lnR>
                      <a:noFill/>
                    </a:lnR>
                    <a:lnT>
                      <a:noFill/>
                    </a:lnT>
                    <a:lnB>
                      <a:noFill/>
                    </a:lnB>
                    <a:solidFill>
                      <a:srgbClr val="FFFFFF"/>
                    </a:solidFill>
                  </a:tcPr>
                </a:tc>
                <a:tc>
                  <a:txBody>
                    <a:bodyPr/>
                    <a:lstStyle/>
                    <a:p>
                      <a:pPr fontAlgn="base"/>
                      <a:r>
                        <a:rPr lang="en-US" sz="1500">
                          <a:effectLst/>
                          <a:latin typeface="inherit"/>
                        </a:rPr>
                        <a:t>Symmetric encryption uses a single key.</a:t>
                      </a:r>
                    </a:p>
                  </a:txBody>
                  <a:tcPr marL="73751" marR="73751" marT="36876" marB="36876" anchor="ctr">
                    <a:lnL>
                      <a:noFill/>
                    </a:lnL>
                    <a:lnR>
                      <a:noFill/>
                    </a:lnR>
                    <a:lnT>
                      <a:noFill/>
                    </a:lnT>
                    <a:lnB>
                      <a:noFill/>
                    </a:lnB>
                    <a:solidFill>
                      <a:srgbClr val="FFFFFF"/>
                    </a:solidFill>
                  </a:tcPr>
                </a:tc>
                <a:tc>
                  <a:txBody>
                    <a:bodyPr/>
                    <a:lstStyle/>
                    <a:p>
                      <a:pPr fontAlgn="base"/>
                      <a:r>
                        <a:rPr lang="en-US" sz="1500">
                          <a:effectLst/>
                          <a:latin typeface="inherit"/>
                        </a:rPr>
                        <a:t>Asymmetric encryption uses a different key for encryption and decryption.</a:t>
                      </a:r>
                    </a:p>
                  </a:txBody>
                  <a:tcPr marL="73751" marR="73751" marT="36876" marB="36876" anchor="ctr">
                    <a:lnL>
                      <a:noFill/>
                    </a:lnL>
                    <a:lnR>
                      <a:noFill/>
                    </a:lnR>
                    <a:lnT>
                      <a:noFill/>
                    </a:lnT>
                    <a:lnB>
                      <a:noFill/>
                    </a:lnB>
                    <a:solidFill>
                      <a:srgbClr val="FFFFFF"/>
                    </a:solidFill>
                  </a:tcPr>
                </a:tc>
              </a:tr>
              <a:tr h="919361">
                <a:tc>
                  <a:txBody>
                    <a:bodyPr/>
                    <a:lstStyle/>
                    <a:p>
                      <a:pPr fontAlgn="base"/>
                      <a:r>
                        <a:rPr lang="en-US" sz="1500" b="1" dirty="0">
                          <a:solidFill>
                            <a:srgbClr val="FF0000"/>
                          </a:solidFill>
                          <a:effectLst/>
                          <a:latin typeface="inherit"/>
                        </a:rPr>
                        <a:t>Performance</a:t>
                      </a:r>
                    </a:p>
                  </a:txBody>
                  <a:tcPr marL="73751" marR="73751" marT="36876" marB="36876" anchor="ctr">
                    <a:lnL>
                      <a:noFill/>
                    </a:lnL>
                    <a:lnR>
                      <a:noFill/>
                    </a:lnR>
                    <a:lnT>
                      <a:noFill/>
                    </a:lnT>
                    <a:lnB>
                      <a:noFill/>
                    </a:lnB>
                    <a:solidFill>
                      <a:srgbClr val="FFFFFF"/>
                    </a:solidFill>
                  </a:tcPr>
                </a:tc>
                <a:tc>
                  <a:txBody>
                    <a:bodyPr/>
                    <a:lstStyle/>
                    <a:p>
                      <a:pPr fontAlgn="base"/>
                      <a:r>
                        <a:rPr lang="en-US" sz="1500">
                          <a:effectLst/>
                          <a:latin typeface="inherit"/>
                        </a:rPr>
                        <a:t>Symmetric encryption is faster in execution.</a:t>
                      </a:r>
                    </a:p>
                  </a:txBody>
                  <a:tcPr marL="73751" marR="73751" marT="36876" marB="36876" anchor="ctr">
                    <a:lnL>
                      <a:noFill/>
                    </a:lnL>
                    <a:lnR>
                      <a:noFill/>
                    </a:lnR>
                    <a:lnT>
                      <a:noFill/>
                    </a:lnT>
                    <a:lnB>
                      <a:noFill/>
                    </a:lnB>
                    <a:solidFill>
                      <a:srgbClr val="FFFFFF"/>
                    </a:solidFill>
                  </a:tcPr>
                </a:tc>
                <a:tc>
                  <a:txBody>
                    <a:bodyPr/>
                    <a:lstStyle/>
                    <a:p>
                      <a:pPr fontAlgn="base"/>
                      <a:r>
                        <a:rPr lang="en-US" sz="1500">
                          <a:effectLst/>
                          <a:latin typeface="inherit"/>
                        </a:rPr>
                        <a:t>Asymmetric Encryption is slow in execution.</a:t>
                      </a:r>
                    </a:p>
                  </a:txBody>
                  <a:tcPr marL="73751" marR="73751" marT="36876" marB="36876" anchor="ctr">
                    <a:lnL>
                      <a:noFill/>
                    </a:lnL>
                    <a:lnR>
                      <a:noFill/>
                    </a:lnR>
                    <a:lnT>
                      <a:noFill/>
                    </a:lnT>
                    <a:lnB>
                      <a:noFill/>
                    </a:lnB>
                    <a:solidFill>
                      <a:srgbClr val="FFFFFF"/>
                    </a:solidFill>
                  </a:tcPr>
                </a:tc>
              </a:tr>
              <a:tr h="642664">
                <a:tc>
                  <a:txBody>
                    <a:bodyPr/>
                    <a:lstStyle/>
                    <a:p>
                      <a:pPr fontAlgn="base"/>
                      <a:r>
                        <a:rPr lang="en-US" sz="1500" b="1" dirty="0">
                          <a:solidFill>
                            <a:srgbClr val="FF0000"/>
                          </a:solidFill>
                          <a:effectLst/>
                          <a:latin typeface="inherit"/>
                        </a:rPr>
                        <a:t>Algorithms</a:t>
                      </a:r>
                    </a:p>
                  </a:txBody>
                  <a:tcPr marL="73751" marR="73751" marT="36876" marB="36876" anchor="ctr">
                    <a:lnL>
                      <a:noFill/>
                    </a:lnL>
                    <a:lnR>
                      <a:noFill/>
                    </a:lnR>
                    <a:lnT>
                      <a:noFill/>
                    </a:lnT>
                    <a:lnB>
                      <a:noFill/>
                    </a:lnB>
                    <a:solidFill>
                      <a:srgbClr val="FFFFFF"/>
                    </a:solidFill>
                  </a:tcPr>
                </a:tc>
                <a:tc>
                  <a:txBody>
                    <a:bodyPr/>
                    <a:lstStyle/>
                    <a:p>
                      <a:pPr fontAlgn="base"/>
                      <a:r>
                        <a:rPr lang="fr-FR" sz="1500">
                          <a:effectLst/>
                          <a:latin typeface="inherit"/>
                        </a:rPr>
                        <a:t>DES, 3DES, AES, and RC4.</a:t>
                      </a:r>
                    </a:p>
                  </a:txBody>
                  <a:tcPr marL="73751" marR="73751" marT="36876" marB="36876" anchor="ctr">
                    <a:lnL>
                      <a:noFill/>
                    </a:lnL>
                    <a:lnR>
                      <a:noFill/>
                    </a:lnR>
                    <a:lnT>
                      <a:noFill/>
                    </a:lnT>
                    <a:lnB>
                      <a:noFill/>
                    </a:lnB>
                    <a:solidFill>
                      <a:srgbClr val="FFFFFF"/>
                    </a:solidFill>
                  </a:tcPr>
                </a:tc>
                <a:tc>
                  <a:txBody>
                    <a:bodyPr/>
                    <a:lstStyle/>
                    <a:p>
                      <a:pPr fontAlgn="base"/>
                      <a:r>
                        <a:rPr lang="en-US" sz="1500">
                          <a:effectLst/>
                          <a:latin typeface="inherit"/>
                        </a:rPr>
                        <a:t>Diffie-Hellman, RSA.</a:t>
                      </a:r>
                    </a:p>
                  </a:txBody>
                  <a:tcPr marL="73751" marR="73751" marT="36876" marB="36876" anchor="ctr">
                    <a:lnL>
                      <a:noFill/>
                    </a:lnL>
                    <a:lnR>
                      <a:noFill/>
                    </a:lnR>
                    <a:lnT>
                      <a:noFill/>
                    </a:lnT>
                    <a:lnB>
                      <a:noFill/>
                    </a:lnB>
                    <a:solidFill>
                      <a:srgbClr val="FFFFFF"/>
                    </a:solidFill>
                  </a:tcPr>
                </a:tc>
              </a:tr>
              <a:tr h="1472756">
                <a:tc>
                  <a:txBody>
                    <a:bodyPr/>
                    <a:lstStyle/>
                    <a:p>
                      <a:pPr fontAlgn="base"/>
                      <a:r>
                        <a:rPr lang="en-US" sz="1500" b="1" dirty="0">
                          <a:solidFill>
                            <a:srgbClr val="FF0000"/>
                          </a:solidFill>
                          <a:effectLst/>
                          <a:latin typeface="inherit"/>
                        </a:rPr>
                        <a:t>Purpose</a:t>
                      </a:r>
                    </a:p>
                  </a:txBody>
                  <a:tcPr marL="73751" marR="73751" marT="36876" marB="36876" anchor="ctr">
                    <a:lnL>
                      <a:noFill/>
                    </a:lnL>
                    <a:lnR>
                      <a:noFill/>
                    </a:lnR>
                    <a:lnT>
                      <a:noFill/>
                    </a:lnT>
                    <a:lnB>
                      <a:noFill/>
                    </a:lnB>
                    <a:solidFill>
                      <a:srgbClr val="FFFFFF"/>
                    </a:solidFill>
                  </a:tcPr>
                </a:tc>
                <a:tc>
                  <a:txBody>
                    <a:bodyPr/>
                    <a:lstStyle/>
                    <a:p>
                      <a:pPr fontAlgn="base"/>
                      <a:r>
                        <a:rPr lang="en-US" sz="1500">
                          <a:effectLst/>
                          <a:latin typeface="inherit"/>
                        </a:rPr>
                        <a:t>Symmetric encryption is used for bulk data transmission.</a:t>
                      </a:r>
                    </a:p>
                  </a:txBody>
                  <a:tcPr marL="73751" marR="73751" marT="36876" marB="36876" anchor="ctr">
                    <a:lnL>
                      <a:noFill/>
                    </a:lnL>
                    <a:lnR>
                      <a:noFill/>
                    </a:lnR>
                    <a:lnT>
                      <a:noFill/>
                    </a:lnT>
                    <a:lnB>
                      <a:noFill/>
                    </a:lnB>
                    <a:solidFill>
                      <a:srgbClr val="FFFFFF"/>
                    </a:solidFill>
                  </a:tcPr>
                </a:tc>
                <a:tc>
                  <a:txBody>
                    <a:bodyPr/>
                    <a:lstStyle/>
                    <a:p>
                      <a:pPr fontAlgn="base"/>
                      <a:r>
                        <a:rPr lang="en-US" sz="1500" dirty="0">
                          <a:effectLst/>
                          <a:latin typeface="inherit"/>
                        </a:rPr>
                        <a:t>Asymmetric encryption is often used for securely exchanging secret keys.</a:t>
                      </a:r>
                    </a:p>
                  </a:txBody>
                  <a:tcPr marL="73751" marR="73751" marT="36876" marB="36876"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9440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338" y="2690336"/>
            <a:ext cx="11384924" cy="1815882"/>
          </a:xfrm>
          <a:prstGeom prst="rect">
            <a:avLst/>
          </a:prstGeom>
        </p:spPr>
        <p:txBody>
          <a:bodyPr wrap="square">
            <a:spAutoFit/>
          </a:bodyPr>
          <a:lstStyle/>
          <a:p>
            <a:pPr fontAlgn="base"/>
            <a:r>
              <a:rPr lang="en-US" sz="2800" b="1" i="0" cap="all" dirty="0" smtClean="0">
                <a:effectLst/>
                <a:latin typeface="inherit"/>
              </a:rPr>
              <a:t>CONCLUSION </a:t>
            </a:r>
            <a:endParaRPr lang="en-US" sz="2800" b="1" i="0" cap="all" dirty="0" smtClean="0">
              <a:effectLst/>
              <a:latin typeface="Montserrat"/>
            </a:endParaRPr>
          </a:p>
          <a:p>
            <a:pPr fontAlgn="base"/>
            <a:r>
              <a:rPr lang="en-US" sz="2800" b="0" i="0" dirty="0" smtClean="0">
                <a:effectLst/>
                <a:latin typeface="Lato"/>
              </a:rPr>
              <a:t>As a simple and fast encryption method, </a:t>
            </a:r>
            <a:r>
              <a:rPr lang="en-US" sz="2800" b="1" i="0" dirty="0" smtClean="0">
                <a:effectLst/>
                <a:latin typeface="Lato"/>
              </a:rPr>
              <a:t>asymmetric encryption </a:t>
            </a:r>
            <a:r>
              <a:rPr lang="en-US" sz="2800" b="0" i="0" dirty="0" smtClean="0">
                <a:effectLst/>
                <a:latin typeface="Lato"/>
              </a:rPr>
              <a:t>is commonly used to exchange passwords, and </a:t>
            </a:r>
            <a:r>
              <a:rPr lang="en-US" sz="2800" b="1" i="0" dirty="0" smtClean="0">
                <a:effectLst/>
                <a:latin typeface="Lato"/>
              </a:rPr>
              <a:t>symmetric encryption</a:t>
            </a:r>
            <a:r>
              <a:rPr lang="en-US" sz="2800" b="0" i="0" dirty="0" smtClean="0">
                <a:effectLst/>
                <a:latin typeface="Lato"/>
              </a:rPr>
              <a:t>, which is a faster technique, is used for bulk data transfer.</a:t>
            </a:r>
            <a:endParaRPr lang="en-US" sz="2800" b="0" i="0" dirty="0">
              <a:effectLst/>
              <a:latin typeface="Lato"/>
            </a:endParaRPr>
          </a:p>
        </p:txBody>
      </p:sp>
    </p:spTree>
    <p:extLst>
      <p:ext uri="{BB962C8B-B14F-4D97-AF65-F5344CB8AC3E}">
        <p14:creationId xmlns:p14="http://schemas.microsoft.com/office/powerpoint/2010/main" val="3831189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1" y="1682865"/>
            <a:ext cx="6096000" cy="1475597"/>
          </a:xfrm>
          <a:prstGeom prst="rect">
            <a:avLst/>
          </a:prstGeom>
        </p:spPr>
        <p:txBody>
          <a:bodyPr>
            <a:spAutoFit/>
          </a:bodyPr>
          <a:lstStyle/>
          <a:p>
            <a:pPr algn="just">
              <a:spcAft>
                <a:spcPts val="750"/>
              </a:spcAft>
            </a:pPr>
            <a:r>
              <a:rPr lang="en-US" b="1"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Difference between Symmetric and Asymmetric key Cryptosystems</a:t>
            </a:r>
            <a:endPar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1200"/>
              </a:spcAft>
            </a:pPr>
            <a:r>
              <a:rPr lang="en-US" b="1"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Write note on “Public Key Cryptography Requirements”</a:t>
            </a:r>
          </a:p>
          <a:p>
            <a:pPr algn="just">
              <a:lnSpc>
                <a:spcPct val="107000"/>
              </a:lnSpc>
              <a:spcAft>
                <a:spcPts val="1200"/>
              </a:spcAft>
            </a:pPr>
            <a:r>
              <a:rPr lang="en-US"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Difference between private and public key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3889420" y="528034"/>
            <a:ext cx="2936383" cy="369332"/>
          </a:xfrm>
          <a:prstGeom prst="rect">
            <a:avLst/>
          </a:prstGeom>
          <a:noFill/>
        </p:spPr>
        <p:txBody>
          <a:bodyPr wrap="square" rtlCol="0">
            <a:spAutoFit/>
          </a:bodyPr>
          <a:lstStyle/>
          <a:p>
            <a:r>
              <a:rPr lang="en-US" dirty="0" smtClean="0"/>
              <a:t>TASK </a:t>
            </a:r>
            <a:endParaRPr lang="en-US" dirty="0"/>
          </a:p>
        </p:txBody>
      </p:sp>
    </p:spTree>
    <p:extLst>
      <p:ext uri="{BB962C8B-B14F-4D97-AF65-F5344CB8AC3E}">
        <p14:creationId xmlns:p14="http://schemas.microsoft.com/office/powerpoint/2010/main" val="221410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675" y="990531"/>
            <a:ext cx="5925853" cy="461665"/>
          </a:xfrm>
          <a:prstGeom prst="rect">
            <a:avLst/>
          </a:prstGeom>
        </p:spPr>
        <p:txBody>
          <a:bodyPr wrap="none">
            <a:spAutoFit/>
          </a:bodyPr>
          <a:lstStyle/>
          <a:p>
            <a:r>
              <a:rPr lang="en-US" sz="2400" b="0" i="0" dirty="0" smtClean="0">
                <a:effectLst/>
                <a:latin typeface="yantramanavbold"/>
              </a:rPr>
              <a:t>What Is Encryption and How Does It Work</a:t>
            </a:r>
            <a:endParaRPr lang="en-US" sz="2400" b="0" i="0" dirty="0">
              <a:effectLst/>
              <a:latin typeface="yantramanavbold"/>
            </a:endParaRPr>
          </a:p>
        </p:txBody>
      </p:sp>
      <p:sp>
        <p:nvSpPr>
          <p:cNvPr id="3" name="Rectangle 2"/>
          <p:cNvSpPr/>
          <p:nvPr/>
        </p:nvSpPr>
        <p:spPr>
          <a:xfrm>
            <a:off x="515155" y="2333103"/>
            <a:ext cx="11153104" cy="369332"/>
          </a:xfrm>
          <a:prstGeom prst="rect">
            <a:avLst/>
          </a:prstGeom>
        </p:spPr>
        <p:txBody>
          <a:bodyPr wrap="square">
            <a:spAutoFit/>
          </a:bodyPr>
          <a:lstStyle/>
          <a:p>
            <a:r>
              <a:rPr lang="en-US" dirty="0">
                <a:latin typeface="Arial" panose="020B0604020202020204" pitchFamily="34" charset="0"/>
              </a:rPr>
              <a:t>E</a:t>
            </a:r>
            <a:r>
              <a:rPr lang="en-US" b="0" i="0" dirty="0" smtClean="0">
                <a:effectLst/>
                <a:latin typeface="Arial" panose="020B0604020202020204" pitchFamily="34" charset="0"/>
              </a:rPr>
              <a:t>ncryption is the process of transforming plaintext into </a:t>
            </a:r>
            <a:r>
              <a:rPr lang="en-US" b="0" i="0" dirty="0" err="1" smtClean="0">
                <a:effectLst/>
                <a:latin typeface="Arial" panose="020B0604020202020204" pitchFamily="34" charset="0"/>
              </a:rPr>
              <a:t>ciphertext</a:t>
            </a:r>
            <a:r>
              <a:rPr lang="en-US" b="0" i="0" dirty="0" smtClean="0">
                <a:effectLst/>
                <a:latin typeface="Arial" panose="020B0604020202020204" pitchFamily="34" charset="0"/>
              </a:rPr>
              <a:t> through the use of two important elements:</a:t>
            </a:r>
            <a:endParaRPr lang="en-US" dirty="0"/>
          </a:p>
        </p:txBody>
      </p:sp>
      <p:sp>
        <p:nvSpPr>
          <p:cNvPr id="4" name="Rectangle 3"/>
          <p:cNvSpPr/>
          <p:nvPr/>
        </p:nvSpPr>
        <p:spPr>
          <a:xfrm>
            <a:off x="330557" y="3234418"/>
            <a:ext cx="11204620" cy="1200329"/>
          </a:xfrm>
          <a:prstGeom prst="rect">
            <a:avLst/>
          </a:prstGeom>
        </p:spPr>
        <p:txBody>
          <a:bodyPr wrap="square">
            <a:spAutoFit/>
          </a:bodyPr>
          <a:lstStyle/>
          <a:p>
            <a:pPr algn="just"/>
            <a:r>
              <a:rPr lang="en-US" b="1" i="0" dirty="0" smtClean="0">
                <a:solidFill>
                  <a:srgbClr val="4F4F4F"/>
                </a:solidFill>
                <a:effectLst/>
                <a:latin typeface="Arial" panose="020B0604020202020204" pitchFamily="34" charset="0"/>
              </a:rPr>
              <a:t>Algorithms</a:t>
            </a:r>
            <a:r>
              <a:rPr lang="en-US" b="0" i="0" dirty="0" smtClean="0">
                <a:solidFill>
                  <a:srgbClr val="4F4F4F"/>
                </a:solidFill>
                <a:effectLst/>
                <a:latin typeface="Arial" panose="020B0604020202020204" pitchFamily="34" charset="0"/>
              </a:rPr>
              <a:t> — </a:t>
            </a:r>
            <a:r>
              <a:rPr lang="en-US" b="0" i="0" dirty="0" smtClean="0">
                <a:effectLst/>
                <a:latin typeface="Arial" panose="020B0604020202020204" pitchFamily="34" charset="0"/>
              </a:rPr>
              <a:t>An encryption algorithm is a set of directions to help you solve a problem. More specifically, it’s a set of mathematical instructions and processes that serve a specific purpose. Some algorithms are designed to work in either private or public channels. So, you can have asymmetric or symmetric encryption algorithms.</a:t>
            </a:r>
            <a:endParaRPr lang="en-US" dirty="0"/>
          </a:p>
        </p:txBody>
      </p:sp>
      <p:sp>
        <p:nvSpPr>
          <p:cNvPr id="5" name="Rectangle 4"/>
          <p:cNvSpPr/>
          <p:nvPr/>
        </p:nvSpPr>
        <p:spPr>
          <a:xfrm>
            <a:off x="515155" y="4712319"/>
            <a:ext cx="11153104" cy="923330"/>
          </a:xfrm>
          <a:prstGeom prst="rect">
            <a:avLst/>
          </a:prstGeom>
        </p:spPr>
        <p:txBody>
          <a:bodyPr wrap="square">
            <a:spAutoFit/>
          </a:bodyPr>
          <a:lstStyle/>
          <a:p>
            <a:pPr algn="just"/>
            <a:r>
              <a:rPr lang="en-US" b="1" i="0" dirty="0" smtClean="0">
                <a:solidFill>
                  <a:srgbClr val="4F4F4F"/>
                </a:solidFill>
                <a:effectLst/>
                <a:latin typeface="Arial" panose="020B0604020202020204" pitchFamily="34" charset="0"/>
              </a:rPr>
              <a:t>Keys</a:t>
            </a:r>
            <a:r>
              <a:rPr lang="en-US" b="0" i="0" dirty="0" smtClean="0">
                <a:solidFill>
                  <a:srgbClr val="4F4F4F"/>
                </a:solidFill>
                <a:effectLst/>
                <a:latin typeface="Arial" panose="020B0604020202020204" pitchFamily="34" charset="0"/>
              </a:rPr>
              <a:t> </a:t>
            </a:r>
            <a:r>
              <a:rPr lang="en-US" b="0" i="0" dirty="0" smtClean="0">
                <a:effectLst/>
                <a:latin typeface="Arial" panose="020B0604020202020204" pitchFamily="34" charset="0"/>
              </a:rPr>
              <a:t>— A cryptographic key is a long, random and unpredictable string of letters and numbers that you use to encrypt or decrypt data. No matter whether you’re talking about asymmetric vs symmetric encryption, the keys are important to protect</a:t>
            </a:r>
            <a:endParaRPr lang="en-US" dirty="0"/>
          </a:p>
        </p:txBody>
      </p:sp>
    </p:spTree>
    <p:extLst>
      <p:ext uri="{BB962C8B-B14F-4D97-AF65-F5344CB8AC3E}">
        <p14:creationId xmlns:p14="http://schemas.microsoft.com/office/powerpoint/2010/main" val="3588184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ymmetric vs symmetric encryption graphic illustrates change from plaintext data to ciphertext data using an encryption key and a decryption key"/>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94978" y="656599"/>
            <a:ext cx="89535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52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symmetric vs symmetric encryption graphic illustrates the symmetric encryption process that changes plaintext data into ciphertext data using 2 identical keys"/>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25275" y="218940"/>
            <a:ext cx="897255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1218" y="5429115"/>
            <a:ext cx="10277340" cy="923330"/>
          </a:xfrm>
          <a:prstGeom prst="rect">
            <a:avLst/>
          </a:prstGeom>
        </p:spPr>
        <p:txBody>
          <a:bodyPr wrap="square">
            <a:spAutoFit/>
          </a:bodyPr>
          <a:lstStyle/>
          <a:p>
            <a:pPr algn="just"/>
            <a:r>
              <a:rPr lang="en-US" b="0" i="0" dirty="0" smtClean="0">
                <a:effectLst/>
                <a:latin typeface="Arial" panose="020B0604020202020204" pitchFamily="34" charset="0"/>
              </a:rPr>
              <a:t>During the symmetric encryption that takes place when you connect securely to a website, you’re using a bulk cipher to make that happen. There are two subcategories of bulk ciphers: </a:t>
            </a:r>
            <a:r>
              <a:rPr lang="en-US" b="1" i="0" dirty="0" smtClean="0">
                <a:effectLst/>
                <a:latin typeface="Arial" panose="020B0604020202020204" pitchFamily="34" charset="0"/>
              </a:rPr>
              <a:t>block ciphers</a:t>
            </a:r>
            <a:r>
              <a:rPr lang="en-US" b="0" i="0" dirty="0" smtClean="0">
                <a:effectLst/>
                <a:latin typeface="Arial" panose="020B0604020202020204" pitchFamily="34" charset="0"/>
              </a:rPr>
              <a:t> and </a:t>
            </a:r>
            <a:r>
              <a:rPr lang="en-US" b="1" i="0" dirty="0" smtClean="0">
                <a:effectLst/>
                <a:latin typeface="Arial" panose="020B0604020202020204" pitchFamily="34" charset="0"/>
              </a:rPr>
              <a:t>stream ciphers</a:t>
            </a:r>
            <a:r>
              <a:rPr lang="en-US" b="0" i="0" dirty="0" smtClean="0">
                <a:effectLst/>
                <a:latin typeface="Arial" panose="020B0604020202020204" pitchFamily="34" charset="0"/>
              </a:rPr>
              <a:t>.</a:t>
            </a:r>
            <a:endParaRPr lang="en-US" dirty="0"/>
          </a:p>
        </p:txBody>
      </p:sp>
    </p:spTree>
    <p:extLst>
      <p:ext uri="{BB962C8B-B14F-4D97-AF65-F5344CB8AC3E}">
        <p14:creationId xmlns:p14="http://schemas.microsoft.com/office/powerpoint/2010/main" val="421103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5310" y="514013"/>
            <a:ext cx="4651658" cy="369332"/>
          </a:xfrm>
          <a:prstGeom prst="rect">
            <a:avLst/>
          </a:prstGeom>
        </p:spPr>
        <p:txBody>
          <a:bodyPr wrap="none">
            <a:spAutoFit/>
          </a:bodyPr>
          <a:lstStyle/>
          <a:p>
            <a:r>
              <a:rPr lang="en-US" b="1" i="0" dirty="0" smtClean="0">
                <a:effectLst/>
                <a:latin typeface="yantramanavbold"/>
              </a:rPr>
              <a:t>The Most Common Symmetric Algorithm</a:t>
            </a:r>
            <a:endParaRPr lang="en-US" b="1" i="0" dirty="0">
              <a:effectLst/>
              <a:latin typeface="yantramanavbold"/>
            </a:endParaRPr>
          </a:p>
        </p:txBody>
      </p:sp>
      <p:sp>
        <p:nvSpPr>
          <p:cNvPr id="3" name="Rectangle 2"/>
          <p:cNvSpPr/>
          <p:nvPr/>
        </p:nvSpPr>
        <p:spPr>
          <a:xfrm>
            <a:off x="3609299" y="1492808"/>
            <a:ext cx="3518912" cy="369332"/>
          </a:xfrm>
          <a:prstGeom prst="rect">
            <a:avLst/>
          </a:prstGeom>
        </p:spPr>
        <p:txBody>
          <a:bodyPr wrap="none">
            <a:spAutoFit/>
          </a:bodyPr>
          <a:lstStyle/>
          <a:p>
            <a:r>
              <a:rPr lang="en-US" b="0" i="0" dirty="0" smtClean="0">
                <a:solidFill>
                  <a:srgbClr val="FF0000"/>
                </a:solidFill>
                <a:effectLst/>
                <a:latin typeface="yantramanavbold"/>
              </a:rPr>
              <a:t>Data Encryption Standard (DES)</a:t>
            </a:r>
            <a:endParaRPr lang="en-US" b="0" i="0" dirty="0">
              <a:solidFill>
                <a:srgbClr val="FF0000"/>
              </a:solidFill>
              <a:effectLst/>
              <a:latin typeface="yantramanavbold"/>
            </a:endParaRPr>
          </a:p>
        </p:txBody>
      </p:sp>
      <p:sp>
        <p:nvSpPr>
          <p:cNvPr id="4" name="Rectangle 3"/>
          <p:cNvSpPr/>
          <p:nvPr/>
        </p:nvSpPr>
        <p:spPr>
          <a:xfrm>
            <a:off x="3383060" y="2102271"/>
            <a:ext cx="4318298" cy="369332"/>
          </a:xfrm>
          <a:prstGeom prst="rect">
            <a:avLst/>
          </a:prstGeom>
        </p:spPr>
        <p:txBody>
          <a:bodyPr wrap="none">
            <a:spAutoFit/>
          </a:bodyPr>
          <a:lstStyle/>
          <a:p>
            <a:r>
              <a:rPr lang="en-US" b="0" i="0" dirty="0" smtClean="0">
                <a:solidFill>
                  <a:srgbClr val="FF0000"/>
                </a:solidFill>
                <a:effectLst/>
                <a:latin typeface="yantramanavbold"/>
              </a:rPr>
              <a:t>Triple Data Encryption Algorithm (TDEA)</a:t>
            </a:r>
            <a:endParaRPr lang="en-US" b="0" i="0" dirty="0">
              <a:solidFill>
                <a:srgbClr val="FF0000"/>
              </a:solidFill>
              <a:effectLst/>
              <a:latin typeface="yantramanavbold"/>
            </a:endParaRPr>
          </a:p>
        </p:txBody>
      </p:sp>
      <p:sp>
        <p:nvSpPr>
          <p:cNvPr id="5" name="Rectangle 4"/>
          <p:cNvSpPr/>
          <p:nvPr/>
        </p:nvSpPr>
        <p:spPr>
          <a:xfrm>
            <a:off x="3656661" y="2711734"/>
            <a:ext cx="4044697" cy="369332"/>
          </a:xfrm>
          <a:prstGeom prst="rect">
            <a:avLst/>
          </a:prstGeom>
        </p:spPr>
        <p:txBody>
          <a:bodyPr wrap="none">
            <a:spAutoFit/>
          </a:bodyPr>
          <a:lstStyle/>
          <a:p>
            <a:r>
              <a:rPr lang="en-US" b="0" i="0" dirty="0" smtClean="0">
                <a:solidFill>
                  <a:srgbClr val="FF0000"/>
                </a:solidFill>
                <a:effectLst/>
                <a:latin typeface="yantramanavbold"/>
              </a:rPr>
              <a:t>Advanced Encryption Standard (AES)</a:t>
            </a:r>
            <a:endParaRPr lang="en-US" b="0" i="0" dirty="0">
              <a:solidFill>
                <a:srgbClr val="FF0000"/>
              </a:solidFill>
              <a:effectLst/>
              <a:latin typeface="yantramanavbold"/>
            </a:endParaRPr>
          </a:p>
        </p:txBody>
      </p:sp>
      <p:sp>
        <p:nvSpPr>
          <p:cNvPr id="6" name="TextBox 5"/>
          <p:cNvSpPr txBox="1"/>
          <p:nvPr/>
        </p:nvSpPr>
        <p:spPr>
          <a:xfrm>
            <a:off x="4250029" y="3367363"/>
            <a:ext cx="7662929" cy="646331"/>
          </a:xfrm>
          <a:prstGeom prst="rect">
            <a:avLst/>
          </a:prstGeom>
          <a:noFill/>
        </p:spPr>
        <p:txBody>
          <a:bodyPr wrap="square" rtlCol="0">
            <a:spAutoFit/>
          </a:bodyPr>
          <a:lstStyle/>
          <a:p>
            <a:r>
              <a:rPr lang="en-US" dirty="0" smtClean="0">
                <a:solidFill>
                  <a:srgbClr val="FF0000"/>
                </a:solidFill>
              </a:rPr>
              <a:t>Blowfish  Algorithm</a:t>
            </a:r>
          </a:p>
          <a:p>
            <a:r>
              <a:rPr lang="en-US" dirty="0" smtClean="0">
                <a:solidFill>
                  <a:srgbClr val="FF0000"/>
                </a:solidFill>
              </a:rPr>
              <a:t>IDEA Algorithm</a:t>
            </a:r>
            <a:endParaRPr lang="en-US" dirty="0">
              <a:solidFill>
                <a:srgbClr val="FF0000"/>
              </a:solidFill>
            </a:endParaRPr>
          </a:p>
        </p:txBody>
      </p:sp>
    </p:spTree>
    <p:extLst>
      <p:ext uri="{BB962C8B-B14F-4D97-AF65-F5344CB8AC3E}">
        <p14:creationId xmlns:p14="http://schemas.microsoft.com/office/powerpoint/2010/main" val="1002039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symmetric vs symmetric encryption graphic illustrates the asymmetric encryption process that changes plaintext data into ciphertext data using 2 unique keys -- one to encrypt and the other to decrypt data"/>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353310" y="507218"/>
            <a:ext cx="8943975" cy="57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71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1582341"/>
            <a:ext cx="10483402" cy="3139321"/>
          </a:xfrm>
          <a:prstGeom prst="rect">
            <a:avLst/>
          </a:prstGeom>
        </p:spPr>
        <p:txBody>
          <a:bodyPr wrap="square">
            <a:spAutoFit/>
          </a:bodyPr>
          <a:lstStyle/>
          <a:p>
            <a:r>
              <a:rPr lang="en-US" b="1" i="0" dirty="0" smtClean="0">
                <a:solidFill>
                  <a:srgbClr val="FF0000"/>
                </a:solidFill>
                <a:effectLst/>
                <a:latin typeface="Arial" panose="020B0604020202020204" pitchFamily="34" charset="0"/>
              </a:rPr>
              <a:t>Asymmetric encryption also offers:</a:t>
            </a:r>
          </a:p>
          <a:p>
            <a:pPr>
              <a:buFont typeface="Arial" panose="020B0604020202020204" pitchFamily="34" charset="0"/>
              <a:buChar char="•"/>
            </a:pPr>
            <a:r>
              <a:rPr lang="en-US" b="1" i="0" dirty="0" smtClean="0">
                <a:effectLst/>
                <a:latin typeface="Arial" panose="020B0604020202020204" pitchFamily="34" charset="0"/>
              </a:rPr>
              <a:t>Authentication</a:t>
            </a:r>
            <a:r>
              <a:rPr lang="en-US" b="0" i="0" dirty="0" smtClean="0">
                <a:effectLst/>
                <a:latin typeface="Arial" panose="020B0604020202020204" pitchFamily="34" charset="0"/>
              </a:rPr>
              <a:t> —Asymmetric encryption helps you to verify identities in a way that no one can fake or contest (this is known as non-repudiation), which makes this process is ideal for encrypting data between third parties who don’t know each other.</a:t>
            </a:r>
          </a:p>
          <a:p>
            <a:endParaRPr lang="en-US" b="0" i="0" dirty="0" smtClean="0">
              <a:effectLst/>
              <a:latin typeface="Arial" panose="020B0604020202020204" pitchFamily="34" charset="0"/>
            </a:endParaRPr>
          </a:p>
          <a:p>
            <a:pPr>
              <a:buFont typeface="Arial" panose="020B0604020202020204" pitchFamily="34" charset="0"/>
              <a:buChar char="•"/>
            </a:pPr>
            <a:r>
              <a:rPr lang="en-US" b="1" i="0" dirty="0" smtClean="0">
                <a:effectLst/>
                <a:latin typeface="Arial" panose="020B0604020202020204" pitchFamily="34" charset="0"/>
              </a:rPr>
              <a:t>Secure Key Exchanges</a:t>
            </a:r>
            <a:r>
              <a:rPr lang="en-US" b="0" i="0" dirty="0" smtClean="0">
                <a:effectLst/>
                <a:latin typeface="Arial" panose="020B0604020202020204" pitchFamily="34" charset="0"/>
              </a:rPr>
              <a:t> — Asymmetric key exchange protocols facilitate symmetric key exchange (more on that a little later) via public channels that are otherwise susceptible to man-in-the-middle (</a:t>
            </a:r>
            <a:r>
              <a:rPr lang="en-US" b="0" i="0" dirty="0" err="1" smtClean="0">
                <a:effectLst/>
                <a:latin typeface="Arial" panose="020B0604020202020204" pitchFamily="34" charset="0"/>
              </a:rPr>
              <a:t>MitM</a:t>
            </a:r>
            <a:r>
              <a:rPr lang="en-US" b="0" i="0" dirty="0" smtClean="0">
                <a:effectLst/>
                <a:latin typeface="Arial" panose="020B0604020202020204" pitchFamily="34" charset="0"/>
              </a:rPr>
              <a:t>) attacks.</a:t>
            </a:r>
          </a:p>
          <a:p>
            <a:endParaRPr lang="en-US" b="0" i="0" dirty="0" smtClean="0">
              <a:effectLst/>
              <a:latin typeface="Arial" panose="020B0604020202020204" pitchFamily="34" charset="0"/>
            </a:endParaRPr>
          </a:p>
          <a:p>
            <a:pPr>
              <a:buFont typeface="Arial" panose="020B0604020202020204" pitchFamily="34" charset="0"/>
              <a:buChar char="•"/>
            </a:pPr>
            <a:r>
              <a:rPr lang="en-US" b="1" i="0" dirty="0" smtClean="0">
                <a:effectLst/>
                <a:latin typeface="Arial" panose="020B0604020202020204" pitchFamily="34" charset="0"/>
              </a:rPr>
              <a:t>Data Integrity</a:t>
            </a:r>
            <a:r>
              <a:rPr lang="en-US" b="0" i="0" dirty="0" smtClean="0">
                <a:effectLst/>
                <a:latin typeface="Arial" panose="020B0604020202020204" pitchFamily="34" charset="0"/>
              </a:rPr>
              <a:t> — Offers assurances that your data hasn’t been altered or modified through the use of digital signatures.</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619103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1821115"/>
            <a:ext cx="11153104" cy="646331"/>
          </a:xfrm>
          <a:prstGeom prst="rect">
            <a:avLst/>
          </a:prstGeom>
        </p:spPr>
        <p:txBody>
          <a:bodyPr wrap="square">
            <a:spAutoFit/>
          </a:bodyPr>
          <a:lstStyle/>
          <a:p>
            <a:pPr fontAlgn="base"/>
            <a:r>
              <a:rPr lang="en-US" b="1" i="0" cap="all" dirty="0" smtClean="0">
                <a:solidFill>
                  <a:srgbClr val="FF0000"/>
                </a:solidFill>
                <a:effectLst/>
                <a:latin typeface="inherit"/>
              </a:rPr>
              <a:t>WHAT IS THE DIFFERENCE BETWEEN SYMMETRIC KEY CRYPTOGRAPHY AND ASYMMETRIC KEY CRYPTOGRAPHY?</a:t>
            </a:r>
            <a:endParaRPr lang="en-US" b="1" i="0" cap="all" dirty="0">
              <a:solidFill>
                <a:srgbClr val="FF0000"/>
              </a:solidFill>
              <a:effectLst/>
              <a:latin typeface="Montserrat"/>
            </a:endParaRPr>
          </a:p>
        </p:txBody>
      </p:sp>
    </p:spTree>
    <p:extLst>
      <p:ext uri="{BB962C8B-B14F-4D97-AF65-F5344CB8AC3E}">
        <p14:creationId xmlns:p14="http://schemas.microsoft.com/office/powerpoint/2010/main" val="219005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428" y="2967335"/>
            <a:ext cx="10380372" cy="646331"/>
          </a:xfrm>
          <a:prstGeom prst="rect">
            <a:avLst/>
          </a:prstGeom>
        </p:spPr>
        <p:txBody>
          <a:bodyPr wrap="square">
            <a:spAutoFit/>
          </a:bodyPr>
          <a:lstStyle/>
          <a:p>
            <a:pPr fontAlgn="base"/>
            <a:r>
              <a:rPr lang="en-US" b="1" i="0" cap="all" dirty="0" smtClean="0">
                <a:solidFill>
                  <a:srgbClr val="FF0000"/>
                </a:solidFill>
                <a:effectLst/>
                <a:latin typeface="inherit"/>
              </a:rPr>
              <a:t>WHAT ARE THE ADVANTAGES AND DISADVANTAGES OF SYMMETRIC AND ASYMMETRIC KEY CRYPTOGRAPHY?</a:t>
            </a:r>
            <a:endParaRPr lang="en-US" b="1" i="0" cap="all" dirty="0">
              <a:solidFill>
                <a:srgbClr val="FF0000"/>
              </a:solidFill>
              <a:effectLst/>
              <a:latin typeface="Montserrat"/>
            </a:endParaRPr>
          </a:p>
        </p:txBody>
      </p:sp>
    </p:spTree>
    <p:extLst>
      <p:ext uri="{BB962C8B-B14F-4D97-AF65-F5344CB8AC3E}">
        <p14:creationId xmlns:p14="http://schemas.microsoft.com/office/powerpoint/2010/main" val="2337171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206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inherit</vt:lpstr>
      <vt:lpstr>Lato</vt:lpstr>
      <vt:lpstr>Mangal</vt:lpstr>
      <vt:lpstr>Montserrat</vt:lpstr>
      <vt:lpstr>Times New Roman</vt:lpstr>
      <vt:lpstr>yantramanavbold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2021-04-13T05:00:15Z</dcterms:created>
  <dcterms:modified xsi:type="dcterms:W3CDTF">2021-04-13T06:28:15Z</dcterms:modified>
</cp:coreProperties>
</file>