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57" r:id="rId9"/>
    <p:sldId id="258" r:id="rId10"/>
    <p:sldId id="259"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E5FDD1-05C2-4A2D-A181-B632A0527583}"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AF177-4E36-4928-9B36-A1A105CB9A52}" type="slidenum">
              <a:rPr lang="en-US" smtClean="0"/>
              <a:t>‹#›</a:t>
            </a:fld>
            <a:endParaRPr lang="en-US"/>
          </a:p>
        </p:txBody>
      </p:sp>
    </p:spTree>
    <p:extLst>
      <p:ext uri="{BB962C8B-B14F-4D97-AF65-F5344CB8AC3E}">
        <p14:creationId xmlns:p14="http://schemas.microsoft.com/office/powerpoint/2010/main" val="1556779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E5FDD1-05C2-4A2D-A181-B632A0527583}"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AF177-4E36-4928-9B36-A1A105CB9A52}" type="slidenum">
              <a:rPr lang="en-US" smtClean="0"/>
              <a:t>‹#›</a:t>
            </a:fld>
            <a:endParaRPr lang="en-US"/>
          </a:p>
        </p:txBody>
      </p:sp>
    </p:spTree>
    <p:extLst>
      <p:ext uri="{BB962C8B-B14F-4D97-AF65-F5344CB8AC3E}">
        <p14:creationId xmlns:p14="http://schemas.microsoft.com/office/powerpoint/2010/main" val="1024659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E5FDD1-05C2-4A2D-A181-B632A0527583}"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AF177-4E36-4928-9B36-A1A105CB9A52}" type="slidenum">
              <a:rPr lang="en-US" smtClean="0"/>
              <a:t>‹#›</a:t>
            </a:fld>
            <a:endParaRPr lang="en-US"/>
          </a:p>
        </p:txBody>
      </p:sp>
    </p:spTree>
    <p:extLst>
      <p:ext uri="{BB962C8B-B14F-4D97-AF65-F5344CB8AC3E}">
        <p14:creationId xmlns:p14="http://schemas.microsoft.com/office/powerpoint/2010/main" val="274273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E5FDD1-05C2-4A2D-A181-B632A0527583}"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AF177-4E36-4928-9B36-A1A105CB9A52}" type="slidenum">
              <a:rPr lang="en-US" smtClean="0"/>
              <a:t>‹#›</a:t>
            </a:fld>
            <a:endParaRPr lang="en-US"/>
          </a:p>
        </p:txBody>
      </p:sp>
    </p:spTree>
    <p:extLst>
      <p:ext uri="{BB962C8B-B14F-4D97-AF65-F5344CB8AC3E}">
        <p14:creationId xmlns:p14="http://schemas.microsoft.com/office/powerpoint/2010/main" val="723274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E5FDD1-05C2-4A2D-A181-B632A0527583}"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AF177-4E36-4928-9B36-A1A105CB9A52}" type="slidenum">
              <a:rPr lang="en-US" smtClean="0"/>
              <a:t>‹#›</a:t>
            </a:fld>
            <a:endParaRPr lang="en-US"/>
          </a:p>
        </p:txBody>
      </p:sp>
    </p:spTree>
    <p:extLst>
      <p:ext uri="{BB962C8B-B14F-4D97-AF65-F5344CB8AC3E}">
        <p14:creationId xmlns:p14="http://schemas.microsoft.com/office/powerpoint/2010/main" val="2653354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E5FDD1-05C2-4A2D-A181-B632A0527583}"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EAF177-4E36-4928-9B36-A1A105CB9A52}" type="slidenum">
              <a:rPr lang="en-US" smtClean="0"/>
              <a:t>‹#›</a:t>
            </a:fld>
            <a:endParaRPr lang="en-US"/>
          </a:p>
        </p:txBody>
      </p:sp>
    </p:spTree>
    <p:extLst>
      <p:ext uri="{BB962C8B-B14F-4D97-AF65-F5344CB8AC3E}">
        <p14:creationId xmlns:p14="http://schemas.microsoft.com/office/powerpoint/2010/main" val="3830597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E5FDD1-05C2-4A2D-A181-B632A0527583}" type="datetimeFigureOut">
              <a:rPr lang="en-US" smtClean="0"/>
              <a:t>4/23/2021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EAF177-4E36-4928-9B36-A1A105CB9A52}" type="slidenum">
              <a:rPr lang="en-US" smtClean="0"/>
              <a:t>‹#›</a:t>
            </a:fld>
            <a:endParaRPr lang="en-US"/>
          </a:p>
        </p:txBody>
      </p:sp>
    </p:spTree>
    <p:extLst>
      <p:ext uri="{BB962C8B-B14F-4D97-AF65-F5344CB8AC3E}">
        <p14:creationId xmlns:p14="http://schemas.microsoft.com/office/powerpoint/2010/main" val="4087909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E5FDD1-05C2-4A2D-A181-B632A0527583}" type="datetimeFigureOut">
              <a:rPr lang="en-US" smtClean="0"/>
              <a:t>4/23/2021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EAF177-4E36-4928-9B36-A1A105CB9A52}" type="slidenum">
              <a:rPr lang="en-US" smtClean="0"/>
              <a:t>‹#›</a:t>
            </a:fld>
            <a:endParaRPr lang="en-US"/>
          </a:p>
        </p:txBody>
      </p:sp>
    </p:spTree>
    <p:extLst>
      <p:ext uri="{BB962C8B-B14F-4D97-AF65-F5344CB8AC3E}">
        <p14:creationId xmlns:p14="http://schemas.microsoft.com/office/powerpoint/2010/main" val="1925311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E5FDD1-05C2-4A2D-A181-B632A0527583}" type="datetimeFigureOut">
              <a:rPr lang="en-US" smtClean="0"/>
              <a:t>4/23/2021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EAF177-4E36-4928-9B36-A1A105CB9A52}" type="slidenum">
              <a:rPr lang="en-US" smtClean="0"/>
              <a:t>‹#›</a:t>
            </a:fld>
            <a:endParaRPr lang="en-US"/>
          </a:p>
        </p:txBody>
      </p:sp>
    </p:spTree>
    <p:extLst>
      <p:ext uri="{BB962C8B-B14F-4D97-AF65-F5344CB8AC3E}">
        <p14:creationId xmlns:p14="http://schemas.microsoft.com/office/powerpoint/2010/main" val="3477804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E5FDD1-05C2-4A2D-A181-B632A0527583}"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EAF177-4E36-4928-9B36-A1A105CB9A52}" type="slidenum">
              <a:rPr lang="en-US" smtClean="0"/>
              <a:t>‹#›</a:t>
            </a:fld>
            <a:endParaRPr lang="en-US"/>
          </a:p>
        </p:txBody>
      </p:sp>
    </p:spTree>
    <p:extLst>
      <p:ext uri="{BB962C8B-B14F-4D97-AF65-F5344CB8AC3E}">
        <p14:creationId xmlns:p14="http://schemas.microsoft.com/office/powerpoint/2010/main" val="1580153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E5FDD1-05C2-4A2D-A181-B632A0527583}"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EAF177-4E36-4928-9B36-A1A105CB9A52}" type="slidenum">
              <a:rPr lang="en-US" smtClean="0"/>
              <a:t>‹#›</a:t>
            </a:fld>
            <a:endParaRPr lang="en-US"/>
          </a:p>
        </p:txBody>
      </p:sp>
    </p:spTree>
    <p:extLst>
      <p:ext uri="{BB962C8B-B14F-4D97-AF65-F5344CB8AC3E}">
        <p14:creationId xmlns:p14="http://schemas.microsoft.com/office/powerpoint/2010/main" val="20123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E5FDD1-05C2-4A2D-A181-B632A0527583}" type="datetimeFigureOut">
              <a:rPr lang="en-US" smtClean="0"/>
              <a:t>4/23/2021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EAF177-4E36-4928-9B36-A1A105CB9A52}" type="slidenum">
              <a:rPr lang="en-US" smtClean="0"/>
              <a:t>‹#›</a:t>
            </a:fld>
            <a:endParaRPr lang="en-US"/>
          </a:p>
        </p:txBody>
      </p:sp>
    </p:spTree>
    <p:extLst>
      <p:ext uri="{BB962C8B-B14F-4D97-AF65-F5344CB8AC3E}">
        <p14:creationId xmlns:p14="http://schemas.microsoft.com/office/powerpoint/2010/main" val="3817962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457" y="2524260"/>
            <a:ext cx="11423560" cy="646331"/>
          </a:xfrm>
          <a:prstGeom prst="rect">
            <a:avLst/>
          </a:prstGeom>
          <a:noFill/>
        </p:spPr>
        <p:txBody>
          <a:bodyPr wrap="square" rtlCol="0">
            <a:spAutoFit/>
          </a:bodyPr>
          <a:lstStyle/>
          <a:p>
            <a:r>
              <a:rPr lang="en-US" b="1" dirty="0" smtClean="0"/>
              <a:t>(</a:t>
            </a:r>
            <a:r>
              <a:rPr lang="en-US" b="1" u="sng" dirty="0"/>
              <a:t>RSA algorithm</a:t>
            </a:r>
            <a:r>
              <a:rPr lang="en-US" b="1" dirty="0"/>
              <a:t> is an asymmetric cryptography algorithm which means, there should be two keys involve while communicating, i.e., public key and private key</a:t>
            </a:r>
            <a:r>
              <a:rPr lang="en-US" b="1" dirty="0" smtClean="0"/>
              <a:t>.)</a:t>
            </a:r>
            <a:endParaRPr lang="en-US" b="1" dirty="0"/>
          </a:p>
        </p:txBody>
      </p:sp>
      <p:sp>
        <p:nvSpPr>
          <p:cNvPr id="3" name="Rectangle 2"/>
          <p:cNvSpPr/>
          <p:nvPr/>
        </p:nvSpPr>
        <p:spPr>
          <a:xfrm>
            <a:off x="2321567" y="423861"/>
            <a:ext cx="5771580" cy="369332"/>
          </a:xfrm>
          <a:prstGeom prst="rect">
            <a:avLst/>
          </a:prstGeom>
        </p:spPr>
        <p:txBody>
          <a:bodyPr wrap="none">
            <a:spAutoFit/>
          </a:bodyPr>
          <a:lstStyle/>
          <a:p>
            <a:pPr fontAlgn="base"/>
            <a:r>
              <a:rPr lang="en-US" b="1" i="0" u="none" strike="noStrike" dirty="0" smtClean="0">
                <a:solidFill>
                  <a:srgbClr val="FF0000"/>
                </a:solidFill>
                <a:effectLst/>
                <a:latin typeface="Roboto Condensed"/>
              </a:rPr>
              <a:t>Public Key Cryptography | RSA Algorithm Example</a:t>
            </a:r>
            <a:endParaRPr lang="en-US" b="1" i="0" dirty="0">
              <a:solidFill>
                <a:srgbClr val="FF0000"/>
              </a:solidFill>
              <a:effectLst/>
              <a:latin typeface="Roboto Condensed"/>
            </a:endParaRPr>
          </a:p>
        </p:txBody>
      </p:sp>
      <p:sp>
        <p:nvSpPr>
          <p:cNvPr id="4" name="Rectangle 3"/>
          <p:cNvSpPr/>
          <p:nvPr/>
        </p:nvSpPr>
        <p:spPr>
          <a:xfrm>
            <a:off x="1920560" y="1546972"/>
            <a:ext cx="6172587" cy="523220"/>
          </a:xfrm>
          <a:prstGeom prst="rect">
            <a:avLst/>
          </a:prstGeom>
        </p:spPr>
        <p:txBody>
          <a:bodyPr wrap="none">
            <a:spAutoFit/>
          </a:bodyPr>
          <a:lstStyle/>
          <a:p>
            <a:r>
              <a:rPr lang="en-US" sz="2800" b="1" dirty="0" smtClean="0"/>
              <a:t>How to solve RSA Algorithm Problems??</a:t>
            </a:r>
          </a:p>
        </p:txBody>
      </p:sp>
    </p:spTree>
    <p:extLst>
      <p:ext uri="{BB962C8B-B14F-4D97-AF65-F5344CB8AC3E}">
        <p14:creationId xmlns:p14="http://schemas.microsoft.com/office/powerpoint/2010/main" val="140559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5459" y="540913"/>
            <a:ext cx="2472744" cy="646331"/>
          </a:xfrm>
          <a:prstGeom prst="rect">
            <a:avLst/>
          </a:prstGeom>
          <a:noFill/>
        </p:spPr>
        <p:txBody>
          <a:bodyPr wrap="square" rtlCol="0">
            <a:spAutoFit/>
          </a:bodyPr>
          <a:lstStyle/>
          <a:p>
            <a:r>
              <a:rPr lang="en-US" b="1" dirty="0" smtClean="0"/>
              <a:t>PUBLIC KEY={</a:t>
            </a:r>
            <a:r>
              <a:rPr lang="en-US" b="1" dirty="0" err="1" smtClean="0"/>
              <a:t>e,n</a:t>
            </a:r>
            <a:r>
              <a:rPr lang="en-US" b="1" dirty="0" smtClean="0"/>
              <a:t>}</a:t>
            </a:r>
          </a:p>
          <a:p>
            <a:r>
              <a:rPr lang="en-US" b="1" dirty="0" smtClean="0"/>
              <a:t>PRIVATE KEY={</a:t>
            </a:r>
            <a:r>
              <a:rPr lang="en-US" b="1" dirty="0" err="1" smtClean="0"/>
              <a:t>d,n</a:t>
            </a:r>
            <a:r>
              <a:rPr lang="en-US" b="1" dirty="0" smtClean="0"/>
              <a:t>}</a:t>
            </a:r>
            <a:endParaRPr lang="en-US" b="1" dirty="0"/>
          </a:p>
        </p:txBody>
      </p:sp>
      <p:sp>
        <p:nvSpPr>
          <p:cNvPr id="3" name="TextBox 2"/>
          <p:cNvSpPr txBox="1"/>
          <p:nvPr/>
        </p:nvSpPr>
        <p:spPr>
          <a:xfrm>
            <a:off x="695459" y="1506828"/>
            <a:ext cx="7997780" cy="1754326"/>
          </a:xfrm>
          <a:prstGeom prst="rect">
            <a:avLst/>
          </a:prstGeom>
          <a:noFill/>
        </p:spPr>
        <p:txBody>
          <a:bodyPr wrap="square" rtlCol="0">
            <a:spAutoFit/>
          </a:bodyPr>
          <a:lstStyle/>
          <a:p>
            <a:r>
              <a:rPr lang="en-US" b="1" dirty="0" smtClean="0"/>
              <a:t>2. Encryption</a:t>
            </a:r>
          </a:p>
          <a:p>
            <a:r>
              <a:rPr lang="en-US" b="1" dirty="0" smtClean="0"/>
              <a:t>C = M</a:t>
            </a:r>
            <a:r>
              <a:rPr lang="en-US" b="1" baseline="30000" dirty="0" smtClean="0"/>
              <a:t>e</a:t>
            </a:r>
            <a:r>
              <a:rPr lang="en-US" b="1" dirty="0" smtClean="0"/>
              <a:t> mod n</a:t>
            </a:r>
          </a:p>
          <a:p>
            <a:r>
              <a:rPr lang="en-US" b="1" dirty="0" smtClean="0"/>
              <a:t>3. Decryption</a:t>
            </a:r>
          </a:p>
          <a:p>
            <a:r>
              <a:rPr lang="en-US" b="1" dirty="0" smtClean="0"/>
              <a:t>P = </a:t>
            </a:r>
            <a:r>
              <a:rPr lang="en-US" b="1" dirty="0"/>
              <a:t>C</a:t>
            </a:r>
            <a:r>
              <a:rPr lang="en-US" b="1" baseline="30000" dirty="0" smtClean="0"/>
              <a:t>d</a:t>
            </a:r>
            <a:r>
              <a:rPr lang="en-US" b="1" dirty="0" smtClean="0"/>
              <a:t> mod n</a:t>
            </a:r>
            <a:endParaRPr lang="en-US" dirty="0" smtClean="0"/>
          </a:p>
          <a:p>
            <a:r>
              <a:rPr lang="en-US" b="1" dirty="0" smtClean="0"/>
              <a:t> </a:t>
            </a:r>
          </a:p>
          <a:p>
            <a:endParaRPr lang="en-US" dirty="0"/>
          </a:p>
        </p:txBody>
      </p:sp>
      <p:sp>
        <p:nvSpPr>
          <p:cNvPr id="4" name="Rectangle 3"/>
          <p:cNvSpPr/>
          <p:nvPr/>
        </p:nvSpPr>
        <p:spPr>
          <a:xfrm>
            <a:off x="1349898" y="4004188"/>
            <a:ext cx="6092181" cy="369332"/>
          </a:xfrm>
          <a:prstGeom prst="rect">
            <a:avLst/>
          </a:prstGeom>
        </p:spPr>
        <p:txBody>
          <a:bodyPr wrap="none">
            <a:spAutoFit/>
          </a:bodyPr>
          <a:lstStyle/>
          <a:p>
            <a:pPr fontAlgn="base"/>
            <a:r>
              <a:rPr lang="en-US" b="1" i="0" u="sng" dirty="0" smtClean="0">
                <a:solidFill>
                  <a:srgbClr val="303030"/>
                </a:solidFill>
                <a:effectLst/>
                <a:latin typeface="Roboto Condensed"/>
              </a:rPr>
              <a:t>PRACTICE PROBLEMS BASED ON RSA ALGORITHM-</a:t>
            </a:r>
            <a:endParaRPr lang="en-US" b="1" i="0" dirty="0">
              <a:solidFill>
                <a:srgbClr val="303030"/>
              </a:solidFill>
              <a:effectLst/>
              <a:latin typeface="Roboto Condensed"/>
            </a:endParaRPr>
          </a:p>
        </p:txBody>
      </p:sp>
    </p:spTree>
    <p:extLst>
      <p:ext uri="{BB962C8B-B14F-4D97-AF65-F5344CB8AC3E}">
        <p14:creationId xmlns:p14="http://schemas.microsoft.com/office/powerpoint/2010/main" val="671673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921" y="694111"/>
            <a:ext cx="11402096" cy="923330"/>
          </a:xfrm>
          <a:prstGeom prst="rect">
            <a:avLst/>
          </a:prstGeom>
        </p:spPr>
        <p:txBody>
          <a:bodyPr wrap="square">
            <a:spAutoFit/>
          </a:bodyPr>
          <a:lstStyle/>
          <a:p>
            <a:pPr fontAlgn="base"/>
            <a:r>
              <a:rPr lang="en-US" b="0" i="0" dirty="0" smtClean="0">
                <a:solidFill>
                  <a:srgbClr val="303030"/>
                </a:solidFill>
                <a:effectLst/>
                <a:latin typeface="Arimo"/>
              </a:rPr>
              <a:t>In a RSA cryptosystem, a participant A uses two prime numbers p = 13 and q = 17 to generate her public and private keys. If the public key of A is 35, then the private key of A is _______.</a:t>
            </a:r>
          </a:p>
          <a:p>
            <a:pPr fontAlgn="base"/>
            <a:r>
              <a:rPr lang="en-US" b="0" i="0" dirty="0" smtClean="0">
                <a:solidFill>
                  <a:srgbClr val="303030"/>
                </a:solidFill>
                <a:effectLst/>
                <a:latin typeface="Arimo"/>
              </a:rPr>
              <a:t> </a:t>
            </a:r>
            <a:endParaRPr lang="en-US" b="0" i="0" dirty="0">
              <a:solidFill>
                <a:srgbClr val="303030"/>
              </a:solidFill>
              <a:effectLst/>
              <a:latin typeface="Arimo"/>
            </a:endParaRPr>
          </a:p>
        </p:txBody>
      </p:sp>
      <p:sp>
        <p:nvSpPr>
          <p:cNvPr id="3" name="Rectangle 2"/>
          <p:cNvSpPr/>
          <p:nvPr/>
        </p:nvSpPr>
        <p:spPr>
          <a:xfrm>
            <a:off x="742682" y="2918207"/>
            <a:ext cx="6096000" cy="923330"/>
          </a:xfrm>
          <a:prstGeom prst="rect">
            <a:avLst/>
          </a:prstGeom>
        </p:spPr>
        <p:txBody>
          <a:bodyPr>
            <a:spAutoFit/>
          </a:bodyPr>
          <a:lstStyle/>
          <a:p>
            <a:pPr fontAlgn="base"/>
            <a:r>
              <a:rPr lang="en-US" b="0" i="0" dirty="0" smtClean="0">
                <a:solidFill>
                  <a:srgbClr val="303030"/>
                </a:solidFill>
                <a:effectLst/>
                <a:latin typeface="Arimo"/>
              </a:rPr>
              <a:t>Given-</a:t>
            </a:r>
          </a:p>
          <a:p>
            <a:pPr fontAlgn="base">
              <a:buFont typeface="Arial" panose="020B0604020202020204" pitchFamily="34" charset="0"/>
              <a:buChar char="•"/>
            </a:pPr>
            <a:r>
              <a:rPr lang="en-US" b="0" i="0" dirty="0" smtClean="0">
                <a:solidFill>
                  <a:srgbClr val="303030"/>
                </a:solidFill>
                <a:effectLst/>
                <a:latin typeface="Arimo"/>
              </a:rPr>
              <a:t>Prime numbers p = 13 and q = 17</a:t>
            </a:r>
          </a:p>
          <a:p>
            <a:pPr fontAlgn="base">
              <a:buFont typeface="Arial" panose="020B0604020202020204" pitchFamily="34" charset="0"/>
              <a:buChar char="•"/>
            </a:pPr>
            <a:r>
              <a:rPr lang="en-US" b="0" i="0" dirty="0" smtClean="0">
                <a:solidFill>
                  <a:srgbClr val="303030"/>
                </a:solidFill>
                <a:effectLst/>
                <a:latin typeface="Arimo"/>
              </a:rPr>
              <a:t>Public key </a:t>
            </a:r>
            <a:r>
              <a:rPr lang="en-US" b="0" i="0" dirty="0" err="1" smtClean="0">
                <a:solidFill>
                  <a:srgbClr val="303030"/>
                </a:solidFill>
                <a:effectLst/>
                <a:latin typeface="Arimo"/>
              </a:rPr>
              <a:t>i.e</a:t>
            </a:r>
            <a:r>
              <a:rPr lang="en-US" b="0" i="0" dirty="0" smtClean="0">
                <a:solidFill>
                  <a:srgbClr val="303030"/>
                </a:solidFill>
                <a:effectLst/>
                <a:latin typeface="Arimo"/>
              </a:rPr>
              <a:t>  e= 35</a:t>
            </a:r>
            <a:endParaRPr lang="en-US" b="0" i="0" dirty="0">
              <a:solidFill>
                <a:srgbClr val="303030"/>
              </a:solidFill>
              <a:effectLst/>
              <a:latin typeface="Arimo"/>
            </a:endParaRPr>
          </a:p>
        </p:txBody>
      </p:sp>
    </p:spTree>
    <p:extLst>
      <p:ext uri="{BB962C8B-B14F-4D97-AF65-F5344CB8AC3E}">
        <p14:creationId xmlns:p14="http://schemas.microsoft.com/office/powerpoint/2010/main" val="2205419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4197" y="410363"/>
            <a:ext cx="6096000" cy="3693319"/>
          </a:xfrm>
          <a:prstGeom prst="rect">
            <a:avLst/>
          </a:prstGeom>
        </p:spPr>
        <p:txBody>
          <a:bodyPr>
            <a:spAutoFit/>
          </a:bodyPr>
          <a:lstStyle/>
          <a:p>
            <a:pPr fontAlgn="base"/>
            <a:r>
              <a:rPr lang="en-US" b="1" i="0" u="sng" dirty="0" smtClean="0">
                <a:solidFill>
                  <a:srgbClr val="303030"/>
                </a:solidFill>
                <a:effectLst/>
                <a:latin typeface="Roboto Condensed"/>
              </a:rPr>
              <a:t>Step-01:</a:t>
            </a:r>
            <a:endParaRPr lang="en-US" b="1" i="0" dirty="0" smtClean="0">
              <a:solidFill>
                <a:srgbClr val="303030"/>
              </a:solidFill>
              <a:effectLst/>
              <a:latin typeface="Roboto Condensed"/>
            </a:endParaRPr>
          </a:p>
          <a:p>
            <a:pPr fontAlgn="base"/>
            <a:r>
              <a:rPr lang="en-US" b="0" i="0" dirty="0" smtClean="0">
                <a:solidFill>
                  <a:srgbClr val="303030"/>
                </a:solidFill>
                <a:effectLst/>
                <a:latin typeface="Arimo"/>
              </a:rPr>
              <a:t> </a:t>
            </a:r>
          </a:p>
          <a:p>
            <a:pPr fontAlgn="base"/>
            <a:r>
              <a:rPr lang="en-US" b="0" i="0" dirty="0" smtClean="0">
                <a:solidFill>
                  <a:srgbClr val="303030"/>
                </a:solidFill>
                <a:effectLst/>
                <a:latin typeface="Arimo"/>
              </a:rPr>
              <a:t>Calculate ‘n’ and </a:t>
            </a:r>
            <a:r>
              <a:rPr lang="en-US" b="0" i="0" dirty="0" err="1" smtClean="0">
                <a:solidFill>
                  <a:srgbClr val="303030"/>
                </a:solidFill>
                <a:effectLst/>
                <a:latin typeface="Arimo"/>
              </a:rPr>
              <a:t>toilent</a:t>
            </a:r>
            <a:r>
              <a:rPr lang="en-US" b="0" i="0" dirty="0" smtClean="0">
                <a:solidFill>
                  <a:srgbClr val="303030"/>
                </a:solidFill>
                <a:effectLst/>
                <a:latin typeface="Arimo"/>
              </a:rPr>
              <a:t> function Ø(n).</a:t>
            </a:r>
          </a:p>
          <a:p>
            <a:pPr fontAlgn="base"/>
            <a:r>
              <a:rPr lang="en-US" b="0" i="0" dirty="0" smtClean="0">
                <a:solidFill>
                  <a:srgbClr val="303030"/>
                </a:solidFill>
                <a:effectLst/>
                <a:latin typeface="Arimo"/>
              </a:rPr>
              <a:t> </a:t>
            </a:r>
          </a:p>
          <a:p>
            <a:pPr fontAlgn="base"/>
            <a:r>
              <a:rPr lang="en-US" b="0" i="0" dirty="0" smtClean="0">
                <a:solidFill>
                  <a:srgbClr val="303030"/>
                </a:solidFill>
                <a:effectLst/>
                <a:latin typeface="Arimo"/>
              </a:rPr>
              <a:t>Value of n,</a:t>
            </a:r>
          </a:p>
          <a:p>
            <a:pPr fontAlgn="base"/>
            <a:r>
              <a:rPr lang="en-US" b="0" i="0" dirty="0" smtClean="0">
                <a:solidFill>
                  <a:srgbClr val="303030"/>
                </a:solidFill>
                <a:effectLst/>
                <a:latin typeface="Arimo"/>
              </a:rPr>
              <a:t>n = p x q</a:t>
            </a:r>
          </a:p>
          <a:p>
            <a:pPr fontAlgn="base"/>
            <a:r>
              <a:rPr lang="en-US" b="0" i="0" dirty="0" smtClean="0">
                <a:solidFill>
                  <a:srgbClr val="303030"/>
                </a:solidFill>
                <a:effectLst/>
                <a:latin typeface="Arimo"/>
              </a:rPr>
              <a:t>n = 13 x 17</a:t>
            </a:r>
          </a:p>
          <a:p>
            <a:pPr fontAlgn="base"/>
            <a:r>
              <a:rPr lang="en-US" b="0" i="0" dirty="0" smtClean="0">
                <a:solidFill>
                  <a:srgbClr val="303030"/>
                </a:solidFill>
                <a:effectLst/>
                <a:latin typeface="Arimo"/>
              </a:rPr>
              <a:t>∴ n = 221</a:t>
            </a:r>
          </a:p>
          <a:p>
            <a:pPr fontAlgn="base"/>
            <a:r>
              <a:rPr lang="en-US" b="0" i="0" dirty="0" smtClean="0">
                <a:solidFill>
                  <a:srgbClr val="303030"/>
                </a:solidFill>
                <a:effectLst/>
                <a:latin typeface="Arimo"/>
              </a:rPr>
              <a:t> </a:t>
            </a:r>
          </a:p>
          <a:p>
            <a:pPr fontAlgn="base"/>
            <a:r>
              <a:rPr lang="en-US" b="0" i="0" dirty="0" err="1" smtClean="0">
                <a:solidFill>
                  <a:srgbClr val="303030"/>
                </a:solidFill>
                <a:effectLst/>
                <a:latin typeface="Arimo"/>
              </a:rPr>
              <a:t>Toilent</a:t>
            </a:r>
            <a:r>
              <a:rPr lang="en-US" b="0" i="0" dirty="0" smtClean="0">
                <a:solidFill>
                  <a:srgbClr val="303030"/>
                </a:solidFill>
                <a:effectLst/>
                <a:latin typeface="Arimo"/>
              </a:rPr>
              <a:t> function,</a:t>
            </a:r>
          </a:p>
          <a:p>
            <a:pPr fontAlgn="base"/>
            <a:r>
              <a:rPr lang="en-US" b="0" i="0" dirty="0" smtClean="0">
                <a:solidFill>
                  <a:srgbClr val="303030"/>
                </a:solidFill>
                <a:effectLst/>
                <a:latin typeface="Arimo"/>
              </a:rPr>
              <a:t>Ø(n) = (p-1) x (q-1)</a:t>
            </a:r>
          </a:p>
          <a:p>
            <a:pPr fontAlgn="base"/>
            <a:r>
              <a:rPr lang="en-US" b="0" i="0" dirty="0" smtClean="0">
                <a:solidFill>
                  <a:srgbClr val="303030"/>
                </a:solidFill>
                <a:effectLst/>
                <a:latin typeface="Arimo"/>
              </a:rPr>
              <a:t>Ø(n) = (13-1) x (17-1)</a:t>
            </a:r>
          </a:p>
          <a:p>
            <a:pPr fontAlgn="base"/>
            <a:r>
              <a:rPr lang="en-US" b="0" i="0" dirty="0" smtClean="0">
                <a:solidFill>
                  <a:srgbClr val="303030"/>
                </a:solidFill>
                <a:effectLst/>
                <a:latin typeface="Arimo"/>
              </a:rPr>
              <a:t>∴ Ø(n) = 192</a:t>
            </a:r>
            <a:endParaRPr lang="en-US" b="0" i="0" dirty="0">
              <a:solidFill>
                <a:srgbClr val="303030"/>
              </a:solidFill>
              <a:effectLst/>
              <a:latin typeface="Arimo"/>
            </a:endParaRPr>
          </a:p>
        </p:txBody>
      </p:sp>
      <p:sp>
        <p:nvSpPr>
          <p:cNvPr id="3" name="Rectangle 2"/>
          <p:cNvSpPr/>
          <p:nvPr/>
        </p:nvSpPr>
        <p:spPr>
          <a:xfrm>
            <a:off x="759853" y="4528848"/>
            <a:ext cx="6096000" cy="1200329"/>
          </a:xfrm>
          <a:prstGeom prst="rect">
            <a:avLst/>
          </a:prstGeom>
        </p:spPr>
        <p:txBody>
          <a:bodyPr>
            <a:spAutoFit/>
          </a:bodyPr>
          <a:lstStyle/>
          <a:p>
            <a:pPr fontAlgn="base"/>
            <a:r>
              <a:rPr lang="en-US" b="1" i="0" u="sng" dirty="0" smtClean="0">
                <a:solidFill>
                  <a:srgbClr val="303030"/>
                </a:solidFill>
                <a:effectLst/>
                <a:latin typeface="Roboto Condensed"/>
              </a:rPr>
              <a:t>Step-02:</a:t>
            </a:r>
            <a:endParaRPr lang="en-US" b="1" i="0" dirty="0" smtClean="0">
              <a:solidFill>
                <a:srgbClr val="303030"/>
              </a:solidFill>
              <a:effectLst/>
              <a:latin typeface="Roboto Condensed"/>
            </a:endParaRPr>
          </a:p>
          <a:p>
            <a:pPr fontAlgn="base"/>
            <a:r>
              <a:rPr lang="en-US" b="0" i="0" dirty="0" smtClean="0">
                <a:solidFill>
                  <a:srgbClr val="303030"/>
                </a:solidFill>
                <a:effectLst/>
                <a:latin typeface="Arimo"/>
              </a:rPr>
              <a:t> </a:t>
            </a:r>
          </a:p>
          <a:p>
            <a:pPr fontAlgn="base">
              <a:buFont typeface="Arial" panose="020B0604020202020204" pitchFamily="34" charset="0"/>
              <a:buChar char="•"/>
            </a:pPr>
            <a:r>
              <a:rPr lang="en-US" b="0" i="0" dirty="0" smtClean="0">
                <a:solidFill>
                  <a:srgbClr val="303030"/>
                </a:solidFill>
                <a:effectLst/>
                <a:latin typeface="Arimo"/>
              </a:rPr>
              <a:t>We are already given the value of e = 35.</a:t>
            </a:r>
          </a:p>
          <a:p>
            <a:pPr fontAlgn="base">
              <a:buFont typeface="Arial" panose="020B0604020202020204" pitchFamily="34" charset="0"/>
              <a:buChar char="•"/>
            </a:pPr>
            <a:r>
              <a:rPr lang="en-US" b="0" i="0" dirty="0" smtClean="0">
                <a:solidFill>
                  <a:srgbClr val="303030"/>
                </a:solidFill>
                <a:effectLst/>
                <a:latin typeface="Arimo"/>
              </a:rPr>
              <a:t>Thus, public key = (e , n) = (35 , 221)</a:t>
            </a:r>
            <a:endParaRPr lang="en-US" b="0" i="0" dirty="0">
              <a:solidFill>
                <a:srgbClr val="303030"/>
              </a:solidFill>
              <a:effectLst/>
              <a:latin typeface="Arimo"/>
            </a:endParaRPr>
          </a:p>
        </p:txBody>
      </p:sp>
    </p:spTree>
    <p:extLst>
      <p:ext uri="{BB962C8B-B14F-4D97-AF65-F5344CB8AC3E}">
        <p14:creationId xmlns:p14="http://schemas.microsoft.com/office/powerpoint/2010/main" val="1191793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682" y="829442"/>
            <a:ext cx="6096000" cy="923330"/>
          </a:xfrm>
          <a:prstGeom prst="rect">
            <a:avLst/>
          </a:prstGeom>
        </p:spPr>
        <p:txBody>
          <a:bodyPr>
            <a:spAutoFit/>
          </a:bodyPr>
          <a:lstStyle/>
          <a:p>
            <a:pPr fontAlgn="base"/>
            <a:r>
              <a:rPr lang="en-US" b="1" i="0" u="sng" dirty="0" smtClean="0">
                <a:solidFill>
                  <a:srgbClr val="303030"/>
                </a:solidFill>
                <a:effectLst/>
                <a:latin typeface="Roboto Condensed"/>
              </a:rPr>
              <a:t>Step-03:</a:t>
            </a:r>
            <a:endParaRPr lang="en-US" b="1" i="0" dirty="0" smtClean="0">
              <a:solidFill>
                <a:srgbClr val="303030"/>
              </a:solidFill>
              <a:effectLst/>
              <a:latin typeface="Roboto Condensed"/>
            </a:endParaRPr>
          </a:p>
          <a:p>
            <a:pPr fontAlgn="base"/>
            <a:r>
              <a:rPr lang="en-US" b="0" i="0" dirty="0" smtClean="0">
                <a:solidFill>
                  <a:srgbClr val="303030"/>
                </a:solidFill>
                <a:effectLst/>
                <a:latin typeface="Arimo"/>
              </a:rPr>
              <a:t> </a:t>
            </a:r>
          </a:p>
          <a:p>
            <a:pPr fontAlgn="base"/>
            <a:r>
              <a:rPr lang="en-US" b="0" i="0" dirty="0" smtClean="0">
                <a:solidFill>
                  <a:srgbClr val="303030"/>
                </a:solidFill>
                <a:effectLst/>
                <a:latin typeface="Arimo"/>
              </a:rPr>
              <a:t>Determine ‘d’ such that-</a:t>
            </a:r>
            <a:endParaRPr lang="en-US" b="0" i="0" dirty="0">
              <a:solidFill>
                <a:srgbClr val="303030"/>
              </a:solidFill>
              <a:effectLst/>
              <a:latin typeface="Arimo"/>
            </a:endParaRPr>
          </a:p>
        </p:txBody>
      </p:sp>
      <p:sp>
        <p:nvSpPr>
          <p:cNvPr id="3" name="Rectangle 2"/>
          <p:cNvSpPr/>
          <p:nvPr/>
        </p:nvSpPr>
        <p:spPr>
          <a:xfrm>
            <a:off x="1711210" y="3879956"/>
            <a:ext cx="10011178" cy="1477328"/>
          </a:xfrm>
          <a:prstGeom prst="rect">
            <a:avLst/>
          </a:prstGeom>
        </p:spPr>
        <p:txBody>
          <a:bodyPr wrap="square">
            <a:spAutoFit/>
          </a:bodyPr>
          <a:lstStyle/>
          <a:p>
            <a:pPr fontAlgn="base"/>
            <a:r>
              <a:rPr lang="en-US" b="0" i="0" dirty="0" smtClean="0">
                <a:solidFill>
                  <a:srgbClr val="303030"/>
                </a:solidFill>
                <a:effectLst/>
                <a:latin typeface="Arimo"/>
              </a:rPr>
              <a:t>Here,</a:t>
            </a:r>
          </a:p>
          <a:p>
            <a:pPr fontAlgn="base">
              <a:buFont typeface="Arial" panose="020B0604020202020204" pitchFamily="34" charset="0"/>
              <a:buChar char="•"/>
            </a:pPr>
            <a:r>
              <a:rPr lang="en-US" b="0" i="0" dirty="0" smtClean="0">
                <a:solidFill>
                  <a:srgbClr val="303030"/>
                </a:solidFill>
                <a:effectLst/>
                <a:latin typeface="Arimo"/>
              </a:rPr>
              <a:t>The least value of ‘k’ which gives the integer value of ‘d’ is k = 2.</a:t>
            </a:r>
          </a:p>
          <a:p>
            <a:pPr fontAlgn="base">
              <a:buFont typeface="Arial" panose="020B0604020202020204" pitchFamily="34" charset="0"/>
              <a:buChar char="•"/>
            </a:pPr>
            <a:r>
              <a:rPr lang="en-US" b="0" i="0" dirty="0" smtClean="0">
                <a:solidFill>
                  <a:srgbClr val="303030"/>
                </a:solidFill>
                <a:effectLst/>
                <a:latin typeface="Arimo"/>
              </a:rPr>
              <a:t>On substituting k = 2, we get d = 11.</a:t>
            </a:r>
          </a:p>
          <a:p>
            <a:pPr fontAlgn="base"/>
            <a:r>
              <a:rPr lang="en-US" b="0" i="0" dirty="0" smtClean="0">
                <a:solidFill>
                  <a:srgbClr val="303030"/>
                </a:solidFill>
                <a:effectLst/>
                <a:latin typeface="Arimo"/>
              </a:rPr>
              <a:t> </a:t>
            </a:r>
          </a:p>
          <a:p>
            <a:pPr fontAlgn="base"/>
            <a:r>
              <a:rPr lang="en-US" b="0" i="0" dirty="0" smtClean="0">
                <a:solidFill>
                  <a:srgbClr val="303030"/>
                </a:solidFill>
                <a:effectLst/>
                <a:latin typeface="Arimo"/>
              </a:rPr>
              <a:t>Thus, private key of participant A = (d , n) = (11, 221).</a:t>
            </a:r>
            <a:endParaRPr lang="en-US" b="0" i="0" dirty="0">
              <a:solidFill>
                <a:srgbClr val="303030"/>
              </a:solidFill>
              <a:effectLst/>
              <a:latin typeface="Arimo"/>
            </a:endParaRPr>
          </a:p>
        </p:txBody>
      </p:sp>
      <p:pic>
        <p:nvPicPr>
          <p:cNvPr id="5122" name="Picture 2" descr="https://www.gatevidyalay.com/wp-content/uploads/2018/12/RSA-Algorithm-Problem-0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1513" y="1752772"/>
            <a:ext cx="192405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081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4856" y="965916"/>
            <a:ext cx="8010660" cy="1754326"/>
          </a:xfrm>
          <a:prstGeom prst="rect">
            <a:avLst/>
          </a:prstGeom>
          <a:noFill/>
        </p:spPr>
        <p:txBody>
          <a:bodyPr wrap="square" rtlCol="0">
            <a:spAutoFit/>
          </a:bodyPr>
          <a:lstStyle/>
          <a:p>
            <a:r>
              <a:rPr lang="en-US" dirty="0" smtClean="0"/>
              <a:t>TASK:  </a:t>
            </a:r>
          </a:p>
          <a:p>
            <a:r>
              <a:rPr lang="en-US" dirty="0" smtClean="0"/>
              <a:t>Q1 P=3 ,q=5, e=7</a:t>
            </a:r>
          </a:p>
          <a:p>
            <a:r>
              <a:rPr lang="en-US" dirty="0" smtClean="0"/>
              <a:t>Q2 P=7q=11  </a:t>
            </a:r>
            <a:r>
              <a:rPr lang="en-US" dirty="0" smtClean="0"/>
              <a:t>   </a:t>
            </a:r>
            <a:r>
              <a:rPr lang="en-US" b="1" dirty="0"/>
              <a:t>Find public key and private key</a:t>
            </a:r>
          </a:p>
          <a:p>
            <a:endParaRPr lang="en-US" dirty="0" smtClean="0"/>
          </a:p>
          <a:p>
            <a:r>
              <a:rPr lang="en-US" dirty="0" smtClean="0"/>
              <a:t>Q3 </a:t>
            </a:r>
            <a:r>
              <a:rPr lang="en-US" dirty="0"/>
              <a:t>Alice selects 2 prime </a:t>
            </a:r>
            <a:r>
              <a:rPr lang="en-US" dirty="0" smtClean="0"/>
              <a:t>numbers: </a:t>
            </a:r>
            <a:r>
              <a:rPr lang="en-US" dirty="0"/>
              <a:t>P=5 q=11 , Alice selects her public exponent e = 3  Compute d , the private exponent of </a:t>
            </a:r>
            <a:r>
              <a:rPr lang="en-US" dirty="0" smtClean="0"/>
              <a:t>Alice</a:t>
            </a:r>
            <a:endParaRPr lang="en-US" dirty="0" smtClean="0"/>
          </a:p>
        </p:txBody>
      </p:sp>
    </p:spTree>
    <p:extLst>
      <p:ext uri="{BB962C8B-B14F-4D97-AF65-F5344CB8AC3E}">
        <p14:creationId xmlns:p14="http://schemas.microsoft.com/office/powerpoint/2010/main" val="3125795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5003" y="371048"/>
            <a:ext cx="11668259" cy="4337726"/>
          </a:xfrm>
          <a:prstGeom prst="rect">
            <a:avLst/>
          </a:prstGeom>
        </p:spPr>
        <p:txBody>
          <a:bodyPr wrap="square">
            <a:spAutoFit/>
          </a:bodyPr>
          <a:lstStyle/>
          <a:p>
            <a:pPr algn="just">
              <a:lnSpc>
                <a:spcPct val="107000"/>
              </a:lnSpc>
              <a:spcBef>
                <a:spcPts val="1500"/>
              </a:spcBef>
              <a:spcAft>
                <a:spcPts val="750"/>
              </a:spcAft>
            </a:pPr>
            <a:r>
              <a:rPr lang="en-US" sz="2800" b="1" spc="30" dirty="0" smtClean="0">
                <a:solidFill>
                  <a:srgbClr val="FF0000"/>
                </a:solidFill>
                <a:effectLst/>
                <a:latin typeface="Times New Roman" panose="02020603050405020304" pitchFamily="18" charset="0"/>
                <a:ea typeface="Times New Roman" panose="02020603050405020304" pitchFamily="18" charset="0"/>
                <a:cs typeface="Mangal"/>
              </a:rPr>
              <a:t>Summary</a:t>
            </a:r>
            <a:r>
              <a:rPr lang="en-US" sz="2400" b="1" dirty="0" smtClean="0">
                <a:solidFill>
                  <a:srgbClr val="FF0000"/>
                </a:solidFill>
                <a:effectLst/>
                <a:latin typeface="Arial" panose="020B0604020202020204" pitchFamily="34" charset="0"/>
                <a:ea typeface="Times New Roman" panose="02020603050405020304" pitchFamily="18" charset="0"/>
                <a:cs typeface="Mangal"/>
              </a:rPr>
              <a:t>:</a:t>
            </a:r>
            <a:endParaRPr lang="en-US" sz="2400" b="1" dirty="0" smtClean="0">
              <a:solidFill>
                <a:srgbClr val="FF0000"/>
              </a:solidFill>
              <a:effectLst/>
              <a:latin typeface="Calibri Light" panose="020F0302020204030204" pitchFamily="34" charset="0"/>
              <a:ea typeface="Times New Roman" panose="02020603050405020304" pitchFamily="18" charset="0"/>
              <a:cs typeface="Mangal"/>
            </a:endParaRP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Mangal"/>
              </a:rPr>
              <a:t> </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Mangal"/>
              </a:rPr>
              <a:t>•	RSA is a public key or asymmetric key algorithm.</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Mangal"/>
              </a:rPr>
              <a:t>•	RSA stands for </a:t>
            </a:r>
            <a:r>
              <a:rPr lang="en-US" dirty="0" err="1" smtClean="0">
                <a:effectLst/>
                <a:latin typeface="Calibri" panose="020F0502020204030204" pitchFamily="34" charset="0"/>
                <a:ea typeface="Calibri" panose="020F0502020204030204" pitchFamily="34" charset="0"/>
                <a:cs typeface="Mangal"/>
              </a:rPr>
              <a:t>Rivest</a:t>
            </a:r>
            <a:r>
              <a:rPr lang="en-US" dirty="0" smtClean="0">
                <a:effectLst/>
                <a:latin typeface="Calibri" panose="020F0502020204030204" pitchFamily="34" charset="0"/>
                <a:ea typeface="Calibri" panose="020F0502020204030204" pitchFamily="34" charset="0"/>
                <a:cs typeface="Mangal"/>
              </a:rPr>
              <a:t>, Shamir and </a:t>
            </a:r>
            <a:r>
              <a:rPr lang="en-US" dirty="0" err="1" smtClean="0">
                <a:effectLst/>
                <a:latin typeface="Calibri" panose="020F0502020204030204" pitchFamily="34" charset="0"/>
                <a:ea typeface="Calibri" panose="020F0502020204030204" pitchFamily="34" charset="0"/>
                <a:cs typeface="Mangal"/>
              </a:rPr>
              <a:t>Adleman</a:t>
            </a:r>
            <a:r>
              <a:rPr lang="en-US" dirty="0" smtClean="0">
                <a:effectLst/>
                <a:latin typeface="Calibri" panose="020F0502020204030204" pitchFamily="34" charset="0"/>
                <a:ea typeface="Calibri" panose="020F0502020204030204" pitchFamily="34" charset="0"/>
                <a:cs typeface="Mangal"/>
              </a:rPr>
              <a:t> the three inventors of RSA algorithm.</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Mangal"/>
              </a:rPr>
              <a:t>•	Each user has to generate two keys public key known to all and private key only known to him.</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Mangal"/>
              </a:rPr>
              <a:t>•	Encryption is done using the public key of the intended receiver.</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Mangal"/>
              </a:rPr>
              <a:t>•	A receiver cracks the message using its private key.</a:t>
            </a:r>
          </a:p>
          <a:p>
            <a:pPr marL="457200" marR="0" indent="-457200">
              <a:lnSpc>
                <a:spcPct val="107000"/>
              </a:lnSpc>
              <a:spcBef>
                <a:spcPts val="0"/>
              </a:spcBef>
              <a:spcAft>
                <a:spcPts val="800"/>
              </a:spcAft>
            </a:pPr>
            <a:r>
              <a:rPr lang="en-US" dirty="0" smtClean="0">
                <a:effectLst/>
                <a:latin typeface="Calibri" panose="020F0502020204030204" pitchFamily="34" charset="0"/>
                <a:ea typeface="Calibri" panose="020F0502020204030204" pitchFamily="34" charset="0"/>
                <a:cs typeface="Mangal"/>
              </a:rPr>
              <a:t>•	Encrypting the message using receivers public key assures confidentially of the message as no        third party would be able to crack the message because the message can only be decrypted by using receivers private key which is only known to him.</a:t>
            </a:r>
          </a:p>
          <a:p>
            <a:pPr marL="342900" marR="0" lvl="0" indent="-342900">
              <a:lnSpc>
                <a:spcPct val="107000"/>
              </a:lnSpc>
              <a:spcBef>
                <a:spcPts val="0"/>
              </a:spcBef>
              <a:spcAft>
                <a:spcPts val="800"/>
              </a:spcAft>
              <a:buFont typeface="Symbol" panose="05050102010706020507" pitchFamily="18" charset="2"/>
              <a:buChar char=""/>
            </a:pPr>
            <a:r>
              <a:rPr lang="en-US" dirty="0" smtClean="0">
                <a:effectLst/>
                <a:latin typeface="Calibri" panose="020F0502020204030204" pitchFamily="34" charset="0"/>
                <a:ea typeface="Calibri" panose="020F0502020204030204" pitchFamily="34" charset="0"/>
                <a:cs typeface="Mangal"/>
              </a:rPr>
              <a:t>Using the double public key scheme, we can also achieve authenticity</a:t>
            </a:r>
            <a:endParaRPr lang="en-US" dirty="0">
              <a:effectLst/>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2278824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7076" y="793974"/>
            <a:ext cx="10758152" cy="923330"/>
          </a:xfrm>
          <a:prstGeom prst="rect">
            <a:avLst/>
          </a:prstGeom>
        </p:spPr>
        <p:txBody>
          <a:bodyPr wrap="square">
            <a:spAutoFit/>
          </a:bodyPr>
          <a:lstStyle/>
          <a:p>
            <a:pPr fontAlgn="base"/>
            <a:r>
              <a:rPr lang="en-US" b="1" i="0" dirty="0" smtClean="0">
                <a:solidFill>
                  <a:srgbClr val="303030"/>
                </a:solidFill>
                <a:effectLst/>
                <a:latin typeface="Arimo"/>
              </a:rPr>
              <a:t>We have discussed-</a:t>
            </a:r>
          </a:p>
          <a:p>
            <a:pPr fontAlgn="base">
              <a:buFont typeface="Arial" panose="020B0604020202020204" pitchFamily="34" charset="0"/>
              <a:buChar char="•"/>
            </a:pPr>
            <a:r>
              <a:rPr lang="en-US" b="0" i="0" dirty="0" smtClean="0">
                <a:solidFill>
                  <a:srgbClr val="303030"/>
                </a:solidFill>
                <a:effectLst/>
                <a:latin typeface="Arimo"/>
              </a:rPr>
              <a:t>Cryptography is a method of storing and transmitting data in a particular form.</a:t>
            </a:r>
          </a:p>
          <a:p>
            <a:pPr fontAlgn="base">
              <a:buFont typeface="Arial" panose="020B0604020202020204" pitchFamily="34" charset="0"/>
              <a:buChar char="•"/>
            </a:pPr>
            <a:r>
              <a:rPr lang="en-US" b="0" i="0" dirty="0" smtClean="0">
                <a:solidFill>
                  <a:srgbClr val="303030"/>
                </a:solidFill>
                <a:effectLst/>
                <a:latin typeface="Arimo"/>
              </a:rPr>
              <a:t>Cryptography techniques are-</a:t>
            </a:r>
            <a:endParaRPr lang="en-US" b="0" i="0" dirty="0">
              <a:solidFill>
                <a:srgbClr val="303030"/>
              </a:solidFill>
              <a:effectLst/>
              <a:latin typeface="Arimo"/>
            </a:endParaRPr>
          </a:p>
        </p:txBody>
      </p:sp>
      <p:pic>
        <p:nvPicPr>
          <p:cNvPr id="3074" name="Picture 2" descr="https://www.gatevidyalay.com/wp-content/uploads/2018/12/Cryptography-Techniques.png"/>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74515" y="2154416"/>
            <a:ext cx="7989504" cy="1657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878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7883" y="703615"/>
            <a:ext cx="8899301" cy="1754326"/>
          </a:xfrm>
          <a:prstGeom prst="rect">
            <a:avLst/>
          </a:prstGeom>
        </p:spPr>
        <p:txBody>
          <a:bodyPr wrap="square">
            <a:spAutoFit/>
          </a:bodyPr>
          <a:lstStyle/>
          <a:p>
            <a:pPr fontAlgn="base"/>
            <a:r>
              <a:rPr lang="en-US" b="1" i="0" u="sng" dirty="0" smtClean="0">
                <a:solidFill>
                  <a:srgbClr val="303030"/>
                </a:solidFill>
                <a:effectLst/>
                <a:latin typeface="Roboto Condensed"/>
              </a:rPr>
              <a:t>Asymmetric Key Cryptography-</a:t>
            </a:r>
            <a:endParaRPr lang="en-US" b="1" i="0" dirty="0" smtClean="0">
              <a:solidFill>
                <a:srgbClr val="303030"/>
              </a:solidFill>
              <a:effectLst/>
              <a:latin typeface="Roboto Condensed"/>
            </a:endParaRPr>
          </a:p>
          <a:p>
            <a:pPr fontAlgn="base"/>
            <a:r>
              <a:rPr lang="en-US" b="0" i="0" dirty="0" smtClean="0">
                <a:solidFill>
                  <a:srgbClr val="303030"/>
                </a:solidFill>
                <a:effectLst/>
                <a:latin typeface="Arimo"/>
              </a:rPr>
              <a:t> </a:t>
            </a:r>
          </a:p>
          <a:p>
            <a:pPr fontAlgn="base"/>
            <a:r>
              <a:rPr lang="en-US" b="0" i="0" dirty="0" smtClean="0">
                <a:solidFill>
                  <a:srgbClr val="303030"/>
                </a:solidFill>
                <a:effectLst/>
                <a:latin typeface="Arimo"/>
              </a:rPr>
              <a:t>In this technique,</a:t>
            </a:r>
          </a:p>
          <a:p>
            <a:pPr fontAlgn="base">
              <a:buFont typeface="Arial" panose="020B0604020202020204" pitchFamily="34" charset="0"/>
              <a:buChar char="•"/>
            </a:pPr>
            <a:r>
              <a:rPr lang="en-US" b="0" i="0" dirty="0" smtClean="0">
                <a:solidFill>
                  <a:srgbClr val="303030"/>
                </a:solidFill>
                <a:effectLst/>
                <a:latin typeface="Arimo"/>
              </a:rPr>
              <a:t>Sender and receiver use different keys to encrypt and decrypt the message.</a:t>
            </a:r>
          </a:p>
          <a:p>
            <a:pPr fontAlgn="base">
              <a:buFont typeface="Arial" panose="020B0604020202020204" pitchFamily="34" charset="0"/>
              <a:buChar char="•"/>
            </a:pPr>
            <a:r>
              <a:rPr lang="en-US" b="0" i="0" dirty="0" smtClean="0">
                <a:solidFill>
                  <a:srgbClr val="303030"/>
                </a:solidFill>
                <a:effectLst/>
                <a:latin typeface="Arimo"/>
              </a:rPr>
              <a:t>It is called so because sender and receiver use different keys.</a:t>
            </a:r>
          </a:p>
          <a:p>
            <a:pPr fontAlgn="base">
              <a:buFont typeface="Arial" panose="020B0604020202020204" pitchFamily="34" charset="0"/>
              <a:buChar char="•"/>
            </a:pPr>
            <a:r>
              <a:rPr lang="en-US" b="0" i="0" dirty="0" smtClean="0">
                <a:solidFill>
                  <a:srgbClr val="303030"/>
                </a:solidFill>
                <a:effectLst/>
                <a:latin typeface="Arimo"/>
              </a:rPr>
              <a:t>It is also called as </a:t>
            </a:r>
            <a:r>
              <a:rPr lang="en-US" b="1" i="0" dirty="0" smtClean="0">
                <a:solidFill>
                  <a:srgbClr val="303030"/>
                </a:solidFill>
                <a:effectLst/>
                <a:latin typeface="Arimo"/>
              </a:rPr>
              <a:t>public key cryptography</a:t>
            </a:r>
            <a:r>
              <a:rPr lang="en-US" b="0" i="0" dirty="0" smtClean="0">
                <a:solidFill>
                  <a:srgbClr val="303030"/>
                </a:solidFill>
                <a:effectLst/>
                <a:latin typeface="Arimo"/>
              </a:rPr>
              <a:t>.</a:t>
            </a:r>
            <a:endParaRPr lang="en-US" b="0" i="0" dirty="0">
              <a:solidFill>
                <a:srgbClr val="303030"/>
              </a:solidFill>
              <a:effectLst/>
              <a:latin typeface="Arimo"/>
            </a:endParaRPr>
          </a:p>
        </p:txBody>
      </p:sp>
      <p:sp>
        <p:nvSpPr>
          <p:cNvPr id="3" name="Rectangle 2"/>
          <p:cNvSpPr/>
          <p:nvPr/>
        </p:nvSpPr>
        <p:spPr>
          <a:xfrm>
            <a:off x="317678" y="2793366"/>
            <a:ext cx="11659673" cy="1200329"/>
          </a:xfrm>
          <a:prstGeom prst="rect">
            <a:avLst/>
          </a:prstGeom>
        </p:spPr>
        <p:txBody>
          <a:bodyPr wrap="square">
            <a:spAutoFit/>
          </a:bodyPr>
          <a:lstStyle/>
          <a:p>
            <a:pPr fontAlgn="base"/>
            <a:r>
              <a:rPr lang="en-US" b="1" i="0" u="sng" dirty="0" smtClean="0">
                <a:solidFill>
                  <a:srgbClr val="303030"/>
                </a:solidFill>
                <a:effectLst/>
                <a:latin typeface="Roboto Condensed"/>
              </a:rPr>
              <a:t>Working-</a:t>
            </a:r>
            <a:endParaRPr lang="en-US" b="1" i="0" dirty="0" smtClean="0">
              <a:solidFill>
                <a:srgbClr val="303030"/>
              </a:solidFill>
              <a:effectLst/>
              <a:latin typeface="Roboto Condensed"/>
            </a:endParaRPr>
          </a:p>
          <a:p>
            <a:pPr fontAlgn="base"/>
            <a:r>
              <a:rPr lang="en-US" b="0" i="0" dirty="0" smtClean="0">
                <a:solidFill>
                  <a:srgbClr val="303030"/>
                </a:solidFill>
                <a:effectLst/>
                <a:latin typeface="Arimo"/>
              </a:rPr>
              <a:t> </a:t>
            </a:r>
          </a:p>
          <a:p>
            <a:pPr fontAlgn="base"/>
            <a:r>
              <a:rPr lang="en-US" b="0" i="0" dirty="0" smtClean="0">
                <a:solidFill>
                  <a:srgbClr val="303030"/>
                </a:solidFill>
                <a:effectLst/>
                <a:latin typeface="Arimo"/>
              </a:rPr>
              <a:t>The message exchange using public key cryptography involves the following steps-</a:t>
            </a:r>
          </a:p>
          <a:p>
            <a:pPr fontAlgn="base"/>
            <a:r>
              <a:rPr lang="en-US" b="0" i="0" dirty="0" smtClean="0">
                <a:solidFill>
                  <a:srgbClr val="303030"/>
                </a:solidFill>
                <a:effectLst/>
                <a:latin typeface="Arimo"/>
              </a:rPr>
              <a:t> </a:t>
            </a:r>
            <a:endParaRPr lang="en-US" b="0" i="0" dirty="0">
              <a:solidFill>
                <a:srgbClr val="303030"/>
              </a:solidFill>
              <a:effectLst/>
              <a:latin typeface="Arimo"/>
            </a:endParaRPr>
          </a:p>
        </p:txBody>
      </p:sp>
      <p:pic>
        <p:nvPicPr>
          <p:cNvPr id="4098" name="Picture 2" descr="https://www.gatevidyalay.com/wp-content/uploads/2018/12/Asymmetric-Key-Cryptography-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008" y="3680003"/>
            <a:ext cx="7366715" cy="2747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308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367" y="565117"/>
            <a:ext cx="8628845" cy="2031325"/>
          </a:xfrm>
          <a:prstGeom prst="rect">
            <a:avLst/>
          </a:prstGeom>
        </p:spPr>
        <p:txBody>
          <a:bodyPr wrap="square">
            <a:spAutoFit/>
          </a:bodyPr>
          <a:lstStyle/>
          <a:p>
            <a:pPr fontAlgn="base"/>
            <a:r>
              <a:rPr lang="en-US" b="1" i="0" u="sng" dirty="0" smtClean="0">
                <a:solidFill>
                  <a:srgbClr val="303030"/>
                </a:solidFill>
                <a:effectLst/>
                <a:latin typeface="Roboto Condensed"/>
              </a:rPr>
              <a:t>Step-01:</a:t>
            </a:r>
            <a:endParaRPr lang="en-US" b="1" i="0" dirty="0" smtClean="0">
              <a:solidFill>
                <a:srgbClr val="303030"/>
              </a:solidFill>
              <a:effectLst/>
              <a:latin typeface="Roboto Condensed"/>
            </a:endParaRPr>
          </a:p>
          <a:p>
            <a:pPr fontAlgn="base"/>
            <a:r>
              <a:rPr lang="en-US" b="0" i="0" dirty="0" smtClean="0">
                <a:solidFill>
                  <a:srgbClr val="303030"/>
                </a:solidFill>
                <a:effectLst/>
                <a:latin typeface="Arimo"/>
              </a:rPr>
              <a:t> </a:t>
            </a:r>
          </a:p>
          <a:p>
            <a:pPr fontAlgn="base"/>
            <a:r>
              <a:rPr lang="en-US" b="0" i="0" dirty="0" smtClean="0">
                <a:solidFill>
                  <a:srgbClr val="303030"/>
                </a:solidFill>
                <a:effectLst/>
                <a:latin typeface="Arimo"/>
              </a:rPr>
              <a:t>At sender side,</a:t>
            </a:r>
          </a:p>
          <a:p>
            <a:pPr fontAlgn="base">
              <a:buFont typeface="Arial" panose="020B0604020202020204" pitchFamily="34" charset="0"/>
              <a:buChar char="•"/>
            </a:pPr>
            <a:r>
              <a:rPr lang="en-US" b="0" i="0" dirty="0" smtClean="0">
                <a:solidFill>
                  <a:srgbClr val="303030"/>
                </a:solidFill>
                <a:effectLst/>
                <a:latin typeface="Arimo"/>
              </a:rPr>
              <a:t>Sender encrypts the message using receiver’s public key.</a:t>
            </a:r>
          </a:p>
          <a:p>
            <a:pPr fontAlgn="base">
              <a:buFont typeface="Arial" panose="020B0604020202020204" pitchFamily="34" charset="0"/>
              <a:buChar char="•"/>
            </a:pPr>
            <a:r>
              <a:rPr lang="en-US" b="0" i="0" dirty="0" smtClean="0">
                <a:solidFill>
                  <a:srgbClr val="303030"/>
                </a:solidFill>
                <a:effectLst/>
                <a:latin typeface="Arimo"/>
              </a:rPr>
              <a:t>The public key of receiver is publicly available and known to everyone.</a:t>
            </a:r>
          </a:p>
          <a:p>
            <a:pPr fontAlgn="base">
              <a:buFont typeface="Arial" panose="020B0604020202020204" pitchFamily="34" charset="0"/>
              <a:buChar char="•"/>
            </a:pPr>
            <a:r>
              <a:rPr lang="en-US" b="0" i="0" dirty="0" smtClean="0">
                <a:solidFill>
                  <a:srgbClr val="303030"/>
                </a:solidFill>
                <a:effectLst/>
                <a:latin typeface="Arimo"/>
              </a:rPr>
              <a:t>Encryption converts the message into a cipher text.</a:t>
            </a:r>
          </a:p>
          <a:p>
            <a:pPr fontAlgn="base">
              <a:buFont typeface="Arial" panose="020B0604020202020204" pitchFamily="34" charset="0"/>
              <a:buChar char="•"/>
            </a:pPr>
            <a:r>
              <a:rPr lang="en-US" b="0" i="0" dirty="0" smtClean="0">
                <a:solidFill>
                  <a:srgbClr val="303030"/>
                </a:solidFill>
                <a:effectLst/>
                <a:latin typeface="Arimo"/>
              </a:rPr>
              <a:t>This cipher text can be decrypted only using the receiver’s private key.</a:t>
            </a:r>
            <a:endParaRPr lang="en-US" b="0" i="0" dirty="0">
              <a:solidFill>
                <a:srgbClr val="303030"/>
              </a:solidFill>
              <a:effectLst/>
              <a:latin typeface="Arimo"/>
            </a:endParaRPr>
          </a:p>
        </p:txBody>
      </p:sp>
      <p:sp>
        <p:nvSpPr>
          <p:cNvPr id="3" name="Rectangle 2"/>
          <p:cNvSpPr/>
          <p:nvPr/>
        </p:nvSpPr>
        <p:spPr>
          <a:xfrm>
            <a:off x="386367" y="2867473"/>
            <a:ext cx="10547796" cy="923330"/>
          </a:xfrm>
          <a:prstGeom prst="rect">
            <a:avLst/>
          </a:prstGeom>
        </p:spPr>
        <p:txBody>
          <a:bodyPr wrap="square">
            <a:spAutoFit/>
          </a:bodyPr>
          <a:lstStyle/>
          <a:p>
            <a:pPr fontAlgn="base"/>
            <a:r>
              <a:rPr lang="en-US" b="1" i="0" u="sng" dirty="0" smtClean="0">
                <a:solidFill>
                  <a:srgbClr val="303030"/>
                </a:solidFill>
                <a:effectLst/>
                <a:latin typeface="Roboto Condensed"/>
              </a:rPr>
              <a:t>Step-02:</a:t>
            </a:r>
            <a:endParaRPr lang="en-US" b="1" i="0" dirty="0" smtClean="0">
              <a:solidFill>
                <a:srgbClr val="303030"/>
              </a:solidFill>
              <a:effectLst/>
              <a:latin typeface="Roboto Condensed"/>
            </a:endParaRPr>
          </a:p>
          <a:p>
            <a:pPr fontAlgn="base"/>
            <a:r>
              <a:rPr lang="en-US" b="0" i="0" dirty="0" smtClean="0">
                <a:solidFill>
                  <a:srgbClr val="303030"/>
                </a:solidFill>
                <a:effectLst/>
                <a:latin typeface="Arimo"/>
              </a:rPr>
              <a:t> </a:t>
            </a:r>
          </a:p>
          <a:p>
            <a:pPr fontAlgn="base">
              <a:buFont typeface="Arial" panose="020B0604020202020204" pitchFamily="34" charset="0"/>
              <a:buChar char="•"/>
            </a:pPr>
            <a:r>
              <a:rPr lang="en-US" b="0" i="0" dirty="0" smtClean="0">
                <a:solidFill>
                  <a:srgbClr val="303030"/>
                </a:solidFill>
                <a:effectLst/>
                <a:latin typeface="Arimo"/>
              </a:rPr>
              <a:t>The cipher text is sent to the receiver over the communication channel.</a:t>
            </a:r>
            <a:endParaRPr lang="en-US" b="0" i="0" dirty="0">
              <a:solidFill>
                <a:srgbClr val="303030"/>
              </a:solidFill>
              <a:effectLst/>
              <a:latin typeface="Arimo"/>
            </a:endParaRPr>
          </a:p>
        </p:txBody>
      </p:sp>
      <p:sp>
        <p:nvSpPr>
          <p:cNvPr id="4" name="Rectangle 3"/>
          <p:cNvSpPr/>
          <p:nvPr/>
        </p:nvSpPr>
        <p:spPr>
          <a:xfrm>
            <a:off x="248991" y="4214619"/>
            <a:ext cx="11943009" cy="2031325"/>
          </a:xfrm>
          <a:prstGeom prst="rect">
            <a:avLst/>
          </a:prstGeom>
        </p:spPr>
        <p:txBody>
          <a:bodyPr wrap="square">
            <a:spAutoFit/>
          </a:bodyPr>
          <a:lstStyle/>
          <a:p>
            <a:pPr fontAlgn="base"/>
            <a:r>
              <a:rPr lang="en-US" b="1" i="0" u="sng" dirty="0" smtClean="0">
                <a:solidFill>
                  <a:srgbClr val="303030"/>
                </a:solidFill>
                <a:effectLst/>
                <a:latin typeface="Roboto Condensed"/>
              </a:rPr>
              <a:t>Step-03:</a:t>
            </a:r>
            <a:endParaRPr lang="en-US" b="1" i="0" dirty="0" smtClean="0">
              <a:solidFill>
                <a:srgbClr val="303030"/>
              </a:solidFill>
              <a:effectLst/>
              <a:latin typeface="Roboto Condensed"/>
            </a:endParaRPr>
          </a:p>
          <a:p>
            <a:pPr fontAlgn="base"/>
            <a:r>
              <a:rPr lang="en-US" b="0" i="0" dirty="0" smtClean="0">
                <a:solidFill>
                  <a:srgbClr val="303030"/>
                </a:solidFill>
                <a:effectLst/>
                <a:latin typeface="Arimo"/>
              </a:rPr>
              <a:t> </a:t>
            </a:r>
          </a:p>
          <a:p>
            <a:pPr fontAlgn="base"/>
            <a:r>
              <a:rPr lang="en-US" b="0" i="0" dirty="0" smtClean="0">
                <a:solidFill>
                  <a:srgbClr val="303030"/>
                </a:solidFill>
                <a:effectLst/>
                <a:latin typeface="Arimo"/>
              </a:rPr>
              <a:t>At receiver side,</a:t>
            </a:r>
          </a:p>
          <a:p>
            <a:pPr fontAlgn="base">
              <a:buFont typeface="Arial" panose="020B0604020202020204" pitchFamily="34" charset="0"/>
              <a:buChar char="•"/>
            </a:pPr>
            <a:r>
              <a:rPr lang="en-US" b="0" i="0" dirty="0" smtClean="0">
                <a:solidFill>
                  <a:srgbClr val="303030"/>
                </a:solidFill>
                <a:effectLst/>
                <a:latin typeface="Arimo"/>
              </a:rPr>
              <a:t>Receiver decrypts the cipher text using his private key.</a:t>
            </a:r>
          </a:p>
          <a:p>
            <a:pPr fontAlgn="base">
              <a:buFont typeface="Arial" panose="020B0604020202020204" pitchFamily="34" charset="0"/>
              <a:buChar char="•"/>
            </a:pPr>
            <a:r>
              <a:rPr lang="en-US" b="0" i="0" dirty="0" smtClean="0">
                <a:solidFill>
                  <a:srgbClr val="303030"/>
                </a:solidFill>
                <a:effectLst/>
                <a:latin typeface="Arimo"/>
              </a:rPr>
              <a:t>The private key of the receiver is known only to the receiver.</a:t>
            </a:r>
          </a:p>
          <a:p>
            <a:pPr fontAlgn="base">
              <a:buFont typeface="Arial" panose="020B0604020202020204" pitchFamily="34" charset="0"/>
              <a:buChar char="•"/>
            </a:pPr>
            <a:r>
              <a:rPr lang="en-US" b="0" i="0" dirty="0" smtClean="0">
                <a:solidFill>
                  <a:srgbClr val="303030"/>
                </a:solidFill>
                <a:effectLst/>
                <a:latin typeface="Arimo"/>
              </a:rPr>
              <a:t>Using the public key, it is not possible for anyone to determine the receiver’s private key.</a:t>
            </a:r>
          </a:p>
          <a:p>
            <a:pPr fontAlgn="base">
              <a:buFont typeface="Arial" panose="020B0604020202020204" pitchFamily="34" charset="0"/>
              <a:buChar char="•"/>
            </a:pPr>
            <a:r>
              <a:rPr lang="en-US" b="0" i="0" dirty="0" smtClean="0">
                <a:solidFill>
                  <a:srgbClr val="303030"/>
                </a:solidFill>
                <a:effectLst/>
                <a:latin typeface="Arimo"/>
              </a:rPr>
              <a:t>After decryption, cipher text converts back into a readable format.</a:t>
            </a:r>
            <a:endParaRPr lang="en-US" b="0" i="0" dirty="0">
              <a:solidFill>
                <a:srgbClr val="303030"/>
              </a:solidFill>
              <a:effectLst/>
              <a:latin typeface="Arimo"/>
            </a:endParaRPr>
          </a:p>
        </p:txBody>
      </p:sp>
    </p:spTree>
    <p:extLst>
      <p:ext uri="{BB962C8B-B14F-4D97-AF65-F5344CB8AC3E}">
        <p14:creationId xmlns:p14="http://schemas.microsoft.com/office/powerpoint/2010/main" val="1188638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9498" y="664773"/>
            <a:ext cx="10783910" cy="3139321"/>
          </a:xfrm>
          <a:prstGeom prst="rect">
            <a:avLst/>
          </a:prstGeom>
        </p:spPr>
        <p:txBody>
          <a:bodyPr wrap="square">
            <a:spAutoFit/>
          </a:bodyPr>
          <a:lstStyle/>
          <a:p>
            <a:pPr fontAlgn="base"/>
            <a:r>
              <a:rPr lang="en-US" b="1" i="0" u="sng" dirty="0" smtClean="0">
                <a:solidFill>
                  <a:srgbClr val="303030"/>
                </a:solidFill>
                <a:effectLst/>
                <a:latin typeface="Roboto Condensed"/>
              </a:rPr>
              <a:t>Advantages-</a:t>
            </a:r>
            <a:endParaRPr lang="en-US" b="1" i="0" dirty="0" smtClean="0">
              <a:solidFill>
                <a:srgbClr val="303030"/>
              </a:solidFill>
              <a:effectLst/>
              <a:latin typeface="Roboto Condensed"/>
            </a:endParaRPr>
          </a:p>
          <a:p>
            <a:pPr fontAlgn="base"/>
            <a:r>
              <a:rPr lang="en-US" b="0" i="0" dirty="0" smtClean="0">
                <a:solidFill>
                  <a:srgbClr val="303030"/>
                </a:solidFill>
                <a:effectLst/>
                <a:latin typeface="Arimo"/>
              </a:rPr>
              <a:t> </a:t>
            </a:r>
          </a:p>
          <a:p>
            <a:pPr fontAlgn="base"/>
            <a:r>
              <a:rPr lang="en-US" b="0" i="0" dirty="0" smtClean="0">
                <a:solidFill>
                  <a:srgbClr val="303030"/>
                </a:solidFill>
                <a:effectLst/>
                <a:latin typeface="Arimo"/>
              </a:rPr>
              <a:t>The advantages of public key cryptography are-</a:t>
            </a:r>
          </a:p>
          <a:p>
            <a:pPr fontAlgn="base">
              <a:buFont typeface="Arial" panose="020B0604020202020204" pitchFamily="34" charset="0"/>
              <a:buChar char="•"/>
            </a:pPr>
            <a:r>
              <a:rPr lang="en-US" b="0" i="0" dirty="0" smtClean="0">
                <a:solidFill>
                  <a:srgbClr val="303030"/>
                </a:solidFill>
                <a:effectLst/>
                <a:latin typeface="Arimo"/>
              </a:rPr>
              <a:t>It is more robust.</a:t>
            </a:r>
          </a:p>
          <a:p>
            <a:pPr fontAlgn="base">
              <a:buFont typeface="Arial" panose="020B0604020202020204" pitchFamily="34" charset="0"/>
              <a:buChar char="•"/>
            </a:pPr>
            <a:r>
              <a:rPr lang="en-US" b="0" i="0" dirty="0" smtClean="0">
                <a:solidFill>
                  <a:srgbClr val="303030"/>
                </a:solidFill>
                <a:effectLst/>
                <a:latin typeface="Arimo"/>
              </a:rPr>
              <a:t>It is less susceptible to third-party security breach attempts.</a:t>
            </a:r>
          </a:p>
          <a:p>
            <a:pPr fontAlgn="base"/>
            <a:r>
              <a:rPr lang="en-US" b="0" i="0" dirty="0" smtClean="0">
                <a:solidFill>
                  <a:srgbClr val="303030"/>
                </a:solidFill>
                <a:effectLst/>
                <a:latin typeface="Arimo"/>
              </a:rPr>
              <a:t> </a:t>
            </a:r>
          </a:p>
          <a:p>
            <a:pPr fontAlgn="base"/>
            <a:r>
              <a:rPr lang="en-US" b="1" i="0" u="sng" dirty="0" smtClean="0">
                <a:solidFill>
                  <a:srgbClr val="303030"/>
                </a:solidFill>
                <a:effectLst/>
                <a:latin typeface="Roboto Condensed"/>
              </a:rPr>
              <a:t>Disadvantages-</a:t>
            </a:r>
            <a:endParaRPr lang="en-US" b="1" i="0" dirty="0" smtClean="0">
              <a:solidFill>
                <a:srgbClr val="303030"/>
              </a:solidFill>
              <a:effectLst/>
              <a:latin typeface="Roboto Condensed"/>
            </a:endParaRPr>
          </a:p>
          <a:p>
            <a:pPr fontAlgn="base"/>
            <a:r>
              <a:rPr lang="en-US" b="0" i="0" dirty="0" smtClean="0">
                <a:solidFill>
                  <a:srgbClr val="303030"/>
                </a:solidFill>
                <a:effectLst/>
                <a:latin typeface="Arimo"/>
              </a:rPr>
              <a:t> </a:t>
            </a:r>
          </a:p>
          <a:p>
            <a:pPr fontAlgn="base"/>
            <a:r>
              <a:rPr lang="en-US" b="0" i="0" dirty="0" smtClean="0">
                <a:solidFill>
                  <a:srgbClr val="303030"/>
                </a:solidFill>
                <a:effectLst/>
                <a:latin typeface="Arimo"/>
              </a:rPr>
              <a:t>The disadvantages of public key cryptography are-</a:t>
            </a:r>
          </a:p>
          <a:p>
            <a:pPr fontAlgn="base">
              <a:buFont typeface="Arial" panose="020B0604020202020204" pitchFamily="34" charset="0"/>
              <a:buChar char="•"/>
            </a:pPr>
            <a:r>
              <a:rPr lang="en-US" b="0" i="0" dirty="0" smtClean="0">
                <a:solidFill>
                  <a:srgbClr val="303030"/>
                </a:solidFill>
                <a:effectLst/>
                <a:latin typeface="Arimo"/>
              </a:rPr>
              <a:t>It involves high computational requirements.</a:t>
            </a:r>
          </a:p>
          <a:p>
            <a:pPr fontAlgn="base">
              <a:buFont typeface="Arial" panose="020B0604020202020204" pitchFamily="34" charset="0"/>
              <a:buChar char="•"/>
            </a:pPr>
            <a:r>
              <a:rPr lang="en-US" b="0" i="0" dirty="0" smtClean="0">
                <a:solidFill>
                  <a:srgbClr val="303030"/>
                </a:solidFill>
                <a:effectLst/>
                <a:latin typeface="Arimo"/>
              </a:rPr>
              <a:t>It is slower than symmetric key cryptography.</a:t>
            </a:r>
            <a:endParaRPr lang="en-US" b="0" i="0" dirty="0">
              <a:solidFill>
                <a:srgbClr val="303030"/>
              </a:solidFill>
              <a:effectLst/>
              <a:latin typeface="Arimo"/>
            </a:endParaRPr>
          </a:p>
        </p:txBody>
      </p:sp>
    </p:spTree>
    <p:extLst>
      <p:ext uri="{BB962C8B-B14F-4D97-AF65-F5344CB8AC3E}">
        <p14:creationId xmlns:p14="http://schemas.microsoft.com/office/powerpoint/2010/main" val="3834254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253" y="565322"/>
            <a:ext cx="9341476" cy="1477328"/>
          </a:xfrm>
          <a:prstGeom prst="rect">
            <a:avLst/>
          </a:prstGeom>
        </p:spPr>
        <p:txBody>
          <a:bodyPr wrap="square">
            <a:spAutoFit/>
          </a:bodyPr>
          <a:lstStyle/>
          <a:p>
            <a:pPr fontAlgn="base"/>
            <a:r>
              <a:rPr lang="en-US" b="1" i="0" u="sng" dirty="0" smtClean="0">
                <a:solidFill>
                  <a:srgbClr val="303030"/>
                </a:solidFill>
                <a:effectLst/>
                <a:latin typeface="Roboto Condensed"/>
              </a:rPr>
              <a:t>RSA Algorithm-</a:t>
            </a:r>
            <a:endParaRPr lang="en-US" b="1" i="0" dirty="0" smtClean="0">
              <a:solidFill>
                <a:srgbClr val="303030"/>
              </a:solidFill>
              <a:effectLst/>
              <a:latin typeface="Roboto Condensed"/>
            </a:endParaRPr>
          </a:p>
          <a:p>
            <a:pPr fontAlgn="base"/>
            <a:r>
              <a:rPr lang="en-US" b="0" i="0" dirty="0" smtClean="0">
                <a:solidFill>
                  <a:srgbClr val="303030"/>
                </a:solidFill>
                <a:effectLst/>
                <a:latin typeface="Arimo"/>
              </a:rPr>
              <a:t> </a:t>
            </a:r>
          </a:p>
          <a:p>
            <a:pPr fontAlgn="base"/>
            <a:r>
              <a:rPr lang="en-US" b="0" i="0" dirty="0" smtClean="0">
                <a:solidFill>
                  <a:srgbClr val="303030"/>
                </a:solidFill>
                <a:effectLst/>
                <a:latin typeface="Arimo"/>
              </a:rPr>
              <a:t>Let-</a:t>
            </a:r>
          </a:p>
          <a:p>
            <a:pPr fontAlgn="base">
              <a:buFont typeface="Arial" panose="020B0604020202020204" pitchFamily="34" charset="0"/>
              <a:buChar char="•"/>
            </a:pPr>
            <a:r>
              <a:rPr lang="en-US" b="0" i="0" dirty="0" smtClean="0">
                <a:solidFill>
                  <a:srgbClr val="303030"/>
                </a:solidFill>
                <a:effectLst/>
                <a:latin typeface="Arimo"/>
              </a:rPr>
              <a:t>Public key of the receiver = (e , n)</a:t>
            </a:r>
          </a:p>
          <a:p>
            <a:pPr fontAlgn="base">
              <a:buFont typeface="Arial" panose="020B0604020202020204" pitchFamily="34" charset="0"/>
              <a:buChar char="•"/>
            </a:pPr>
            <a:r>
              <a:rPr lang="en-US" b="0" i="0" dirty="0" smtClean="0">
                <a:solidFill>
                  <a:srgbClr val="303030"/>
                </a:solidFill>
                <a:effectLst/>
                <a:latin typeface="Arimo"/>
              </a:rPr>
              <a:t>Private key of the receiver = (d , n)</a:t>
            </a:r>
            <a:endParaRPr lang="en-US" b="0" i="0" dirty="0">
              <a:solidFill>
                <a:srgbClr val="303030"/>
              </a:solidFill>
              <a:effectLst/>
              <a:latin typeface="Arimo"/>
            </a:endParaRPr>
          </a:p>
        </p:txBody>
      </p:sp>
      <p:sp>
        <p:nvSpPr>
          <p:cNvPr id="3" name="Rectangle 2"/>
          <p:cNvSpPr/>
          <p:nvPr/>
        </p:nvSpPr>
        <p:spPr>
          <a:xfrm>
            <a:off x="150253" y="2394328"/>
            <a:ext cx="5720284" cy="369332"/>
          </a:xfrm>
          <a:prstGeom prst="rect">
            <a:avLst/>
          </a:prstGeom>
        </p:spPr>
        <p:txBody>
          <a:bodyPr wrap="none">
            <a:spAutoFit/>
          </a:bodyPr>
          <a:lstStyle/>
          <a:p>
            <a:r>
              <a:rPr lang="en-US" b="1" i="0" dirty="0" smtClean="0">
                <a:solidFill>
                  <a:srgbClr val="303030"/>
                </a:solidFill>
                <a:effectLst/>
                <a:latin typeface="Arimo"/>
              </a:rPr>
              <a:t>Then, RSA Algorithm works in the following steps-</a:t>
            </a:r>
            <a:endParaRPr lang="en-US" b="1" dirty="0"/>
          </a:p>
        </p:txBody>
      </p:sp>
      <p:sp>
        <p:nvSpPr>
          <p:cNvPr id="4" name="Rectangle 3"/>
          <p:cNvSpPr/>
          <p:nvPr/>
        </p:nvSpPr>
        <p:spPr>
          <a:xfrm>
            <a:off x="317678" y="3174642"/>
            <a:ext cx="12213465" cy="2031325"/>
          </a:xfrm>
          <a:prstGeom prst="rect">
            <a:avLst/>
          </a:prstGeom>
        </p:spPr>
        <p:txBody>
          <a:bodyPr wrap="square">
            <a:spAutoFit/>
          </a:bodyPr>
          <a:lstStyle/>
          <a:p>
            <a:pPr fontAlgn="base"/>
            <a:r>
              <a:rPr lang="en-US" b="1" i="0" u="sng" dirty="0" smtClean="0">
                <a:solidFill>
                  <a:srgbClr val="303030"/>
                </a:solidFill>
                <a:effectLst/>
                <a:latin typeface="Roboto Condensed"/>
              </a:rPr>
              <a:t>Step-01:</a:t>
            </a:r>
            <a:endParaRPr lang="en-US" b="1" i="0" dirty="0" smtClean="0">
              <a:solidFill>
                <a:srgbClr val="303030"/>
              </a:solidFill>
              <a:effectLst/>
              <a:latin typeface="Roboto Condensed"/>
            </a:endParaRPr>
          </a:p>
          <a:p>
            <a:pPr fontAlgn="base"/>
            <a:r>
              <a:rPr lang="en-US" b="0" i="0" dirty="0" smtClean="0">
                <a:solidFill>
                  <a:srgbClr val="303030"/>
                </a:solidFill>
                <a:effectLst/>
                <a:latin typeface="Arimo"/>
              </a:rPr>
              <a:t> </a:t>
            </a:r>
          </a:p>
          <a:p>
            <a:pPr fontAlgn="base"/>
            <a:r>
              <a:rPr lang="en-US" b="0" i="0" dirty="0" smtClean="0">
                <a:solidFill>
                  <a:srgbClr val="303030"/>
                </a:solidFill>
                <a:effectLst/>
                <a:latin typeface="Arimo"/>
              </a:rPr>
              <a:t>At sender side,</a:t>
            </a:r>
          </a:p>
          <a:p>
            <a:pPr fontAlgn="base">
              <a:buFont typeface="Arial" panose="020B0604020202020204" pitchFamily="34" charset="0"/>
              <a:buChar char="•"/>
            </a:pPr>
            <a:r>
              <a:rPr lang="en-US" b="0" i="0" dirty="0" smtClean="0">
                <a:solidFill>
                  <a:srgbClr val="303030"/>
                </a:solidFill>
                <a:effectLst/>
                <a:latin typeface="Arimo"/>
              </a:rPr>
              <a:t>Sender represents the message to be sent as an integer between 0 and n-1.</a:t>
            </a:r>
          </a:p>
          <a:p>
            <a:pPr fontAlgn="base">
              <a:buFont typeface="Arial" panose="020B0604020202020204" pitchFamily="34" charset="0"/>
              <a:buChar char="•"/>
            </a:pPr>
            <a:r>
              <a:rPr lang="en-US" b="0" i="0" dirty="0" smtClean="0">
                <a:solidFill>
                  <a:srgbClr val="303030"/>
                </a:solidFill>
                <a:effectLst/>
                <a:latin typeface="Arimo"/>
              </a:rPr>
              <a:t>Sender encrypts the message using the public key of receiver.</a:t>
            </a:r>
          </a:p>
          <a:p>
            <a:pPr fontAlgn="base">
              <a:buFont typeface="Arial" panose="020B0604020202020204" pitchFamily="34" charset="0"/>
              <a:buChar char="•"/>
            </a:pPr>
            <a:r>
              <a:rPr lang="en-US" b="0" i="0" dirty="0" smtClean="0">
                <a:solidFill>
                  <a:srgbClr val="303030"/>
                </a:solidFill>
                <a:effectLst/>
                <a:latin typeface="Arimo"/>
              </a:rPr>
              <a:t>It raises the plain text message ‘P’ to the e</a:t>
            </a:r>
            <a:r>
              <a:rPr lang="en-US" b="0" i="0" baseline="30000" dirty="0" smtClean="0">
                <a:solidFill>
                  <a:srgbClr val="303030"/>
                </a:solidFill>
                <a:effectLst/>
                <a:latin typeface="Arimo"/>
              </a:rPr>
              <a:t>th</a:t>
            </a:r>
            <a:r>
              <a:rPr lang="en-US" b="0" i="0" dirty="0" smtClean="0">
                <a:solidFill>
                  <a:srgbClr val="303030"/>
                </a:solidFill>
                <a:effectLst/>
                <a:latin typeface="Arimo"/>
              </a:rPr>
              <a:t> power modulo n.</a:t>
            </a:r>
          </a:p>
          <a:p>
            <a:pPr fontAlgn="base">
              <a:buFont typeface="Arial" panose="020B0604020202020204" pitchFamily="34" charset="0"/>
              <a:buChar char="•"/>
            </a:pPr>
            <a:r>
              <a:rPr lang="en-US" b="0" i="0" dirty="0" smtClean="0">
                <a:solidFill>
                  <a:srgbClr val="303030"/>
                </a:solidFill>
                <a:effectLst/>
                <a:latin typeface="Arimo"/>
              </a:rPr>
              <a:t>This converts the message into cipher text ‘C’.</a:t>
            </a:r>
            <a:endParaRPr lang="en-US" b="0" i="0" dirty="0">
              <a:solidFill>
                <a:srgbClr val="303030"/>
              </a:solidFill>
              <a:effectLst/>
              <a:latin typeface="Arimo"/>
            </a:endParaRPr>
          </a:p>
        </p:txBody>
      </p:sp>
      <p:sp>
        <p:nvSpPr>
          <p:cNvPr id="5" name="Rectangle 4"/>
          <p:cNvSpPr/>
          <p:nvPr/>
        </p:nvSpPr>
        <p:spPr>
          <a:xfrm>
            <a:off x="1400659" y="5571873"/>
            <a:ext cx="3575018" cy="369332"/>
          </a:xfrm>
          <a:prstGeom prst="rect">
            <a:avLst/>
          </a:prstGeom>
        </p:spPr>
        <p:txBody>
          <a:bodyPr wrap="none">
            <a:spAutoFit/>
          </a:bodyPr>
          <a:lstStyle/>
          <a:p>
            <a:r>
              <a:rPr lang="en-US" b="1" i="0" dirty="0" smtClean="0">
                <a:solidFill>
                  <a:srgbClr val="303030"/>
                </a:solidFill>
                <a:effectLst/>
                <a:latin typeface="Arimo"/>
              </a:rPr>
              <a:t>C = </a:t>
            </a:r>
            <a:r>
              <a:rPr lang="en-US" b="1" i="0" dirty="0" err="1" smtClean="0">
                <a:solidFill>
                  <a:srgbClr val="303030"/>
                </a:solidFill>
                <a:effectLst/>
                <a:latin typeface="Arimo"/>
              </a:rPr>
              <a:t>P</a:t>
            </a:r>
            <a:r>
              <a:rPr lang="en-US" b="1" i="0" baseline="30000" dirty="0" err="1" smtClean="0">
                <a:solidFill>
                  <a:srgbClr val="303030"/>
                </a:solidFill>
                <a:effectLst/>
                <a:latin typeface="Arimo"/>
              </a:rPr>
              <a:t>e</a:t>
            </a:r>
            <a:r>
              <a:rPr lang="en-US" b="1" i="0" dirty="0" smtClean="0">
                <a:solidFill>
                  <a:srgbClr val="303030"/>
                </a:solidFill>
                <a:effectLst/>
                <a:latin typeface="Arimo"/>
              </a:rPr>
              <a:t> mod n  or     </a:t>
            </a:r>
            <a:r>
              <a:rPr lang="en-US" b="1" dirty="0"/>
              <a:t>C = </a:t>
            </a:r>
            <a:r>
              <a:rPr lang="en-US" b="1" dirty="0" smtClean="0"/>
              <a:t>M</a:t>
            </a:r>
            <a:r>
              <a:rPr lang="en-US" b="1" baseline="30000" dirty="0" smtClean="0"/>
              <a:t>e</a:t>
            </a:r>
            <a:r>
              <a:rPr lang="en-US" b="1" dirty="0"/>
              <a:t> mod n</a:t>
            </a:r>
            <a:endParaRPr lang="en-US" dirty="0"/>
          </a:p>
        </p:txBody>
      </p:sp>
    </p:spTree>
    <p:extLst>
      <p:ext uri="{BB962C8B-B14F-4D97-AF65-F5344CB8AC3E}">
        <p14:creationId xmlns:p14="http://schemas.microsoft.com/office/powerpoint/2010/main" val="447483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406" y="368971"/>
            <a:ext cx="6096000" cy="1200329"/>
          </a:xfrm>
          <a:prstGeom prst="rect">
            <a:avLst/>
          </a:prstGeom>
        </p:spPr>
        <p:txBody>
          <a:bodyPr>
            <a:spAutoFit/>
          </a:bodyPr>
          <a:lstStyle/>
          <a:p>
            <a:pPr fontAlgn="base"/>
            <a:r>
              <a:rPr lang="en-US" b="1" i="0" u="sng" dirty="0" smtClean="0">
                <a:solidFill>
                  <a:srgbClr val="303030"/>
                </a:solidFill>
                <a:effectLst/>
                <a:latin typeface="Roboto Condensed"/>
              </a:rPr>
              <a:t>Step-02:</a:t>
            </a:r>
            <a:endParaRPr lang="en-US" b="1" i="0" dirty="0" smtClean="0">
              <a:solidFill>
                <a:srgbClr val="303030"/>
              </a:solidFill>
              <a:effectLst/>
              <a:latin typeface="Roboto Condensed"/>
            </a:endParaRPr>
          </a:p>
          <a:p>
            <a:pPr fontAlgn="base"/>
            <a:r>
              <a:rPr lang="en-US" b="0" i="0" dirty="0" smtClean="0">
                <a:solidFill>
                  <a:srgbClr val="303030"/>
                </a:solidFill>
                <a:effectLst/>
                <a:latin typeface="Arimo"/>
              </a:rPr>
              <a:t> </a:t>
            </a:r>
          </a:p>
          <a:p>
            <a:pPr fontAlgn="base">
              <a:buFont typeface="Arial" panose="020B0604020202020204" pitchFamily="34" charset="0"/>
              <a:buChar char="•"/>
            </a:pPr>
            <a:r>
              <a:rPr lang="en-US" b="0" i="0" dirty="0" smtClean="0">
                <a:solidFill>
                  <a:srgbClr val="303030"/>
                </a:solidFill>
                <a:effectLst/>
                <a:latin typeface="Arimo"/>
              </a:rPr>
              <a:t>The cipher text ‘C’ is sent to the receiver over the communication channel.</a:t>
            </a:r>
            <a:endParaRPr lang="en-US" b="0" i="0" dirty="0">
              <a:solidFill>
                <a:srgbClr val="303030"/>
              </a:solidFill>
              <a:effectLst/>
              <a:latin typeface="Arimo"/>
            </a:endParaRPr>
          </a:p>
        </p:txBody>
      </p:sp>
      <p:sp>
        <p:nvSpPr>
          <p:cNvPr id="3" name="Rectangle 2"/>
          <p:cNvSpPr/>
          <p:nvPr/>
        </p:nvSpPr>
        <p:spPr>
          <a:xfrm>
            <a:off x="240406" y="2062440"/>
            <a:ext cx="11157397" cy="1754326"/>
          </a:xfrm>
          <a:prstGeom prst="rect">
            <a:avLst/>
          </a:prstGeom>
        </p:spPr>
        <p:txBody>
          <a:bodyPr wrap="square">
            <a:spAutoFit/>
          </a:bodyPr>
          <a:lstStyle/>
          <a:p>
            <a:pPr fontAlgn="base"/>
            <a:r>
              <a:rPr lang="en-US" b="1" i="0" u="sng" dirty="0" smtClean="0">
                <a:solidFill>
                  <a:srgbClr val="303030"/>
                </a:solidFill>
                <a:effectLst/>
                <a:latin typeface="Roboto Condensed"/>
              </a:rPr>
              <a:t>Step-03:</a:t>
            </a:r>
            <a:endParaRPr lang="en-US" b="1" i="0" dirty="0" smtClean="0">
              <a:solidFill>
                <a:srgbClr val="303030"/>
              </a:solidFill>
              <a:effectLst/>
              <a:latin typeface="Roboto Condensed"/>
            </a:endParaRPr>
          </a:p>
          <a:p>
            <a:pPr fontAlgn="base"/>
            <a:r>
              <a:rPr lang="en-US" b="0" i="0" dirty="0" smtClean="0">
                <a:solidFill>
                  <a:srgbClr val="303030"/>
                </a:solidFill>
                <a:effectLst/>
                <a:latin typeface="Arimo"/>
              </a:rPr>
              <a:t> </a:t>
            </a:r>
          </a:p>
          <a:p>
            <a:pPr fontAlgn="base"/>
            <a:r>
              <a:rPr lang="en-US" b="0" i="0" dirty="0" smtClean="0">
                <a:solidFill>
                  <a:srgbClr val="303030"/>
                </a:solidFill>
                <a:effectLst/>
                <a:latin typeface="Arimo"/>
              </a:rPr>
              <a:t>At receiver side,</a:t>
            </a:r>
          </a:p>
          <a:p>
            <a:pPr fontAlgn="base">
              <a:buFont typeface="Arial" panose="020B0604020202020204" pitchFamily="34" charset="0"/>
              <a:buChar char="•"/>
            </a:pPr>
            <a:r>
              <a:rPr lang="en-US" b="0" i="0" dirty="0" smtClean="0">
                <a:solidFill>
                  <a:srgbClr val="303030"/>
                </a:solidFill>
                <a:effectLst/>
                <a:latin typeface="Arimo"/>
              </a:rPr>
              <a:t>Receiver decrypts the cipher text using his private key.</a:t>
            </a:r>
          </a:p>
          <a:p>
            <a:pPr fontAlgn="base">
              <a:buFont typeface="Arial" panose="020B0604020202020204" pitchFamily="34" charset="0"/>
              <a:buChar char="•"/>
            </a:pPr>
            <a:r>
              <a:rPr lang="en-US" b="0" i="0" dirty="0" smtClean="0">
                <a:solidFill>
                  <a:srgbClr val="303030"/>
                </a:solidFill>
                <a:effectLst/>
                <a:latin typeface="Arimo"/>
              </a:rPr>
              <a:t>It raises the cipher text ‘C’ to the </a:t>
            </a:r>
            <a:r>
              <a:rPr lang="en-US" b="0" i="0" dirty="0" err="1" smtClean="0">
                <a:solidFill>
                  <a:srgbClr val="303030"/>
                </a:solidFill>
                <a:effectLst/>
                <a:latin typeface="Arimo"/>
              </a:rPr>
              <a:t>d</a:t>
            </a:r>
            <a:r>
              <a:rPr lang="en-US" b="0" i="0" baseline="30000" dirty="0" err="1" smtClean="0">
                <a:solidFill>
                  <a:srgbClr val="303030"/>
                </a:solidFill>
                <a:effectLst/>
                <a:latin typeface="Arimo"/>
              </a:rPr>
              <a:t>th</a:t>
            </a:r>
            <a:r>
              <a:rPr lang="en-US" b="0" i="0" dirty="0" smtClean="0">
                <a:solidFill>
                  <a:srgbClr val="303030"/>
                </a:solidFill>
                <a:effectLst/>
                <a:latin typeface="Arimo"/>
              </a:rPr>
              <a:t> power modulo n.</a:t>
            </a:r>
          </a:p>
          <a:p>
            <a:pPr fontAlgn="base">
              <a:buFont typeface="Arial" panose="020B0604020202020204" pitchFamily="34" charset="0"/>
              <a:buChar char="•"/>
            </a:pPr>
            <a:r>
              <a:rPr lang="en-US" b="0" i="0" dirty="0" smtClean="0">
                <a:solidFill>
                  <a:srgbClr val="303030"/>
                </a:solidFill>
                <a:effectLst/>
                <a:latin typeface="Arimo"/>
              </a:rPr>
              <a:t>This converts the cipher text back into the plain text ‘P’.</a:t>
            </a:r>
            <a:endParaRPr lang="en-US" b="0" i="0" dirty="0">
              <a:solidFill>
                <a:srgbClr val="303030"/>
              </a:solidFill>
              <a:effectLst/>
              <a:latin typeface="Arimo"/>
            </a:endParaRPr>
          </a:p>
        </p:txBody>
      </p:sp>
      <p:sp>
        <p:nvSpPr>
          <p:cNvPr id="4" name="Rectangle 3"/>
          <p:cNvSpPr/>
          <p:nvPr/>
        </p:nvSpPr>
        <p:spPr>
          <a:xfrm>
            <a:off x="1038379" y="4125240"/>
            <a:ext cx="1615186" cy="369332"/>
          </a:xfrm>
          <a:prstGeom prst="rect">
            <a:avLst/>
          </a:prstGeom>
        </p:spPr>
        <p:txBody>
          <a:bodyPr wrap="none">
            <a:spAutoFit/>
          </a:bodyPr>
          <a:lstStyle/>
          <a:p>
            <a:r>
              <a:rPr lang="en-US" b="1" i="0" dirty="0" smtClean="0">
                <a:solidFill>
                  <a:srgbClr val="303030"/>
                </a:solidFill>
                <a:effectLst/>
                <a:latin typeface="Arimo"/>
              </a:rPr>
              <a:t>P = C</a:t>
            </a:r>
            <a:r>
              <a:rPr lang="en-US" b="1" i="0" baseline="30000" dirty="0" smtClean="0">
                <a:solidFill>
                  <a:srgbClr val="303030"/>
                </a:solidFill>
                <a:effectLst/>
                <a:latin typeface="Arimo"/>
              </a:rPr>
              <a:t>d</a:t>
            </a:r>
            <a:r>
              <a:rPr lang="en-US" b="1" i="0" dirty="0" smtClean="0">
                <a:solidFill>
                  <a:srgbClr val="303030"/>
                </a:solidFill>
                <a:effectLst/>
                <a:latin typeface="Arimo"/>
              </a:rPr>
              <a:t> mod n</a:t>
            </a:r>
            <a:endParaRPr lang="en-US" dirty="0"/>
          </a:p>
        </p:txBody>
      </p:sp>
    </p:spTree>
    <p:extLst>
      <p:ext uri="{BB962C8B-B14F-4D97-AF65-F5344CB8AC3E}">
        <p14:creationId xmlns:p14="http://schemas.microsoft.com/office/powerpoint/2010/main" val="117378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3640" y="373488"/>
            <a:ext cx="9337182" cy="2031325"/>
          </a:xfrm>
          <a:prstGeom prst="rect">
            <a:avLst/>
          </a:prstGeom>
          <a:noFill/>
        </p:spPr>
        <p:txBody>
          <a:bodyPr wrap="square" rtlCol="0">
            <a:spAutoFit/>
          </a:bodyPr>
          <a:lstStyle/>
          <a:p>
            <a:pPr marL="342900" indent="-342900">
              <a:buFont typeface="+mj-lt"/>
              <a:buAutoNum type="arabicPeriod"/>
            </a:pPr>
            <a:r>
              <a:rPr lang="en-US" dirty="0" smtClean="0"/>
              <a:t>KEY GENERATION</a:t>
            </a:r>
          </a:p>
          <a:p>
            <a:r>
              <a:rPr lang="en-US" dirty="0" smtClean="0"/>
              <a:t> (</a:t>
            </a:r>
            <a:r>
              <a:rPr lang="en-US" b="1" u="sng" dirty="0"/>
              <a:t>Steps to Generate Public Key And Private </a:t>
            </a:r>
            <a:r>
              <a:rPr lang="en-US" b="1" u="sng" dirty="0" smtClean="0"/>
              <a:t>Key)</a:t>
            </a:r>
          </a:p>
          <a:p>
            <a:r>
              <a:rPr lang="en-US" dirty="0"/>
              <a:t>An individual can generate his public key and private key using the following steps-</a:t>
            </a:r>
            <a:endParaRPr lang="en-US" b="1" dirty="0"/>
          </a:p>
          <a:p>
            <a:pPr marL="342900" indent="-342900">
              <a:buFont typeface="+mj-lt"/>
              <a:buAutoNum type="arabicPeriod"/>
            </a:pPr>
            <a:endParaRPr lang="en-US" dirty="0" smtClean="0"/>
          </a:p>
          <a:p>
            <a:pPr fontAlgn="base"/>
            <a:endParaRPr lang="en-US" dirty="0"/>
          </a:p>
          <a:p>
            <a:endParaRPr lang="en-US" dirty="0" smtClean="0"/>
          </a:p>
          <a:p>
            <a:pPr marL="400050" indent="-400050">
              <a:buFont typeface="+mj-lt"/>
              <a:buAutoNum type="romanLcPeriod"/>
            </a:pPr>
            <a:endParaRPr lang="en-US" dirty="0"/>
          </a:p>
        </p:txBody>
      </p:sp>
      <p:sp>
        <p:nvSpPr>
          <p:cNvPr id="4" name="AutoShape 2" descr="p"/>
          <p:cNvSpPr>
            <a:spLocks noChangeAspect="1" noChangeArrowheads="1"/>
          </p:cNvSpPr>
          <p:nvPr/>
        </p:nvSpPr>
        <p:spPr bwMode="auto">
          <a:xfrm>
            <a:off x="2072538" y="502612"/>
            <a:ext cx="133350" cy="161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3" descr="q"/>
          <p:cNvSpPr>
            <a:spLocks noChangeAspect="1" noChangeArrowheads="1"/>
          </p:cNvSpPr>
          <p:nvPr/>
        </p:nvSpPr>
        <p:spPr bwMode="auto">
          <a:xfrm>
            <a:off x="2490050" y="502612"/>
            <a:ext cx="104775" cy="161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463640" y="1518358"/>
            <a:ext cx="6096000" cy="1477328"/>
          </a:xfrm>
          <a:prstGeom prst="rect">
            <a:avLst/>
          </a:prstGeom>
        </p:spPr>
        <p:txBody>
          <a:bodyPr>
            <a:spAutoFit/>
          </a:bodyPr>
          <a:lstStyle/>
          <a:p>
            <a:pPr fontAlgn="base"/>
            <a:r>
              <a:rPr lang="en-US" b="1" i="0" u="sng" dirty="0" smtClean="0">
                <a:solidFill>
                  <a:srgbClr val="303030"/>
                </a:solidFill>
                <a:effectLst/>
                <a:latin typeface="Roboto Condensed"/>
              </a:rPr>
              <a:t>Step-01:</a:t>
            </a:r>
            <a:endParaRPr lang="en-US" b="1" i="0" dirty="0" smtClean="0">
              <a:solidFill>
                <a:srgbClr val="303030"/>
              </a:solidFill>
              <a:effectLst/>
              <a:latin typeface="Roboto Condensed"/>
            </a:endParaRPr>
          </a:p>
          <a:p>
            <a:pPr fontAlgn="base"/>
            <a:r>
              <a:rPr lang="en-US" b="0" i="0" dirty="0" smtClean="0">
                <a:solidFill>
                  <a:srgbClr val="303030"/>
                </a:solidFill>
                <a:effectLst/>
                <a:latin typeface="Arimo"/>
              </a:rPr>
              <a:t> </a:t>
            </a:r>
          </a:p>
          <a:p>
            <a:pPr fontAlgn="base"/>
            <a:r>
              <a:rPr lang="en-US" b="0" i="0" dirty="0" smtClean="0">
                <a:solidFill>
                  <a:srgbClr val="303030"/>
                </a:solidFill>
                <a:effectLst/>
                <a:latin typeface="Arimo"/>
              </a:rPr>
              <a:t>Choose any two prime numbers p and q such that-</a:t>
            </a:r>
          </a:p>
          <a:p>
            <a:pPr fontAlgn="base">
              <a:buFont typeface="Arial" panose="020B0604020202020204" pitchFamily="34" charset="0"/>
              <a:buChar char="•"/>
            </a:pPr>
            <a:r>
              <a:rPr lang="en-US" b="0" i="0" dirty="0" smtClean="0">
                <a:solidFill>
                  <a:srgbClr val="303030"/>
                </a:solidFill>
                <a:effectLst/>
                <a:latin typeface="Arimo"/>
              </a:rPr>
              <a:t>They are different.</a:t>
            </a:r>
          </a:p>
          <a:p>
            <a:pPr fontAlgn="base">
              <a:buFont typeface="Arial" panose="020B0604020202020204" pitchFamily="34" charset="0"/>
              <a:buChar char="•"/>
            </a:pPr>
            <a:r>
              <a:rPr lang="en-US" b="0" i="0" dirty="0" smtClean="0">
                <a:solidFill>
                  <a:srgbClr val="303030"/>
                </a:solidFill>
                <a:effectLst/>
                <a:latin typeface="Arimo"/>
              </a:rPr>
              <a:t>They are very large.</a:t>
            </a:r>
            <a:endParaRPr lang="en-US" b="0" i="0" dirty="0">
              <a:solidFill>
                <a:srgbClr val="303030"/>
              </a:solidFill>
              <a:effectLst/>
              <a:latin typeface="Arimo"/>
            </a:endParaRPr>
          </a:p>
        </p:txBody>
      </p:sp>
      <p:sp>
        <p:nvSpPr>
          <p:cNvPr id="8" name="Rectangle 7"/>
          <p:cNvSpPr/>
          <p:nvPr/>
        </p:nvSpPr>
        <p:spPr>
          <a:xfrm>
            <a:off x="858591" y="3849507"/>
            <a:ext cx="6096000" cy="1477328"/>
          </a:xfrm>
          <a:prstGeom prst="rect">
            <a:avLst/>
          </a:prstGeom>
        </p:spPr>
        <p:txBody>
          <a:bodyPr>
            <a:spAutoFit/>
          </a:bodyPr>
          <a:lstStyle/>
          <a:p>
            <a:pPr fontAlgn="base"/>
            <a:r>
              <a:rPr lang="en-US" b="1" i="0" u="sng" dirty="0" smtClean="0">
                <a:solidFill>
                  <a:srgbClr val="303030"/>
                </a:solidFill>
                <a:effectLst/>
                <a:latin typeface="Roboto Condensed"/>
              </a:rPr>
              <a:t>Step-02:</a:t>
            </a:r>
            <a:endParaRPr lang="en-US" b="1" i="0" dirty="0" smtClean="0">
              <a:solidFill>
                <a:srgbClr val="303030"/>
              </a:solidFill>
              <a:effectLst/>
              <a:latin typeface="Roboto Condensed"/>
            </a:endParaRPr>
          </a:p>
          <a:p>
            <a:pPr fontAlgn="base"/>
            <a:r>
              <a:rPr lang="en-US" b="0" i="0" dirty="0" smtClean="0">
                <a:solidFill>
                  <a:srgbClr val="303030"/>
                </a:solidFill>
                <a:effectLst/>
                <a:latin typeface="Arimo"/>
              </a:rPr>
              <a:t> </a:t>
            </a:r>
          </a:p>
          <a:p>
            <a:pPr fontAlgn="base"/>
            <a:r>
              <a:rPr lang="en-US" b="0" i="0" dirty="0" smtClean="0">
                <a:solidFill>
                  <a:srgbClr val="303030"/>
                </a:solidFill>
                <a:effectLst/>
                <a:latin typeface="Arimo"/>
              </a:rPr>
              <a:t>Calculate ‘n’ and </a:t>
            </a:r>
            <a:r>
              <a:rPr lang="en-US" b="0" i="0" dirty="0" err="1" smtClean="0">
                <a:solidFill>
                  <a:srgbClr val="303030"/>
                </a:solidFill>
                <a:effectLst/>
                <a:latin typeface="Arimo"/>
              </a:rPr>
              <a:t>toilent</a:t>
            </a:r>
            <a:r>
              <a:rPr lang="en-US" b="0" i="0" dirty="0" smtClean="0">
                <a:solidFill>
                  <a:srgbClr val="303030"/>
                </a:solidFill>
                <a:effectLst/>
                <a:latin typeface="Arimo"/>
              </a:rPr>
              <a:t> function Ø(n) where-</a:t>
            </a:r>
          </a:p>
          <a:p>
            <a:pPr fontAlgn="base">
              <a:buFont typeface="Arial" panose="020B0604020202020204" pitchFamily="34" charset="0"/>
              <a:buChar char="•"/>
            </a:pPr>
            <a:r>
              <a:rPr lang="en-US" b="0" i="0" dirty="0" smtClean="0">
                <a:solidFill>
                  <a:srgbClr val="303030"/>
                </a:solidFill>
                <a:effectLst/>
                <a:latin typeface="Arimo"/>
              </a:rPr>
              <a:t>n = p x q</a:t>
            </a:r>
          </a:p>
          <a:p>
            <a:pPr fontAlgn="base">
              <a:buFont typeface="Arial" panose="020B0604020202020204" pitchFamily="34" charset="0"/>
              <a:buChar char="•"/>
            </a:pPr>
            <a:r>
              <a:rPr lang="en-US" b="0" i="0" dirty="0" smtClean="0">
                <a:solidFill>
                  <a:srgbClr val="303030"/>
                </a:solidFill>
                <a:effectLst/>
                <a:latin typeface="Arimo"/>
              </a:rPr>
              <a:t>Ø(n) = (p-1) x (q-1)</a:t>
            </a:r>
            <a:endParaRPr lang="en-US" b="0" i="0" dirty="0">
              <a:solidFill>
                <a:srgbClr val="303030"/>
              </a:solidFill>
              <a:effectLst/>
              <a:latin typeface="Arimo"/>
            </a:endParaRPr>
          </a:p>
        </p:txBody>
      </p:sp>
    </p:spTree>
    <p:extLst>
      <p:ext uri="{BB962C8B-B14F-4D97-AF65-F5344CB8AC3E}">
        <p14:creationId xmlns:p14="http://schemas.microsoft.com/office/powerpoint/2010/main" val="1217010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4952" y="798490"/>
            <a:ext cx="6096000" cy="1477328"/>
          </a:xfrm>
          <a:prstGeom prst="rect">
            <a:avLst/>
          </a:prstGeom>
        </p:spPr>
        <p:txBody>
          <a:bodyPr>
            <a:spAutoFit/>
          </a:bodyPr>
          <a:lstStyle/>
          <a:p>
            <a:pPr fontAlgn="base"/>
            <a:r>
              <a:rPr lang="en-US" b="1" i="0" u="sng" dirty="0" smtClean="0">
                <a:solidFill>
                  <a:srgbClr val="303030"/>
                </a:solidFill>
                <a:effectLst/>
                <a:latin typeface="Roboto Condensed"/>
              </a:rPr>
              <a:t>Step-03:</a:t>
            </a:r>
            <a:endParaRPr lang="en-US" b="1" i="0" dirty="0" smtClean="0">
              <a:solidFill>
                <a:srgbClr val="303030"/>
              </a:solidFill>
              <a:effectLst/>
              <a:latin typeface="Roboto Condensed"/>
            </a:endParaRPr>
          </a:p>
          <a:p>
            <a:pPr fontAlgn="base"/>
            <a:r>
              <a:rPr lang="en-US" b="0" i="0" dirty="0" smtClean="0">
                <a:solidFill>
                  <a:srgbClr val="303030"/>
                </a:solidFill>
                <a:effectLst/>
                <a:latin typeface="Arimo"/>
              </a:rPr>
              <a:t> </a:t>
            </a:r>
          </a:p>
          <a:p>
            <a:pPr fontAlgn="base"/>
            <a:r>
              <a:rPr lang="en-US" b="0" i="0" dirty="0" smtClean="0">
                <a:solidFill>
                  <a:srgbClr val="303030"/>
                </a:solidFill>
                <a:effectLst/>
                <a:latin typeface="Arimo"/>
              </a:rPr>
              <a:t>Choose any value of ‘e’ such that-</a:t>
            </a:r>
          </a:p>
          <a:p>
            <a:pPr fontAlgn="base">
              <a:buFont typeface="Arial" panose="020B0604020202020204" pitchFamily="34" charset="0"/>
              <a:buChar char="•"/>
            </a:pPr>
            <a:r>
              <a:rPr lang="en-US" b="0" i="0" dirty="0" smtClean="0">
                <a:solidFill>
                  <a:srgbClr val="303030"/>
                </a:solidFill>
                <a:effectLst/>
                <a:latin typeface="Arimo"/>
              </a:rPr>
              <a:t>1 &lt; e &lt; Ø(n)</a:t>
            </a:r>
          </a:p>
          <a:p>
            <a:pPr fontAlgn="base">
              <a:buFont typeface="Arial" panose="020B0604020202020204" pitchFamily="34" charset="0"/>
              <a:buChar char="•"/>
            </a:pPr>
            <a:r>
              <a:rPr lang="en-US" b="0" i="0" dirty="0" err="1" smtClean="0">
                <a:solidFill>
                  <a:srgbClr val="303030"/>
                </a:solidFill>
                <a:effectLst/>
                <a:latin typeface="Arimo"/>
              </a:rPr>
              <a:t>gcd</a:t>
            </a:r>
            <a:r>
              <a:rPr lang="en-US" b="0" i="0" dirty="0" smtClean="0">
                <a:solidFill>
                  <a:srgbClr val="303030"/>
                </a:solidFill>
                <a:effectLst/>
                <a:latin typeface="Arimo"/>
              </a:rPr>
              <a:t> (e, Ø(n)) = 1</a:t>
            </a:r>
            <a:endParaRPr lang="en-US" b="0" i="0" dirty="0">
              <a:solidFill>
                <a:srgbClr val="303030"/>
              </a:solidFill>
              <a:effectLst/>
              <a:latin typeface="Arimo"/>
            </a:endParaRPr>
          </a:p>
        </p:txBody>
      </p:sp>
      <p:sp>
        <p:nvSpPr>
          <p:cNvPr id="3" name="Rectangle 2"/>
          <p:cNvSpPr/>
          <p:nvPr/>
        </p:nvSpPr>
        <p:spPr>
          <a:xfrm>
            <a:off x="394952" y="2722637"/>
            <a:ext cx="6096000" cy="923330"/>
          </a:xfrm>
          <a:prstGeom prst="rect">
            <a:avLst/>
          </a:prstGeom>
        </p:spPr>
        <p:txBody>
          <a:bodyPr>
            <a:spAutoFit/>
          </a:bodyPr>
          <a:lstStyle/>
          <a:p>
            <a:pPr fontAlgn="base"/>
            <a:r>
              <a:rPr lang="en-US" b="1" i="0" u="sng" dirty="0" smtClean="0">
                <a:solidFill>
                  <a:srgbClr val="303030"/>
                </a:solidFill>
                <a:effectLst/>
                <a:latin typeface="Roboto Condensed"/>
              </a:rPr>
              <a:t>Step-04:</a:t>
            </a:r>
            <a:endParaRPr lang="en-US" b="1" i="0" dirty="0" smtClean="0">
              <a:solidFill>
                <a:srgbClr val="303030"/>
              </a:solidFill>
              <a:effectLst/>
              <a:latin typeface="Roboto Condensed"/>
            </a:endParaRPr>
          </a:p>
          <a:p>
            <a:pPr fontAlgn="base"/>
            <a:r>
              <a:rPr lang="en-US" b="0" i="0" dirty="0" smtClean="0">
                <a:solidFill>
                  <a:srgbClr val="303030"/>
                </a:solidFill>
                <a:effectLst/>
                <a:latin typeface="Arimo"/>
              </a:rPr>
              <a:t> </a:t>
            </a:r>
          </a:p>
          <a:p>
            <a:pPr fontAlgn="base"/>
            <a:r>
              <a:rPr lang="en-US" b="0" i="0" dirty="0" smtClean="0">
                <a:solidFill>
                  <a:srgbClr val="303030"/>
                </a:solidFill>
                <a:effectLst/>
                <a:latin typeface="Arimo"/>
              </a:rPr>
              <a:t>Determine ‘d’ such that-</a:t>
            </a:r>
            <a:endParaRPr lang="en-US" b="0" i="0" dirty="0">
              <a:solidFill>
                <a:srgbClr val="303030"/>
              </a:solidFill>
              <a:effectLst/>
              <a:latin typeface="Arimo"/>
            </a:endParaRPr>
          </a:p>
        </p:txBody>
      </p:sp>
      <p:pic>
        <p:nvPicPr>
          <p:cNvPr id="2050" name="Picture 2" descr="https://www.gatevidyalay.com/wp-content/uploads/2018/12/RSA-Algorithm-Step-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952" y="3916423"/>
            <a:ext cx="1924050" cy="173355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254061" y="3947375"/>
            <a:ext cx="6096000" cy="1754326"/>
          </a:xfrm>
          <a:prstGeom prst="rect">
            <a:avLst/>
          </a:prstGeom>
        </p:spPr>
        <p:txBody>
          <a:bodyPr>
            <a:spAutoFit/>
          </a:bodyPr>
          <a:lstStyle/>
          <a:p>
            <a:pPr fontAlgn="base"/>
            <a:r>
              <a:rPr lang="en-US" b="1" i="0" dirty="0" smtClean="0">
                <a:solidFill>
                  <a:srgbClr val="303030"/>
                </a:solidFill>
                <a:effectLst/>
                <a:latin typeface="Arimo"/>
              </a:rPr>
              <a:t>NOTE:</a:t>
            </a:r>
          </a:p>
          <a:p>
            <a:pPr fontAlgn="base">
              <a:buFont typeface="Arial" panose="020B0604020202020204" pitchFamily="34" charset="0"/>
              <a:buChar char="•"/>
            </a:pPr>
            <a:r>
              <a:rPr lang="en-US" b="0" i="0" dirty="0" smtClean="0">
                <a:solidFill>
                  <a:srgbClr val="303030"/>
                </a:solidFill>
                <a:effectLst/>
                <a:latin typeface="Arimo"/>
              </a:rPr>
              <a:t>You already know the value of ‘e’ and Ø(n).</a:t>
            </a:r>
          </a:p>
          <a:p>
            <a:pPr fontAlgn="base">
              <a:buFont typeface="Arial" panose="020B0604020202020204" pitchFamily="34" charset="0"/>
              <a:buChar char="•"/>
            </a:pPr>
            <a:r>
              <a:rPr lang="en-US" b="0" i="0" dirty="0" smtClean="0">
                <a:solidFill>
                  <a:srgbClr val="303030"/>
                </a:solidFill>
                <a:effectLst/>
                <a:latin typeface="Arimo"/>
              </a:rPr>
              <a:t>Choose the least positive integer value of ‘k’ which gives the integer value of ‘d’ as a result.</a:t>
            </a:r>
          </a:p>
          <a:p>
            <a:pPr fontAlgn="base">
              <a:buFont typeface="Arial" panose="020B0604020202020204" pitchFamily="34" charset="0"/>
              <a:buChar char="•"/>
            </a:pPr>
            <a:r>
              <a:rPr lang="en-US" b="0" i="0" dirty="0" smtClean="0">
                <a:solidFill>
                  <a:srgbClr val="303030"/>
                </a:solidFill>
                <a:effectLst/>
                <a:latin typeface="Arimo"/>
              </a:rPr>
              <a:t>Use trial and error method.</a:t>
            </a:r>
          </a:p>
          <a:p>
            <a:pPr fontAlgn="base">
              <a:buFont typeface="Arial" panose="020B0604020202020204" pitchFamily="34" charset="0"/>
              <a:buChar char="•"/>
            </a:pPr>
            <a:r>
              <a:rPr lang="en-US" b="0" i="0" dirty="0" smtClean="0">
                <a:solidFill>
                  <a:srgbClr val="303030"/>
                </a:solidFill>
                <a:effectLst/>
                <a:latin typeface="Arimo"/>
              </a:rPr>
              <a:t>Start substituting different values of ‘k’ from 0.</a:t>
            </a:r>
            <a:endParaRPr lang="en-US" b="0" i="0" dirty="0">
              <a:solidFill>
                <a:srgbClr val="303030"/>
              </a:solidFill>
              <a:effectLst/>
              <a:latin typeface="Arimo"/>
            </a:endParaRPr>
          </a:p>
        </p:txBody>
      </p:sp>
      <p:cxnSp>
        <p:nvCxnSpPr>
          <p:cNvPr id="9" name="Straight Arrow Connector 8"/>
          <p:cNvCxnSpPr/>
          <p:nvPr/>
        </p:nvCxnSpPr>
        <p:spPr>
          <a:xfrm flipV="1">
            <a:off x="2319002" y="3142445"/>
            <a:ext cx="2098452" cy="80493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10636" y="2859836"/>
            <a:ext cx="2382592" cy="646331"/>
          </a:xfrm>
          <a:prstGeom prst="rect">
            <a:avLst/>
          </a:prstGeom>
          <a:noFill/>
        </p:spPr>
        <p:txBody>
          <a:bodyPr wrap="square" rtlCol="0">
            <a:spAutoFit/>
          </a:bodyPr>
          <a:lstStyle/>
          <a:p>
            <a:r>
              <a:rPr lang="en-US" dirty="0" err="1"/>
              <a:t>e</a:t>
            </a:r>
            <a:r>
              <a:rPr lang="en-US" dirty="0" err="1" smtClean="0"/>
              <a:t>d</a:t>
            </a:r>
            <a:r>
              <a:rPr lang="en-US" dirty="0" smtClean="0"/>
              <a:t> mod  </a:t>
            </a:r>
            <a:r>
              <a:rPr lang="en-US" b="0" i="0" dirty="0" smtClean="0">
                <a:solidFill>
                  <a:srgbClr val="303030"/>
                </a:solidFill>
                <a:effectLst/>
                <a:latin typeface="Arimo"/>
              </a:rPr>
              <a:t>Ø(n)=1</a:t>
            </a:r>
          </a:p>
          <a:p>
            <a:r>
              <a:rPr lang="en-US" dirty="0" smtClean="0"/>
              <a:t> </a:t>
            </a:r>
            <a:endParaRPr lang="en-US" dirty="0"/>
          </a:p>
        </p:txBody>
      </p:sp>
    </p:spTree>
    <p:extLst>
      <p:ext uri="{BB962C8B-B14F-4D97-AF65-F5344CB8AC3E}">
        <p14:creationId xmlns:p14="http://schemas.microsoft.com/office/powerpoint/2010/main" val="2074301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333</Words>
  <Application>Microsoft Office PowerPoint</Application>
  <PresentationFormat>Widescreen</PresentationFormat>
  <Paragraphs>150</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Arimo</vt:lpstr>
      <vt:lpstr>Calibri</vt:lpstr>
      <vt:lpstr>Calibri Light</vt:lpstr>
      <vt:lpstr>Mangal</vt:lpstr>
      <vt:lpstr>Roboto Condensed</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8</cp:revision>
  <dcterms:created xsi:type="dcterms:W3CDTF">2021-04-23T08:14:04Z</dcterms:created>
  <dcterms:modified xsi:type="dcterms:W3CDTF">2021-04-23T11:00:13Z</dcterms:modified>
</cp:coreProperties>
</file>