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2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0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6785-485E-4858-8AF4-A78F6F1341F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7141-28CF-4FFD-B444-6BD78FCC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4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563" y="2423255"/>
            <a:ext cx="7456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RABIN CRYPTOSYSTEM</a:t>
            </a:r>
          </a:p>
        </p:txBody>
      </p:sp>
    </p:spTree>
    <p:extLst>
      <p:ext uri="{BB962C8B-B14F-4D97-AF65-F5344CB8AC3E}">
        <p14:creationId xmlns:p14="http://schemas.microsoft.com/office/powerpoint/2010/main" val="106810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5208" y="758711"/>
            <a:ext cx="289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RABIN CRYPTOSYSTEM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283" y="1425039"/>
            <a:ext cx="116210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Rabin Cryptosystem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 is an public-key cryptosystem invented by Michael Rabin. It uses asymmetric key encryption for communicating between two parties and encrypting the message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Rabin cryptosystem is based on quadratic congruence .</a:t>
            </a:r>
          </a:p>
          <a:p>
            <a:pPr algn="just"/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Rabin cryptosystem can be thought of as an RSA cryptosystem in which the value of e and d are fixed. The encryption is C ≡ P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(mod n) and the decryption is P ≡ C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1/2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(mod n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</a:p>
          <a:p>
            <a:pPr algn="just"/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The encryption : </a:t>
            </a:r>
            <a:r>
              <a:rPr 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 =  p</a:t>
            </a:r>
            <a:r>
              <a:rPr lang="en-US" b="1" i="1" baseline="30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b="1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 mod n</a:t>
            </a:r>
          </a:p>
          <a:p>
            <a:pPr algn="just"/>
            <a:r>
              <a:rPr lang="en-US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The decryption : P=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altLang="en-US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1/2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(mod n).</a:t>
            </a:r>
          </a:p>
          <a:p>
            <a:pPr algn="just"/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In  Rabin cryptosystem public key is </a:t>
            </a: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“n”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and private key is </a:t>
            </a: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“ p and q”</a:t>
            </a:r>
            <a:endParaRPr lang="en-US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246" y="449618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Times New Roman" panose="02020603050405020304" pitchFamily="18" charset="0"/>
              </a:rPr>
              <a:t>Rabin cryptosystem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06" y="1509132"/>
            <a:ext cx="8666162" cy="4773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937" y="501134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40424E"/>
                </a:solidFill>
                <a:latin typeface="urw-din"/>
              </a:rPr>
              <a:t>Steps in Rabin cryptosystem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3892" y="1659821"/>
            <a:ext cx="103331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40424E"/>
                </a:solidFill>
                <a:latin typeface="urw-din"/>
              </a:rPr>
              <a:t>Key generation</a:t>
            </a:r>
            <a:endParaRPr lang="en-US" dirty="0">
              <a:solidFill>
                <a:srgbClr val="40424E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0424E"/>
                </a:solidFill>
                <a:latin typeface="urw-din"/>
              </a:rPr>
              <a:t>Generate two very large prime numbers, p and q, which satisfies the condition</a:t>
            </a:r>
            <a:br>
              <a:rPr lang="en-US" dirty="0">
                <a:solidFill>
                  <a:srgbClr val="40424E"/>
                </a:solidFill>
                <a:latin typeface="urw-din"/>
              </a:rPr>
            </a:br>
            <a:r>
              <a:rPr lang="en-US" dirty="0">
                <a:solidFill>
                  <a:srgbClr val="40424E"/>
                </a:solidFill>
                <a:latin typeface="urw-din"/>
              </a:rPr>
              <a:t>p ≠ q → p ≡ q ≡ 3 (mod 4</a:t>
            </a:r>
            <a:r>
              <a:rPr lang="en-US" dirty="0" smtClean="0">
                <a:solidFill>
                  <a:srgbClr val="40424E"/>
                </a:solidFill>
                <a:latin typeface="urw-din"/>
              </a:rPr>
              <a:t>)  or 4K + 3 &amp; p ≠ q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/>
            </a:r>
            <a:br>
              <a:rPr lang="en-US" dirty="0">
                <a:solidFill>
                  <a:srgbClr val="40424E"/>
                </a:solidFill>
                <a:latin typeface="urw-din"/>
              </a:rPr>
            </a:br>
            <a:r>
              <a:rPr lang="en-US" dirty="0">
                <a:solidFill>
                  <a:srgbClr val="40424E"/>
                </a:solidFill>
                <a:latin typeface="urw-din"/>
              </a:rPr>
              <a:t>For example:</a:t>
            </a:r>
            <a:br>
              <a:rPr lang="en-US" dirty="0">
                <a:solidFill>
                  <a:srgbClr val="40424E"/>
                </a:solidFill>
                <a:latin typeface="urw-din"/>
              </a:rPr>
            </a:br>
            <a:r>
              <a:rPr lang="en-US" dirty="0">
                <a:solidFill>
                  <a:srgbClr val="40424E"/>
                </a:solidFill>
                <a:latin typeface="urw-din"/>
              </a:rPr>
              <a:t>  p=139 and q=191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0424E"/>
                </a:solidFill>
                <a:latin typeface="urw-din"/>
              </a:rPr>
              <a:t>Calculate the value of n</a:t>
            </a:r>
            <a:br>
              <a:rPr lang="en-US" dirty="0">
                <a:solidFill>
                  <a:srgbClr val="40424E"/>
                </a:solidFill>
                <a:latin typeface="urw-din"/>
              </a:rPr>
            </a:br>
            <a:r>
              <a:rPr lang="en-US" dirty="0">
                <a:solidFill>
                  <a:srgbClr val="40424E"/>
                </a:solidFill>
                <a:latin typeface="urw-din"/>
              </a:rPr>
              <a:t>  </a:t>
            </a:r>
            <a:r>
              <a:rPr lang="en-US" dirty="0" err="1">
                <a:solidFill>
                  <a:srgbClr val="40424E"/>
                </a:solidFill>
                <a:latin typeface="urw-din"/>
              </a:rPr>
              <a:t>n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 = </a:t>
            </a:r>
            <a:r>
              <a:rPr lang="en-US" dirty="0" err="1">
                <a:solidFill>
                  <a:srgbClr val="40424E"/>
                </a:solidFill>
                <a:latin typeface="urw-din"/>
              </a:rPr>
              <a:t>p.q</a:t>
            </a:r>
            <a:endParaRPr lang="en-US" dirty="0">
              <a:solidFill>
                <a:srgbClr val="40424E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0424E"/>
                </a:solidFill>
                <a:latin typeface="urw-din"/>
              </a:rPr>
              <a:t>Publish n as public key and save p and q as private key</a:t>
            </a: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9291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1675" y="2319810"/>
            <a:ext cx="113591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40424E"/>
                </a:solidFill>
                <a:latin typeface="urw-din"/>
              </a:rPr>
              <a:t>Encryption</a:t>
            </a:r>
            <a:endParaRPr lang="en-US" dirty="0">
              <a:solidFill>
                <a:srgbClr val="40424E"/>
              </a:solidFill>
              <a:latin typeface="urw-din"/>
            </a:endParaRPr>
          </a:p>
          <a:p>
            <a:pPr fontAlgn="base">
              <a:buFont typeface="+mj-lt"/>
              <a:buAutoNum type="arabicPeriod"/>
            </a:pPr>
            <a:r>
              <a:rPr lang="en-US" dirty="0" smtClean="0">
                <a:solidFill>
                  <a:srgbClr val="40424E"/>
                </a:solidFill>
                <a:latin typeface="urw-din"/>
              </a:rPr>
              <a:t>Get 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the public key n.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0424E"/>
                </a:solidFill>
                <a:latin typeface="urw-din"/>
              </a:rPr>
              <a:t>Convert the message to ASCII value. Then convert it to binary and extend the binary value with itself, and change the binary value back to decimal m.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0424E"/>
                </a:solidFill>
                <a:latin typeface="urw-din"/>
              </a:rPr>
              <a:t>Encrypt with the formula:</a:t>
            </a:r>
            <a:br>
              <a:rPr lang="en-US" dirty="0">
                <a:solidFill>
                  <a:srgbClr val="40424E"/>
                </a:solidFill>
                <a:latin typeface="urw-din"/>
              </a:rPr>
            </a:br>
            <a:r>
              <a:rPr lang="en-US" dirty="0">
                <a:solidFill>
                  <a:srgbClr val="40424E"/>
                </a:solidFill>
                <a:latin typeface="urw-din"/>
              </a:rPr>
              <a:t>C = </a:t>
            </a:r>
            <a:r>
              <a:rPr lang="en-US" dirty="0" smtClean="0">
                <a:solidFill>
                  <a:srgbClr val="40424E"/>
                </a:solidFill>
                <a:latin typeface="urw-din"/>
              </a:rPr>
              <a:t> p</a:t>
            </a:r>
            <a:r>
              <a:rPr lang="en-US" baseline="30000" dirty="0" smtClean="0">
                <a:solidFill>
                  <a:srgbClr val="40424E"/>
                </a:solidFill>
                <a:latin typeface="urw-din"/>
              </a:rPr>
              <a:t>2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 mod n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40424E"/>
                </a:solidFill>
                <a:latin typeface="urw-din"/>
              </a:rPr>
              <a:t>Send C to recipient.</a:t>
            </a: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85313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8" t="21599" r="60515" b="48349"/>
          <a:stretch/>
        </p:blipFill>
        <p:spPr bwMode="auto">
          <a:xfrm>
            <a:off x="228011" y="1259994"/>
            <a:ext cx="7628736" cy="257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0838" y="59128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0424E"/>
                </a:solidFill>
                <a:latin typeface="urw-din"/>
              </a:rPr>
              <a:t>Decryption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4378" y="4767209"/>
            <a:ext cx="10274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NOTE:   The </a:t>
            </a:r>
            <a:r>
              <a:rPr lang="en-US" altLang="en-US" b="1" dirty="0">
                <a:latin typeface="Times New Roman" panose="02020603050405020304" pitchFamily="18" charset="0"/>
              </a:rPr>
              <a:t>Rabin cryptosystem is not deterministic: Decryption creates four plaintexts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217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431" y="592428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910" y="1181615"/>
            <a:ext cx="117455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Bob selects </a:t>
            </a:r>
            <a:r>
              <a:rPr lang="en-US" altLang="en-US" i="1" dirty="0"/>
              <a:t>p</a:t>
            </a:r>
            <a:r>
              <a:rPr lang="en-US" altLang="en-US" dirty="0"/>
              <a:t> = 23 and </a:t>
            </a:r>
            <a:r>
              <a:rPr lang="en-US" altLang="en-US" i="1" dirty="0"/>
              <a:t>q</a:t>
            </a:r>
            <a:r>
              <a:rPr lang="en-US" altLang="en-US" dirty="0"/>
              <a:t> = 7. Note that both are</a:t>
            </a:r>
            <a:br>
              <a:rPr lang="en-US" altLang="en-US" dirty="0"/>
            </a:br>
            <a:r>
              <a:rPr lang="en-US" altLang="en-US" dirty="0"/>
              <a:t>congruent to 3 mod 4.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Bob calculates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i="1" dirty="0"/>
              <a:t>p</a:t>
            </a:r>
            <a:r>
              <a:rPr lang="en-US" altLang="en-US" dirty="0"/>
              <a:t> × </a:t>
            </a:r>
            <a:r>
              <a:rPr lang="en-US" altLang="en-US" i="1" dirty="0"/>
              <a:t>q</a:t>
            </a:r>
            <a:r>
              <a:rPr lang="en-US" altLang="en-US" dirty="0"/>
              <a:t> = 161.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Bob announces </a:t>
            </a:r>
            <a:r>
              <a:rPr lang="en-US" altLang="en-US" i="1" dirty="0"/>
              <a:t>n</a:t>
            </a:r>
            <a:r>
              <a:rPr lang="en-US" altLang="en-US" dirty="0"/>
              <a:t> publicly; he keeps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private.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Alice wants to send the plaintext </a:t>
            </a:r>
            <a:r>
              <a:rPr lang="en-US" altLang="en-US" i="1" dirty="0"/>
              <a:t>P</a:t>
            </a:r>
            <a:r>
              <a:rPr lang="en-US" altLang="en-US" dirty="0"/>
              <a:t> = 24. Note that 161 and 24 are relatively prime; 24 is in Z</a:t>
            </a:r>
            <a:r>
              <a:rPr lang="en-US" altLang="en-US" baseline="-25000" dirty="0"/>
              <a:t>161</a:t>
            </a:r>
            <a:r>
              <a:rPr lang="en-US" altLang="en-US" dirty="0"/>
              <a:t>*. 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She </a:t>
            </a:r>
            <a:r>
              <a:rPr lang="en-US" altLang="en-US" dirty="0"/>
              <a:t>calculates C = 24</a:t>
            </a:r>
            <a:r>
              <a:rPr lang="en-US" altLang="en-US" baseline="30000" dirty="0"/>
              <a:t>2</a:t>
            </a:r>
            <a:r>
              <a:rPr lang="en-US" altLang="en-US" dirty="0"/>
              <a:t> = 93 mod 161, and sends the </a:t>
            </a:r>
            <a:r>
              <a:rPr lang="en-US" altLang="en-US" dirty="0" err="1"/>
              <a:t>ciphertext</a:t>
            </a:r>
            <a:r>
              <a:rPr lang="en-US" altLang="en-US" dirty="0"/>
              <a:t> 93 to Bob.</a:t>
            </a:r>
          </a:p>
        </p:txBody>
      </p:sp>
    </p:spTree>
    <p:extLst>
      <p:ext uri="{BB962C8B-B14F-4D97-AF65-F5344CB8AC3E}">
        <p14:creationId xmlns:p14="http://schemas.microsoft.com/office/powerpoint/2010/main" val="125723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135" y="1180771"/>
            <a:ext cx="1110588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Tx/>
              <a:buAutoNum type="arabicPeriod" startAt="5"/>
            </a:pPr>
            <a:r>
              <a:rPr lang="en-US" altLang="en-US" dirty="0"/>
              <a:t>Bob receives 93 and calculates four values:</a:t>
            </a:r>
            <a:br>
              <a:rPr lang="en-US" altLang="en-US" dirty="0"/>
            </a:br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= +(93 </a:t>
            </a:r>
            <a:r>
              <a:rPr lang="en-US" altLang="en-US" baseline="30000" dirty="0"/>
              <a:t>(23+1)/4</a:t>
            </a:r>
            <a:r>
              <a:rPr lang="en-US" altLang="en-US" dirty="0"/>
              <a:t>) mod 23 = 1 mod 23</a:t>
            </a:r>
            <a:br>
              <a:rPr lang="en-US" altLang="en-US" dirty="0"/>
            </a:br>
            <a:r>
              <a:rPr lang="en-US" altLang="en-US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 = −(93 </a:t>
            </a:r>
            <a:r>
              <a:rPr lang="en-US" altLang="en-US" baseline="30000" dirty="0"/>
              <a:t>(23+1)/4</a:t>
            </a:r>
            <a:r>
              <a:rPr lang="en-US" altLang="en-US" dirty="0"/>
              <a:t>) mod 23 = 22 mod 23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= +(93 </a:t>
            </a:r>
            <a:r>
              <a:rPr lang="en-US" altLang="en-US" baseline="30000" dirty="0"/>
              <a:t>(7+1)/4</a:t>
            </a:r>
            <a:r>
              <a:rPr lang="en-US" altLang="en-US" dirty="0"/>
              <a:t>) mod 7 = 4 mod 7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 = −(93 </a:t>
            </a:r>
            <a:r>
              <a:rPr lang="en-US" altLang="en-US" baseline="30000" dirty="0"/>
              <a:t>(7+1)/4</a:t>
            </a:r>
            <a:r>
              <a:rPr lang="en-US" altLang="en-US" dirty="0"/>
              <a:t>) mod 7 = 3 mod 7</a:t>
            </a:r>
          </a:p>
          <a:p>
            <a:pPr>
              <a:lnSpc>
                <a:spcPct val="125000"/>
              </a:lnSpc>
              <a:buFontTx/>
              <a:buAutoNum type="arabicPeriod" startAt="5"/>
            </a:pPr>
            <a:r>
              <a:rPr lang="en-US" altLang="en-US" dirty="0">
                <a:solidFill>
                  <a:srgbClr val="FF0000"/>
                </a:solidFill>
              </a:rPr>
              <a:t>Bob takes four possible answers, (a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, b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), (a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, b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), (a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, b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), and (a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, b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), and </a:t>
            </a:r>
            <a:r>
              <a:rPr lang="en-US" altLang="en-US" b="1" dirty="0">
                <a:solidFill>
                  <a:srgbClr val="00B050"/>
                </a:solidFill>
              </a:rPr>
              <a:t>uses the Chinese remainder theorem </a:t>
            </a:r>
            <a:r>
              <a:rPr lang="en-US" altLang="en-US" dirty="0">
                <a:solidFill>
                  <a:srgbClr val="FF0000"/>
                </a:solidFill>
              </a:rPr>
              <a:t>to find four possible plaintexts: 116, 24, 137, and 45. </a:t>
            </a:r>
            <a:r>
              <a:rPr lang="en-US" altLang="en-US" b="1" dirty="0">
                <a:solidFill>
                  <a:srgbClr val="FF0000"/>
                </a:solidFill>
              </a:rPr>
              <a:t>Note that only the second answer is Alice’s plaintext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0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109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Times New Roman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2021-04-25T17:45:51Z</dcterms:created>
  <dcterms:modified xsi:type="dcterms:W3CDTF">2021-04-26T18:43:19Z</dcterms:modified>
</cp:coreProperties>
</file>