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4">
                <a:hueOff val="-193819"/>
                <a:satOff val="-4458"/>
                <a:lumOff val="-21157"/>
              </a:schemeClr>
            </a:gs>
            <a:gs pos="100000">
              <a:schemeClr val="accent6">
                <a:hueOff val="7068528"/>
                <a:satOff val="-63217"/>
                <a:lumOff val="21330"/>
              </a:schemeClr>
            </a:gs>
          </a:gsLst>
          <a:lin ang="545788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ubmitted By:…"/>
          <p:cNvSpPr txBox="1"/>
          <p:nvPr/>
        </p:nvSpPr>
        <p:spPr>
          <a:xfrm>
            <a:off x="480658" y="9275109"/>
            <a:ext cx="6946748" cy="414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/>
            </a:pPr>
            <a:r>
              <a:t>Submitted By:</a:t>
            </a:r>
          </a:p>
          <a:p>
            <a:pPr>
              <a:defRPr sz="4400"/>
            </a:pPr>
            <a:r>
              <a:t>Krishant Chauhan</a:t>
            </a:r>
          </a:p>
          <a:p>
            <a:pPr>
              <a:defRPr sz="4400"/>
            </a:pPr>
            <a:r>
              <a:t>Course:-BCA  Sem:-6</a:t>
            </a:r>
          </a:p>
          <a:p>
            <a:pPr>
              <a:defRPr sz="4400"/>
            </a:pPr>
            <a:r>
              <a:t>Section:-A</a:t>
            </a:r>
          </a:p>
          <a:p>
            <a:pPr>
              <a:defRPr sz="4400"/>
            </a:pPr>
            <a:r>
              <a:t>University Roll no:-1921085</a:t>
            </a:r>
          </a:p>
        </p:txBody>
      </p:sp>
      <p:sp>
        <p:nvSpPr>
          <p:cNvPr id="120" name="Submitted To:-…"/>
          <p:cNvSpPr txBox="1"/>
          <p:nvPr/>
        </p:nvSpPr>
        <p:spPr>
          <a:xfrm>
            <a:off x="16728922" y="10056733"/>
            <a:ext cx="5475987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/>
            </a:pPr>
            <a:r>
              <a:t>Submitted To:-</a:t>
            </a:r>
          </a:p>
          <a:p>
            <a:pPr>
              <a:defRPr sz="4400"/>
            </a:pPr>
            <a:r>
              <a:t>Dr. Chandrakala Arya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6473" y="44672"/>
            <a:ext cx="14545735" cy="8727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LOCKCHAIN USE IN CRYPTOGRAP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100"/>
            </a:lvl1pPr>
          </a:lstStyle>
          <a:p>
            <a:pPr/>
            <a:r>
              <a:t>BLOCKCHAIN USE IN CRYPTOGRAPHY</a:t>
            </a:r>
          </a:p>
        </p:txBody>
      </p:sp>
      <p:sp>
        <p:nvSpPr>
          <p:cNvPr id="154" name="Initiation and Broadcasting of Transaction…"/>
          <p:cNvSpPr txBox="1"/>
          <p:nvPr>
            <p:ph type="body" idx="1"/>
          </p:nvPr>
        </p:nvSpPr>
        <p:spPr>
          <a:xfrm>
            <a:off x="1790700" y="3644899"/>
            <a:ext cx="19566591" cy="8497727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5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Initiation and Broadcasting of Transaction</a:t>
            </a:r>
          </a:p>
          <a:p>
            <a:pPr marL="527538" indent="-527538" defTabSz="457200">
              <a:spcBef>
                <a:spcPts val="0"/>
              </a:spcBef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500"/>
              <a:t>Digital Signatures</a:t>
            </a:r>
          </a:p>
          <a:p>
            <a:pPr marL="433753" indent="-433753" defTabSz="457200">
              <a:spcBef>
                <a:spcPts val="0"/>
              </a:spcBef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33753" indent="-433753" defTabSz="457200">
              <a:spcBef>
                <a:spcPts val="0"/>
              </a:spcBef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33753" indent="-433753" defTabSz="457200">
              <a:spcBef>
                <a:spcPts val="0"/>
              </a:spcBef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33753" indent="-433753" defTabSz="457200">
              <a:spcBef>
                <a:spcPts val="0"/>
              </a:spcBef>
              <a:defRPr sz="3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5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Chaining Blocks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• Hash Function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5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56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dvantages of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Advantages of Blockchain</a:t>
            </a:r>
          </a:p>
        </p:txBody>
      </p:sp>
      <p:sp>
        <p:nvSpPr>
          <p:cNvPr id="157" name="Improved accuracy by removing human involvement in verific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0307" indent="-410307">
              <a:defRPr sz="4500"/>
            </a:pPr>
            <a:r>
              <a:t>Improved accuracy by removing human involvement in verification.</a:t>
            </a:r>
          </a:p>
          <a:p>
            <a:pPr marL="527538" indent="-527538">
              <a:defRPr sz="4500"/>
            </a:pPr>
            <a:r>
              <a:t>Cost reductions by eliminating third-party verification</a:t>
            </a:r>
          </a:p>
          <a:p>
            <a:pPr marL="527538" indent="-527538">
              <a:defRPr sz="4500"/>
            </a:pPr>
            <a:r>
              <a:t>Efficiency and speed</a:t>
            </a:r>
            <a:endParaRPr>
              <a:ln w="23926" cap="flat">
                <a:solidFill>
                  <a:srgbClr val="E8E6E3"/>
                </a:solidFill>
                <a:prstDash val="solid"/>
                <a:miter lim="400000"/>
              </a:ln>
            </a:endParaRPr>
          </a:p>
          <a:p>
            <a:pPr marL="527538" indent="-527538">
              <a:spcBef>
                <a:spcPts val="5300"/>
              </a:spcBef>
              <a:defRPr sz="4500"/>
            </a:pPr>
            <a:r>
              <a:t>Transactions are secure, private, and efficient</a:t>
            </a:r>
            <a:endParaRPr>
              <a:ln w="23926" cap="flat">
                <a:solidFill>
                  <a:srgbClr val="E8E6E3"/>
                </a:solidFill>
                <a:prstDash val="solid"/>
                <a:miter lim="400000"/>
              </a:ln>
            </a:endParaRPr>
          </a:p>
          <a:p>
            <a:pPr marL="527538" indent="-527538">
              <a:spcBef>
                <a:spcPts val="5300"/>
              </a:spcBef>
              <a:defRPr sz="4500"/>
            </a:pPr>
            <a:r>
              <a:t>Transparent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BlockChain</a:t>
            </a:r>
          </a:p>
        </p:txBody>
      </p:sp>
      <p:sp>
        <p:nvSpPr>
          <p:cNvPr id="124" name="A Technology that:-…"/>
          <p:cNvSpPr txBox="1"/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FFFFFF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41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A Technology that:-</a:t>
            </a:r>
          </a:p>
          <a:p>
            <a:pPr marL="0" indent="0">
              <a:spcBef>
                <a:spcPts val="0"/>
              </a:spcBef>
              <a:buSzTx/>
              <a:buNone/>
              <a:defRPr sz="41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 marL="480646" indent="-480646">
              <a:spcBef>
                <a:spcPts val="0"/>
              </a:spcBef>
              <a:defRPr sz="41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 A series of linked blocks.</a:t>
            </a:r>
          </a:p>
          <a:p>
            <a:pPr>
              <a:defRPr sz="4100"/>
            </a:pPr>
            <a:r>
              <a:t>Cryptographically chains blocks in chronological order.</a:t>
            </a:r>
          </a:p>
          <a:p>
            <a:pPr>
              <a:defRPr sz="4100"/>
            </a:pPr>
            <a:r>
              <a:t>Sequentially updated but not erased. </a:t>
            </a:r>
          </a:p>
          <a:p>
            <a:pPr>
              <a:defRPr sz="4100"/>
            </a:pPr>
            <a:r>
              <a:t>Cryptographic hashes assure integrity of data.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ypes of LEDG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LEDGER?</a:t>
            </a:r>
          </a:p>
        </p:txBody>
      </p:sp>
      <p:pic>
        <p:nvPicPr>
          <p:cNvPr id="127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7071" y="3729724"/>
            <a:ext cx="16526130" cy="86695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ypes of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Blockchain</a:t>
            </a:r>
          </a:p>
        </p:txBody>
      </p:sp>
      <p:sp>
        <p:nvSpPr>
          <p:cNvPr id="130" name="Publ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27100" indent="-927100">
              <a:buSzPct val="100000"/>
              <a:buAutoNum type="arabicPeriod" startAt="1"/>
            </a:pPr>
            <a:r>
              <a:t>Public </a:t>
            </a:r>
          </a:p>
          <a:p>
            <a:pPr marL="927100" indent="-927100">
              <a:buSzPct val="100000"/>
              <a:buAutoNum type="arabicPeriod" startAt="1"/>
            </a:pPr>
            <a:r>
              <a:t>Private</a:t>
            </a:r>
          </a:p>
          <a:p>
            <a:pPr marL="927100" indent="-927100">
              <a:buSzPct val="100000"/>
              <a:buAutoNum type="arabicPeriod" startAt="1"/>
            </a:pPr>
            <a:r>
              <a:t>Hybrid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ublic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 Blockchain</a:t>
            </a:r>
          </a:p>
        </p:txBody>
      </p:sp>
      <p:sp>
        <p:nvSpPr>
          <p:cNvPr id="133" name="No Central Author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Central Authority.</a:t>
            </a:r>
          </a:p>
          <a:p>
            <a:pPr/>
            <a:r>
              <a:t>Permissionless. </a:t>
            </a:r>
          </a:p>
          <a:p>
            <a:pPr/>
            <a:r>
              <a:t>Take long time to Approve Transaction. </a:t>
            </a:r>
          </a:p>
          <a:p>
            <a:pPr lvl="1"/>
            <a:r>
              <a:t>Bitcoin take 10 min or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riv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Private</a:t>
            </a:r>
          </a:p>
        </p:txBody>
      </p:sp>
      <p:sp>
        <p:nvSpPr>
          <p:cNvPr id="136" name="Controlled by Single Author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Controlled by Single Authority.</a:t>
            </a:r>
          </a:p>
          <a:p>
            <a:pPr/>
            <a:r>
              <a:t>Need Permission.</a:t>
            </a:r>
          </a:p>
          <a:p>
            <a:pPr/>
            <a:r>
              <a:t>Identified and Trusted.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Uses of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Uses of Blockchain</a:t>
            </a:r>
          </a:p>
        </p:txBody>
      </p:sp>
      <p:sp>
        <p:nvSpPr>
          <p:cNvPr id="139" name="In Supply Chain Manage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Supply Chain Management. </a:t>
            </a:r>
          </a:p>
          <a:p>
            <a:pPr/>
            <a:r>
              <a:t>In Cyber Security.</a:t>
            </a:r>
          </a:p>
          <a:p>
            <a:pPr/>
            <a:r>
              <a:t>Blockchain in Voting 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xample:-Without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Example:-Without Blockchain</a:t>
            </a:r>
          </a:p>
        </p:txBody>
      </p:sp>
      <p:pic>
        <p:nvPicPr>
          <p:cNvPr id="142" name="Screenshot 2022-06-05 at 9.49.51 PM.png" descr="Screenshot 2022-06-05 at 9.49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1809" y="3987922"/>
            <a:ext cx="14199522" cy="867448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empering the data"/>
          <p:cNvSpPr txBox="1"/>
          <p:nvPr/>
        </p:nvSpPr>
        <p:spPr>
          <a:xfrm>
            <a:off x="1120319" y="4778421"/>
            <a:ext cx="583996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Tempering the data</a:t>
            </a:r>
          </a:p>
        </p:txBody>
      </p:sp>
      <p:sp>
        <p:nvSpPr>
          <p:cNvPr id="144" name="wasn’t difficult"/>
          <p:cNvSpPr txBox="1"/>
          <p:nvPr/>
        </p:nvSpPr>
        <p:spPr>
          <a:xfrm>
            <a:off x="1903223" y="5915867"/>
            <a:ext cx="42741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wasn’t difficult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xample:- With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Example:- With Blockchain</a:t>
            </a:r>
          </a:p>
        </p:txBody>
      </p:sp>
      <p:pic>
        <p:nvPicPr>
          <p:cNvPr id="147" name="Screenshot 2022-06-05 at 9.53.33 PM.png" descr="Screenshot 2022-06-05 at 9.53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4576" y="3608873"/>
            <a:ext cx="16459367" cy="9838023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Prevent malicious Attack"/>
          <p:cNvSpPr txBox="1"/>
          <p:nvPr/>
        </p:nvSpPr>
        <p:spPr>
          <a:xfrm>
            <a:off x="142304" y="3972730"/>
            <a:ext cx="736945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Prevent malicious Attack</a:t>
            </a:r>
          </a:p>
        </p:txBody>
      </p:sp>
      <p:sp>
        <p:nvSpPr>
          <p:cNvPr id="149" name="Peer-to-Peer"/>
          <p:cNvSpPr txBox="1"/>
          <p:nvPr/>
        </p:nvSpPr>
        <p:spPr>
          <a:xfrm>
            <a:off x="814346" y="6137654"/>
            <a:ext cx="39677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</a:lvl1pPr>
          </a:lstStyle>
          <a:p>
            <a:pPr/>
            <a:r>
              <a:t> Peer-to-Peer</a:t>
            </a:r>
          </a:p>
        </p:txBody>
      </p:sp>
      <p:sp>
        <p:nvSpPr>
          <p:cNvPr id="150" name="due to the"/>
          <p:cNvSpPr txBox="1"/>
          <p:nvPr/>
        </p:nvSpPr>
        <p:spPr>
          <a:xfrm>
            <a:off x="1548390" y="5055192"/>
            <a:ext cx="30880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due to the</a:t>
            </a:r>
          </a:p>
        </p:txBody>
      </p:sp>
      <p:sp>
        <p:nvSpPr>
          <p:cNvPr id="151" name="Connections."/>
          <p:cNvSpPr txBox="1"/>
          <p:nvPr/>
        </p:nvSpPr>
        <p:spPr>
          <a:xfrm>
            <a:off x="795525" y="7220116"/>
            <a:ext cx="400537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Connections.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