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9"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0"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1"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0">
    <p:bg>
      <p:bgPr>
        <a:solidFill>
          <a:srgbClr val="000000"/>
        </a:solidFill>
      </p:bgPr>
    </p:bg>
    <p:spTree>
      <p:nvGrpSpPr>
        <p:cNvPr id="1" name=""/>
        <p:cNvGrpSpPr/>
        <p:nvPr/>
      </p:nvGrpSpPr>
      <p:grpSpPr>
        <a:xfrm>
          <a:off x="0" y="0"/>
          <a:ext cx="0" cy="0"/>
          <a:chOff x="0" y="0"/>
          <a:chExt cx="0" cy="0"/>
        </a:xfrm>
      </p:grpSpPr>
      <p:sp>
        <p:nvSpPr>
          <p:cNvPr id="7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9"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0"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1"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hyperlink" Target="https://www.javatpoint.com/blockchain-cryptocurrency" TargetMode="External"/><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 name="Picture 4" descr="Picture 4"/>
          <p:cNvPicPr>
            <a:picLocks noChangeAspect="1"/>
          </p:cNvPicPr>
          <p:nvPr/>
        </p:nvPicPr>
        <p:blipFill>
          <a:blip r:embed="rId2">
            <a:extLst/>
          </a:blip>
          <a:srcRect l="0" t="17845" r="9093" b="17410"/>
          <a:stretch>
            <a:fillRect/>
          </a:stretch>
        </p:blipFill>
        <p:spPr>
          <a:xfrm>
            <a:off x="2562726" y="0"/>
            <a:ext cx="9629275" cy="6858001"/>
          </a:xfrm>
          <a:prstGeom prst="rect">
            <a:avLst/>
          </a:prstGeom>
          <a:ln w="12700">
            <a:miter lim="400000"/>
          </a:ln>
        </p:spPr>
      </p:pic>
      <p:sp>
        <p:nvSpPr>
          <p:cNvPr id="102" name="Freeform: Shape 3099"/>
          <p:cNvSpPr/>
          <p:nvPr/>
        </p:nvSpPr>
        <p:spPr>
          <a:xfrm flipV="1">
            <a:off x="0" y="-478"/>
            <a:ext cx="6754319" cy="6858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11442" y="0"/>
                </a:lnTo>
                <a:lnTo>
                  <a:pt x="0" y="0"/>
                </a:lnTo>
                <a:close/>
              </a:path>
            </a:pathLst>
          </a:custGeom>
          <a:solidFill>
            <a:srgbClr val="262626">
              <a:alpha val="70000"/>
            </a:srgbClr>
          </a:solidFill>
          <a:ln w="12700">
            <a:miter lim="400000"/>
          </a:ln>
        </p:spPr>
        <p:txBody>
          <a:bodyPr lIns="45719" rIns="45719" anchor="ctr"/>
          <a:lstStyle/>
          <a:p>
            <a:pPr algn="ctr">
              <a:defRPr>
                <a:solidFill>
                  <a:srgbClr val="FFFFFF"/>
                </a:solidFill>
              </a:defRPr>
            </a:pPr>
          </a:p>
        </p:txBody>
      </p:sp>
      <p:sp>
        <p:nvSpPr>
          <p:cNvPr id="103" name="Freeform: Shape 3101"/>
          <p:cNvSpPr/>
          <p:nvPr/>
        </p:nvSpPr>
        <p:spPr>
          <a:xfrm flipV="1">
            <a:off x="1" y="-478"/>
            <a:ext cx="5953781" cy="6858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10076" y="0"/>
                </a:lnTo>
                <a:lnTo>
                  <a:pt x="0" y="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104" name="TextBox 1"/>
          <p:cNvSpPr txBox="1"/>
          <p:nvPr/>
        </p:nvSpPr>
        <p:spPr>
          <a:xfrm>
            <a:off x="850390" y="1942205"/>
            <a:ext cx="4066415" cy="271552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lnSpc>
                <a:spcPct val="90000"/>
              </a:lnSpc>
              <a:spcBef>
                <a:spcPts val="600"/>
              </a:spcBef>
              <a:defRPr sz="3200">
                <a:solidFill>
                  <a:srgbClr val="FFFFFF"/>
                </a:solidFill>
                <a:latin typeface="Calibri Light"/>
                <a:ea typeface="Calibri Light"/>
                <a:cs typeface="Calibri Light"/>
                <a:sym typeface="Calibri Light"/>
              </a:defRPr>
            </a:pPr>
            <a:r>
              <a:t>NAME: SAHIL RAWAT</a:t>
            </a:r>
          </a:p>
          <a:p>
            <a:pPr>
              <a:lnSpc>
                <a:spcPct val="90000"/>
              </a:lnSpc>
              <a:spcBef>
                <a:spcPts val="600"/>
              </a:spcBef>
              <a:defRPr sz="3200">
                <a:solidFill>
                  <a:srgbClr val="FFFFFF"/>
                </a:solidFill>
                <a:latin typeface="Calibri Light"/>
                <a:ea typeface="Calibri Light"/>
                <a:cs typeface="Calibri Light"/>
                <a:sym typeface="Calibri Light"/>
              </a:defRPr>
            </a:pPr>
          </a:p>
          <a:p>
            <a:pPr>
              <a:lnSpc>
                <a:spcPct val="90000"/>
              </a:lnSpc>
              <a:spcBef>
                <a:spcPts val="600"/>
              </a:spcBef>
              <a:defRPr sz="3200">
                <a:solidFill>
                  <a:srgbClr val="FFFFFF"/>
                </a:solidFill>
                <a:latin typeface="Calibri Light"/>
                <a:ea typeface="Calibri Light"/>
                <a:cs typeface="Calibri Light"/>
                <a:sym typeface="Calibri Light"/>
              </a:defRPr>
            </a:pPr>
            <a:r>
              <a:t>COURSE: BCA (A)</a:t>
            </a:r>
          </a:p>
          <a:p>
            <a:pPr>
              <a:lnSpc>
                <a:spcPct val="90000"/>
              </a:lnSpc>
              <a:spcBef>
                <a:spcPts val="600"/>
              </a:spcBef>
              <a:defRPr sz="3200">
                <a:solidFill>
                  <a:srgbClr val="FFFFFF"/>
                </a:solidFill>
                <a:latin typeface="Calibri Light"/>
                <a:ea typeface="Calibri Light"/>
                <a:cs typeface="Calibri Light"/>
                <a:sym typeface="Calibri Light"/>
              </a:defRPr>
            </a:pPr>
          </a:p>
          <a:p>
            <a:pPr>
              <a:lnSpc>
                <a:spcPct val="90000"/>
              </a:lnSpc>
              <a:spcBef>
                <a:spcPts val="600"/>
              </a:spcBef>
              <a:defRPr sz="3200">
                <a:solidFill>
                  <a:srgbClr val="FFFFFF"/>
                </a:solidFill>
                <a:latin typeface="Calibri Light"/>
                <a:ea typeface="Calibri Light"/>
                <a:cs typeface="Calibri Light"/>
                <a:sym typeface="Calibri Light"/>
              </a:defRPr>
            </a:pPr>
            <a:r>
              <a:t>ROLLNO:1921152(51)</a:t>
            </a:r>
          </a:p>
        </p:txBody>
      </p:sp>
      <p:sp>
        <p:nvSpPr>
          <p:cNvPr id="105" name="Rectangle 2"/>
          <p:cNvSpPr txBox="1"/>
          <p:nvPr/>
        </p:nvSpPr>
        <p:spPr>
          <a:xfrm>
            <a:off x="3836941" y="433685"/>
            <a:ext cx="5063293" cy="7909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pc="50" sz="5400">
                <a:ln w="9525" cap="flat">
                  <a:solidFill>
                    <a:schemeClr val="accent1"/>
                  </a:solidFill>
                  <a:prstDash val="solid"/>
                  <a:round/>
                </a:ln>
                <a:solidFill>
                  <a:srgbClr val="FEFEFE"/>
                </a:solidFill>
              </a:defRPr>
            </a:lvl1pPr>
          </a:lstStyle>
          <a:p>
            <a:pPr/>
            <a:r>
              <a:t>MOOCS Seminar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9" name="TextBox 2"/>
          <p:cNvSpPr txBox="1"/>
          <p:nvPr/>
        </p:nvSpPr>
        <p:spPr>
          <a:xfrm>
            <a:off x="2731770" y="1573858"/>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LabGrotesque-Black"/>
                <a:ea typeface="LabGrotesque-Black"/>
                <a:cs typeface="LabGrotesque-Black"/>
                <a:sym typeface="LabGrotesque-Black"/>
              </a:defRPr>
            </a:lvl1pPr>
          </a:lstStyle>
          <a:p>
            <a:pPr/>
            <a:r>
              <a:t>Banking &amp; Finance</a:t>
            </a:r>
          </a:p>
        </p:txBody>
      </p:sp>
      <p:sp>
        <p:nvSpPr>
          <p:cNvPr id="140" name="TextBox 4"/>
          <p:cNvSpPr txBox="1"/>
          <p:nvPr/>
        </p:nvSpPr>
        <p:spPr>
          <a:xfrm>
            <a:off x="2731770" y="2940398"/>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LabGrotesque-Black"/>
                <a:ea typeface="LabGrotesque-Black"/>
                <a:cs typeface="LabGrotesque-Black"/>
                <a:sym typeface="LabGrotesque-Black"/>
              </a:defRPr>
            </a:lvl1pPr>
          </a:lstStyle>
          <a:p>
            <a:pPr/>
            <a:r>
              <a:t>Healthcare</a:t>
            </a:r>
          </a:p>
        </p:txBody>
      </p:sp>
      <p:sp>
        <p:nvSpPr>
          <p:cNvPr id="141" name="TextBox 6"/>
          <p:cNvSpPr txBox="1"/>
          <p:nvPr/>
        </p:nvSpPr>
        <p:spPr>
          <a:xfrm>
            <a:off x="2731770" y="3815148"/>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LabGrotesque-Black"/>
                <a:ea typeface="LabGrotesque-Black"/>
                <a:cs typeface="LabGrotesque-Black"/>
                <a:sym typeface="LabGrotesque-Black"/>
              </a:defRPr>
            </a:lvl1pPr>
          </a:lstStyle>
          <a:p>
            <a:pPr/>
            <a:r>
              <a:t>Media</a:t>
            </a:r>
          </a:p>
        </p:txBody>
      </p:sp>
      <p:sp>
        <p:nvSpPr>
          <p:cNvPr id="142" name="TextBox 8"/>
          <p:cNvSpPr txBox="1"/>
          <p:nvPr/>
        </p:nvSpPr>
        <p:spPr>
          <a:xfrm>
            <a:off x="2731770" y="2326333"/>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LabGrotesque-Black"/>
                <a:ea typeface="LabGrotesque-Black"/>
                <a:cs typeface="LabGrotesque-Black"/>
                <a:sym typeface="LabGrotesque-Black"/>
              </a:defRPr>
            </a:lvl1pPr>
          </a:lstStyle>
          <a:p>
            <a:pPr/>
            <a:r>
              <a:t>Voting</a:t>
            </a:r>
          </a:p>
        </p:txBody>
      </p:sp>
      <p:sp>
        <p:nvSpPr>
          <p:cNvPr id="143" name="TextBox 10"/>
          <p:cNvSpPr txBox="1"/>
          <p:nvPr/>
        </p:nvSpPr>
        <p:spPr>
          <a:xfrm>
            <a:off x="2731770" y="5340605"/>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LabGrotesque-Black"/>
                <a:ea typeface="LabGrotesque-Black"/>
                <a:cs typeface="LabGrotesque-Black"/>
                <a:sym typeface="LabGrotesque-Black"/>
              </a:defRPr>
            </a:lvl1pPr>
          </a:lstStyle>
          <a:p>
            <a:pPr/>
            <a:r>
              <a:t>Financial Management and Accounting</a:t>
            </a:r>
          </a:p>
        </p:txBody>
      </p:sp>
      <p:sp>
        <p:nvSpPr>
          <p:cNvPr id="144" name="TextBox 12"/>
          <p:cNvSpPr txBox="1"/>
          <p:nvPr/>
        </p:nvSpPr>
        <p:spPr>
          <a:xfrm>
            <a:off x="2731770" y="4559556"/>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LabGrotesque-Black"/>
                <a:ea typeface="LabGrotesque-Black"/>
                <a:cs typeface="LabGrotesque-Black"/>
                <a:sym typeface="LabGrotesque-Black"/>
              </a:defRPr>
            </a:lvl1pPr>
          </a:lstStyle>
          <a:p>
            <a:pPr/>
            <a:r>
              <a:t>Big Data</a:t>
            </a:r>
          </a:p>
        </p:txBody>
      </p:sp>
      <p:sp>
        <p:nvSpPr>
          <p:cNvPr id="145" name="TextBox 14"/>
          <p:cNvSpPr txBox="1"/>
          <p:nvPr/>
        </p:nvSpPr>
        <p:spPr>
          <a:xfrm>
            <a:off x="2731770" y="6099681"/>
            <a:ext cx="6004560"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b="1">
                <a:solidFill>
                  <a:srgbClr val="FFFFFF"/>
                </a:solidFill>
                <a:latin typeface="-apple-system"/>
                <a:ea typeface="-apple-system"/>
                <a:cs typeface="-apple-system"/>
                <a:sym typeface="-apple-system"/>
              </a:defRPr>
            </a:lvl1pPr>
          </a:lstStyle>
          <a:p>
            <a:pPr/>
            <a:r>
              <a:t>Secure Internet of Things networks</a:t>
            </a:r>
          </a:p>
        </p:txBody>
      </p:sp>
      <p:sp>
        <p:nvSpPr>
          <p:cNvPr id="146" name="Rectangle 16"/>
          <p:cNvSpPr txBox="1"/>
          <p:nvPr/>
        </p:nvSpPr>
        <p:spPr>
          <a:xfrm>
            <a:off x="2398942" y="275452"/>
            <a:ext cx="7394115" cy="7909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54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defRPr>
            </a:lvl1pPr>
          </a:lstStyle>
          <a:p>
            <a:pPr/>
            <a:r>
              <a:t>Application Of Blockchain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8" name="Rectangle 1"/>
          <p:cNvSpPr txBox="1"/>
          <p:nvPr/>
        </p:nvSpPr>
        <p:spPr>
          <a:xfrm>
            <a:off x="3869054" y="1900534"/>
            <a:ext cx="4453891" cy="11118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80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8" name="Rectangle 5"/>
          <p:cNvSpPr txBox="1"/>
          <p:nvPr/>
        </p:nvSpPr>
        <p:spPr>
          <a:xfrm>
            <a:off x="2436931" y="757535"/>
            <a:ext cx="7051438" cy="8503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60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defRPr>
            </a:lvl1pPr>
          </a:lstStyle>
          <a:p>
            <a:pPr/>
            <a:r>
              <a:t>What is A Blockchain?</a:t>
            </a:r>
          </a:p>
        </p:txBody>
      </p:sp>
      <p:sp>
        <p:nvSpPr>
          <p:cNvPr id="109" name="A blockchain is a constantly growing ledger which keeps a permanent record of all the transactions that have taken place in a secure, chronological, and immutable way.…"/>
          <p:cNvSpPr txBox="1"/>
          <p:nvPr/>
        </p:nvSpPr>
        <p:spPr>
          <a:xfrm>
            <a:off x="400020" y="2080215"/>
            <a:ext cx="11391960" cy="390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b="1" sz="2000">
                <a:solidFill>
                  <a:srgbClr val="FFFFFF"/>
                </a:solidFill>
              </a:defRPr>
            </a:pPr>
            <a:r>
              <a:t>A blockchain is a constantly growing ledger which keeps a permanent record of all the transactions that have taken place in a secure, chronological, and immutable way.</a:t>
            </a:r>
          </a:p>
          <a:p>
            <a:pPr>
              <a:lnSpc>
                <a:spcPct val="90000"/>
              </a:lnSpc>
              <a:spcBef>
                <a:spcPts val="1000"/>
              </a:spcBef>
              <a:defRPr b="1" sz="2000">
                <a:solidFill>
                  <a:srgbClr val="FFFFFF"/>
                </a:solidFill>
              </a:defRPr>
            </a:pPr>
            <a:r>
              <a:t>Let's breakdown the definition,</a:t>
            </a:r>
          </a:p>
          <a:p>
            <a:pPr marL="200526" indent="-200526">
              <a:lnSpc>
                <a:spcPct val="90000"/>
              </a:lnSpc>
              <a:spcBef>
                <a:spcPts val="1000"/>
              </a:spcBef>
              <a:buSzPct val="100000"/>
              <a:buChar char="•"/>
              <a:defRPr b="1" sz="2000">
                <a:solidFill>
                  <a:srgbClr val="FFFFFF"/>
                </a:solidFill>
              </a:defRPr>
            </a:pPr>
            <a:r>
              <a:t>Ledger: It is a file that is constantly growing.</a:t>
            </a:r>
          </a:p>
          <a:p>
            <a:pPr marL="200526" indent="-200526">
              <a:lnSpc>
                <a:spcPct val="90000"/>
              </a:lnSpc>
              <a:spcBef>
                <a:spcPts val="1000"/>
              </a:spcBef>
              <a:buSzPct val="100000"/>
              <a:buChar char="•"/>
              <a:defRPr b="1" sz="2000">
                <a:solidFill>
                  <a:srgbClr val="FFFFFF"/>
                </a:solidFill>
              </a:defRPr>
            </a:pPr>
            <a:r>
              <a:t>Permanent: It means once the transaction goes inside a blockchain, you can put up it permanently in the ledger.</a:t>
            </a:r>
          </a:p>
          <a:p>
            <a:pPr marL="200526" indent="-200526">
              <a:lnSpc>
                <a:spcPct val="90000"/>
              </a:lnSpc>
              <a:spcBef>
                <a:spcPts val="1000"/>
              </a:spcBef>
              <a:buSzPct val="100000"/>
              <a:buChar char="•"/>
              <a:defRPr b="1" sz="2000">
                <a:solidFill>
                  <a:srgbClr val="FFFFFF"/>
                </a:solidFill>
              </a:defRPr>
            </a:pPr>
            <a:r>
              <a:t>Secure: Blockchain placed information in a secure way. It uses very advanced cryptography to make sure that the information is locked inside the blockchain.</a:t>
            </a:r>
          </a:p>
          <a:p>
            <a:pPr marL="200526" indent="-200526">
              <a:lnSpc>
                <a:spcPct val="90000"/>
              </a:lnSpc>
              <a:spcBef>
                <a:spcPts val="1000"/>
              </a:spcBef>
              <a:buSzPct val="100000"/>
              <a:buChar char="•"/>
              <a:defRPr b="1" sz="2000">
                <a:solidFill>
                  <a:srgbClr val="FFFFFF"/>
                </a:solidFill>
              </a:defRPr>
            </a:pPr>
            <a:r>
              <a:t>Chronological: Chronological means every transaction happens after the previous one.</a:t>
            </a:r>
          </a:p>
          <a:p>
            <a:pPr marL="200526" indent="-200526">
              <a:lnSpc>
                <a:spcPct val="90000"/>
              </a:lnSpc>
              <a:spcBef>
                <a:spcPts val="1000"/>
              </a:spcBef>
              <a:buSzPct val="100000"/>
              <a:buChar char="•"/>
              <a:defRPr b="1" sz="2000">
                <a:solidFill>
                  <a:srgbClr val="FFFFFF"/>
                </a:solidFill>
              </a:defRPr>
            </a:pPr>
            <a:r>
              <a:t>Immutable: It means as you build all the transaction onto the blockchain, this ledger can never be changed.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Rectangle 1"/>
          <p:cNvSpPr txBox="1"/>
          <p:nvPr/>
        </p:nvSpPr>
        <p:spPr>
          <a:xfrm>
            <a:off x="2068979" y="257106"/>
            <a:ext cx="903591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8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latin typeface="Cabin-semi-bold"/>
                <a:ea typeface="Cabin-semi-bold"/>
                <a:cs typeface="Cabin-semi-bold"/>
                <a:sym typeface="Cabin-semi-bold"/>
              </a:defRPr>
            </a:lvl1pPr>
          </a:lstStyle>
          <a:p>
            <a:pPr/>
            <a:r>
              <a:t>How Does a Blockchain Work?</a:t>
            </a:r>
          </a:p>
        </p:txBody>
      </p:sp>
      <p:sp>
        <p:nvSpPr>
          <p:cNvPr id="112" name="TextBox 4"/>
          <p:cNvSpPr txBox="1"/>
          <p:nvPr/>
        </p:nvSpPr>
        <p:spPr>
          <a:xfrm>
            <a:off x="3336757" y="2312709"/>
            <a:ext cx="8897237" cy="38033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90000"/>
              </a:lnSpc>
              <a:spcBef>
                <a:spcPts val="1000"/>
              </a:spcBef>
              <a:buSzPct val="100000"/>
              <a:buChar char="•"/>
              <a:defRPr sz="2100">
                <a:solidFill>
                  <a:srgbClr val="FFFFFF"/>
                </a:solidFill>
              </a:defRPr>
            </a:pPr>
            <a:r>
              <a:t>As each transaction occurs, it is recorded as a “block” of data. </a:t>
            </a:r>
          </a:p>
          <a:p>
            <a:pPr marL="240631" indent="-240631">
              <a:lnSpc>
                <a:spcPct val="90000"/>
              </a:lnSpc>
              <a:spcBef>
                <a:spcPts val="1000"/>
              </a:spcBef>
              <a:buSzPct val="100000"/>
              <a:buChar char="•"/>
              <a:defRPr sz="2100">
                <a:solidFill>
                  <a:srgbClr val="FFFFFF"/>
                </a:solidFill>
              </a:defRPr>
            </a:pPr>
          </a:p>
          <a:p>
            <a:pPr>
              <a:lnSpc>
                <a:spcPct val="90000"/>
              </a:lnSpc>
              <a:spcBef>
                <a:spcPts val="1000"/>
              </a:spcBef>
              <a:defRPr sz="2100">
                <a:solidFill>
                  <a:srgbClr val="FFFFFF"/>
                </a:solidFill>
              </a:defRPr>
            </a:pPr>
          </a:p>
          <a:p>
            <a:pPr marL="240631" indent="-240631">
              <a:lnSpc>
                <a:spcPct val="90000"/>
              </a:lnSpc>
              <a:spcBef>
                <a:spcPts val="1000"/>
              </a:spcBef>
              <a:buSzPct val="100000"/>
              <a:buChar char="•"/>
              <a:defRPr sz="2100">
                <a:solidFill>
                  <a:srgbClr val="FFFFFF"/>
                </a:solidFill>
              </a:defRPr>
            </a:pPr>
            <a:r>
              <a:t>Each block is connected to the ones before and after it. </a:t>
            </a:r>
          </a:p>
          <a:p>
            <a:pPr marL="240631" indent="-240631">
              <a:lnSpc>
                <a:spcPct val="90000"/>
              </a:lnSpc>
              <a:spcBef>
                <a:spcPts val="1000"/>
              </a:spcBef>
              <a:buSzPct val="100000"/>
              <a:buChar char="•"/>
              <a:defRPr sz="2100">
                <a:solidFill>
                  <a:srgbClr val="FFFFFF"/>
                </a:solidFill>
              </a:defRPr>
            </a:pPr>
          </a:p>
          <a:p>
            <a:pPr>
              <a:lnSpc>
                <a:spcPct val="90000"/>
              </a:lnSpc>
              <a:spcBef>
                <a:spcPts val="1000"/>
              </a:spcBef>
              <a:defRPr sz="2100">
                <a:solidFill>
                  <a:srgbClr val="FFFFFF"/>
                </a:solidFill>
              </a:defRPr>
            </a:pPr>
          </a:p>
          <a:p>
            <a:pPr marL="240631" indent="-240631">
              <a:lnSpc>
                <a:spcPct val="90000"/>
              </a:lnSpc>
              <a:spcBef>
                <a:spcPts val="1000"/>
              </a:spcBef>
              <a:buSzPct val="100000"/>
              <a:buChar char="•"/>
              <a:defRPr sz="2100">
                <a:solidFill>
                  <a:srgbClr val="FFFFFF"/>
                </a:solidFill>
              </a:defRPr>
            </a:pPr>
            <a:r>
              <a:t>Transactions are blocked together in an irreversible chain: a blockchain. </a:t>
            </a:r>
          </a:p>
          <a:p>
            <a:pPr marL="240631" indent="-240631">
              <a:lnSpc>
                <a:spcPct val="90000"/>
              </a:lnSpc>
              <a:spcBef>
                <a:spcPts val="1000"/>
              </a:spcBef>
              <a:buSzPct val="100000"/>
              <a:buChar char="•"/>
              <a:defRPr sz="2100">
                <a:solidFill>
                  <a:srgbClr val="FFFFFF"/>
                </a:solidFill>
              </a:defRPr>
            </a:pPr>
          </a:p>
        </p:txBody>
      </p:sp>
      <p:pic>
        <p:nvPicPr>
          <p:cNvPr id="113" name="Screenshot 2022-06-06 at 10.03.59 AM.png" descr="Screenshot 2022-06-06 at 10.03.59 AM.png"/>
          <p:cNvPicPr>
            <a:picLocks noChangeAspect="1"/>
          </p:cNvPicPr>
          <p:nvPr/>
        </p:nvPicPr>
        <p:blipFill>
          <a:blip r:embed="rId2">
            <a:extLst/>
          </a:blip>
          <a:stretch>
            <a:fillRect/>
          </a:stretch>
        </p:blipFill>
        <p:spPr>
          <a:xfrm>
            <a:off x="1625137" y="2081004"/>
            <a:ext cx="1003301" cy="1155701"/>
          </a:xfrm>
          <a:prstGeom prst="rect">
            <a:avLst/>
          </a:prstGeom>
          <a:ln w="12700">
            <a:miter lim="400000"/>
          </a:ln>
        </p:spPr>
      </p:pic>
      <p:pic>
        <p:nvPicPr>
          <p:cNvPr id="114" name="Screenshot 2022-06-06 at 10.08.49 AM.png" descr="Screenshot 2022-06-06 at 10.08.49 AM.png"/>
          <p:cNvPicPr>
            <a:picLocks noChangeAspect="1"/>
          </p:cNvPicPr>
          <p:nvPr/>
        </p:nvPicPr>
        <p:blipFill>
          <a:blip r:embed="rId3">
            <a:extLst/>
          </a:blip>
          <a:stretch>
            <a:fillRect/>
          </a:stretch>
        </p:blipFill>
        <p:spPr>
          <a:xfrm>
            <a:off x="1625137" y="3738307"/>
            <a:ext cx="1003301" cy="952113"/>
          </a:xfrm>
          <a:prstGeom prst="rect">
            <a:avLst/>
          </a:prstGeom>
          <a:ln w="12700">
            <a:miter lim="400000"/>
          </a:ln>
        </p:spPr>
      </p:pic>
      <p:pic>
        <p:nvPicPr>
          <p:cNvPr id="115" name="Screenshot 2022-06-06 at 10.08.57 AM.png" descr="Screenshot 2022-06-06 at 10.08.57 AM.png"/>
          <p:cNvPicPr>
            <a:picLocks noChangeAspect="1"/>
          </p:cNvPicPr>
          <p:nvPr/>
        </p:nvPicPr>
        <p:blipFill>
          <a:blip r:embed="rId4">
            <a:extLst/>
          </a:blip>
          <a:stretch>
            <a:fillRect/>
          </a:stretch>
        </p:blipFill>
        <p:spPr>
          <a:xfrm>
            <a:off x="1625137" y="5192022"/>
            <a:ext cx="1003301" cy="84705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17" name="Picture 2" descr="Picture 2"/>
          <p:cNvPicPr>
            <a:picLocks noChangeAspect="1"/>
          </p:cNvPicPr>
          <p:nvPr/>
        </p:nvPicPr>
        <p:blipFill>
          <a:blip r:embed="rId3">
            <a:extLst/>
          </a:blip>
          <a:stretch>
            <a:fillRect/>
          </a:stretch>
        </p:blipFill>
        <p:spPr>
          <a:xfrm>
            <a:off x="2007704" y="1640096"/>
            <a:ext cx="8176591" cy="5039000"/>
          </a:xfrm>
          <a:prstGeom prst="rect">
            <a:avLst/>
          </a:prstGeom>
          <a:ln w="12700">
            <a:miter lim="400000"/>
          </a:ln>
        </p:spPr>
      </p:pic>
      <p:sp>
        <p:nvSpPr>
          <p:cNvPr id="118" name="Rectangle 1"/>
          <p:cNvSpPr txBox="1"/>
          <p:nvPr/>
        </p:nvSpPr>
        <p:spPr>
          <a:xfrm>
            <a:off x="3343277" y="178904"/>
            <a:ext cx="5657848" cy="7909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54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defRPr>
            </a:lvl1pPr>
          </a:lstStyle>
          <a:p>
            <a:pPr/>
            <a:r>
              <a:t>Need Of Blockchain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 name="Rectangle 1"/>
          <p:cNvSpPr txBox="1"/>
          <p:nvPr/>
        </p:nvSpPr>
        <p:spPr>
          <a:xfrm>
            <a:off x="2703518" y="190913"/>
            <a:ext cx="7154017" cy="91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5400">
                <a:ln w="9525" cap="flat">
                  <a:solidFill>
                    <a:srgbClr val="FFFFFF"/>
                  </a:solidFill>
                  <a:prstDash val="solid"/>
                  <a:round/>
                </a:ln>
                <a:solidFill>
                  <a:srgbClr val="404040"/>
                </a:solidFill>
                <a:effectLst>
                  <a:outerShdw sx="100000" sy="100000" kx="0" ky="0" algn="b" rotWithShape="0" blurRad="12700" dist="38100" dir="2700000">
                    <a:srgbClr val="9DC3E6"/>
                  </a:outerShdw>
                </a:effectLst>
                <a:latin typeface="erdana"/>
                <a:ea typeface="erdana"/>
                <a:cs typeface="erdana"/>
                <a:sym typeface="erdana"/>
              </a:defRPr>
            </a:lvl1pPr>
          </a:lstStyle>
          <a:p>
            <a:pPr/>
            <a:r>
              <a:t>History of Blockchain</a:t>
            </a:r>
          </a:p>
        </p:txBody>
      </p:sp>
      <p:sp>
        <p:nvSpPr>
          <p:cNvPr id="121" name="TextBox 3"/>
          <p:cNvSpPr txBox="1"/>
          <p:nvPr/>
        </p:nvSpPr>
        <p:spPr>
          <a:xfrm>
            <a:off x="3025834" y="1732195"/>
            <a:ext cx="6509386"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Sitka Display"/>
                <a:ea typeface="Sitka Display"/>
                <a:cs typeface="Sitka Display"/>
                <a:sym typeface="Sitka Display"/>
              </a:defRPr>
            </a:lvl1pPr>
          </a:lstStyle>
          <a:p>
            <a:pPr/>
            <a:r>
              <a:t>The blockchain technology was described in 1991 by the research scientist Stuart Haber and W. Scott Stornetta. They wanted to introduce a computationally practical solution for time-stamping digital documents so that they could not be backdated or tampered. They develop a system using the concept of cryptographically secured chain of blocks to store the time-stamped documents</a:t>
            </a:r>
          </a:p>
        </p:txBody>
      </p:sp>
      <p:pic>
        <p:nvPicPr>
          <p:cNvPr id="122" name="Picture 2" descr="Picture 2"/>
          <p:cNvPicPr>
            <a:picLocks noChangeAspect="1"/>
          </p:cNvPicPr>
          <p:nvPr/>
        </p:nvPicPr>
        <p:blipFill>
          <a:blip r:embed="rId3">
            <a:extLst/>
          </a:blip>
          <a:stretch>
            <a:fillRect/>
          </a:stretch>
        </p:blipFill>
        <p:spPr>
          <a:xfrm>
            <a:off x="10042613" y="337102"/>
            <a:ext cx="1634473" cy="1919081"/>
          </a:xfrm>
          <a:prstGeom prst="rect">
            <a:avLst/>
          </a:prstGeom>
          <a:ln w="12700">
            <a:miter lim="400000"/>
          </a:ln>
        </p:spPr>
      </p:pic>
      <p:pic>
        <p:nvPicPr>
          <p:cNvPr id="123" name="Picture 4" descr="Picture 4"/>
          <p:cNvPicPr>
            <a:picLocks noChangeAspect="1"/>
          </p:cNvPicPr>
          <p:nvPr/>
        </p:nvPicPr>
        <p:blipFill>
          <a:blip r:embed="rId4">
            <a:extLst/>
          </a:blip>
          <a:stretch>
            <a:fillRect/>
          </a:stretch>
        </p:blipFill>
        <p:spPr>
          <a:xfrm>
            <a:off x="10042613" y="2469458"/>
            <a:ext cx="1634473" cy="191908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Rectangle 3"/>
          <p:cNvSpPr txBox="1"/>
          <p:nvPr/>
        </p:nvSpPr>
        <p:spPr>
          <a:xfrm>
            <a:off x="2016794" y="298707"/>
            <a:ext cx="7570587" cy="91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54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latin typeface="erdana"/>
                <a:ea typeface="erdana"/>
                <a:cs typeface="erdana"/>
                <a:sym typeface="erdana"/>
              </a:defRPr>
            </a:lvl1pPr>
          </a:lstStyle>
          <a:p>
            <a:pPr/>
            <a:r>
              <a:t>Introduction Of Bitcoin</a:t>
            </a:r>
          </a:p>
        </p:txBody>
      </p:sp>
      <p:sp>
        <p:nvSpPr>
          <p:cNvPr id="126" name="TextBox 5"/>
          <p:cNvSpPr txBox="1"/>
          <p:nvPr/>
        </p:nvSpPr>
        <p:spPr>
          <a:xfrm>
            <a:off x="2394203" y="2160152"/>
            <a:ext cx="7271386"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Sitka Display"/>
                <a:ea typeface="Sitka Display"/>
                <a:cs typeface="Sitka Display"/>
                <a:sym typeface="Sitka Display"/>
              </a:defRPr>
            </a:pPr>
            <a:r>
              <a:t>In </a:t>
            </a:r>
            <a:r>
              <a:rPr b="1"/>
              <a:t>2008</a:t>
            </a:r>
            <a:r>
              <a:t>, </a:t>
            </a:r>
            <a:r>
              <a:rPr b="1"/>
              <a:t>Satoshi Nakamoto</a:t>
            </a:r>
            <a:r>
              <a:t> conceptualized the theory of </a:t>
            </a:r>
            <a:r>
              <a:rPr b="1"/>
              <a:t>distributed blockchains</a:t>
            </a:r>
            <a:r>
              <a:t>. He improves the design in a unique way to add blocks to the initial chain without requiring them to be signed by trusted parties. The modified trees would contain a secure history of data exchanges. It utilizes a peer-to-peer network for timestamping and verifying each exchange. It could be managed autonomously without requiring a central authority. These improvements were so beneficial that makes blockchains as the backbone of cryptocurrencies. Today, the design serves as the public ledger for all transactions in the </a:t>
            </a:r>
            <a:r>
              <a:rPr u="sng">
                <a:solidFill>
                  <a:srgbClr val="0563C1"/>
                </a:solidFill>
                <a:uFill>
                  <a:solidFill>
                    <a:srgbClr val="0563C1"/>
                  </a:solidFill>
                </a:uFill>
                <a:hlinkClick r:id="rId3" invalidUrl="" action="" tgtFrame="" tooltip="" history="1" highlightClick="0" endSnd="0"/>
              </a:rPr>
              <a:t>cryptocurrency</a:t>
            </a:r>
            <a:r>
              <a:t> space.</a:t>
            </a:r>
          </a:p>
        </p:txBody>
      </p:sp>
      <p:sp>
        <p:nvSpPr>
          <p:cNvPr id="127" name="TextBox 7"/>
          <p:cNvSpPr txBox="1"/>
          <p:nvPr/>
        </p:nvSpPr>
        <p:spPr>
          <a:xfrm>
            <a:off x="2437066" y="1502479"/>
            <a:ext cx="718566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FFFF"/>
                </a:solidFill>
                <a:latin typeface="Sitka Display"/>
                <a:ea typeface="Sitka Display"/>
                <a:cs typeface="Sitka Display"/>
                <a:sym typeface="Sitka Display"/>
              </a:defRPr>
            </a:pPr>
            <a:r>
              <a:t>Satoshi Nakamoto</a:t>
            </a:r>
            <a:r>
              <a:rPr b="0"/>
              <a:t> introduced the bitcoin in the year 2008. </a:t>
            </a:r>
          </a:p>
        </p:txBody>
      </p:sp>
      <p:pic>
        <p:nvPicPr>
          <p:cNvPr id="128" name="Picture 2" descr="Picture 2"/>
          <p:cNvPicPr>
            <a:picLocks noChangeAspect="1"/>
          </p:cNvPicPr>
          <p:nvPr/>
        </p:nvPicPr>
        <p:blipFill>
          <a:blip r:embed="rId4">
            <a:extLst/>
          </a:blip>
          <a:stretch>
            <a:fillRect/>
          </a:stretch>
        </p:blipFill>
        <p:spPr>
          <a:xfrm>
            <a:off x="9711308" y="647849"/>
            <a:ext cx="2095501" cy="24479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0" name="Rectangle 1"/>
          <p:cNvSpPr txBox="1"/>
          <p:nvPr/>
        </p:nvSpPr>
        <p:spPr>
          <a:xfrm>
            <a:off x="878501" y="347009"/>
            <a:ext cx="5476017" cy="91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5400">
                <a:ln w="9525" cap="flat">
                  <a:solidFill>
                    <a:srgbClr val="FFFFFF"/>
                  </a:solidFill>
                  <a:prstDash val="solid"/>
                  <a:round/>
                </a:ln>
                <a:solidFill>
                  <a:schemeClr val="accent5"/>
                </a:solidFill>
                <a:effectLst>
                  <a:outerShdw sx="100000" sy="100000" kx="0" ky="0" algn="b" rotWithShape="0" blurRad="12700" dist="38100" dir="2700000">
                    <a:srgbClr val="9DC3E6"/>
                  </a:outerShdw>
                </a:effectLst>
                <a:latin typeface="erdana"/>
                <a:ea typeface="erdana"/>
                <a:cs typeface="erdana"/>
                <a:sym typeface="erdana"/>
              </a:defRPr>
            </a:lvl1pPr>
          </a:lstStyle>
          <a:p>
            <a:pPr/>
            <a:r>
              <a:t>What is Bitcoin?</a:t>
            </a:r>
          </a:p>
        </p:txBody>
      </p:sp>
      <p:sp>
        <p:nvSpPr>
          <p:cNvPr id="131" name="TextBox 3"/>
          <p:cNvSpPr txBox="1"/>
          <p:nvPr/>
        </p:nvSpPr>
        <p:spPr>
          <a:xfrm>
            <a:off x="489288" y="1308527"/>
            <a:ext cx="7071361"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Char char="❖"/>
              <a:defRPr>
                <a:solidFill>
                  <a:srgbClr val="FFFFFF"/>
                </a:solidFill>
                <a:latin typeface="Sitka Display"/>
                <a:ea typeface="Sitka Display"/>
                <a:cs typeface="Sitka Display"/>
                <a:sym typeface="Sitka Display"/>
              </a:defRPr>
            </a:pPr>
            <a:r>
              <a:t>Bitcoin is a cryptocurrency(virtual currency), or a </a:t>
            </a:r>
            <a:r>
              <a:rPr b="1"/>
              <a:t>digital currency</a:t>
            </a:r>
            <a:r>
              <a:t> that uses rules of cryptography for regulation and generation of units of currency. A Bitcoin fell under the scope of cryptocurrency and became the first and most valuable among them. It is commonly called </a:t>
            </a:r>
            <a:r>
              <a:rPr b="1"/>
              <a:t>decentralized digital currency</a:t>
            </a:r>
            <a:r>
              <a:t>.</a:t>
            </a:r>
          </a:p>
        </p:txBody>
      </p:sp>
      <p:sp>
        <p:nvSpPr>
          <p:cNvPr id="132" name="TextBox 5"/>
          <p:cNvSpPr txBox="1"/>
          <p:nvPr/>
        </p:nvSpPr>
        <p:spPr>
          <a:xfrm>
            <a:off x="489288" y="3078762"/>
            <a:ext cx="7176136"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Char char="❖"/>
              <a:defRPr>
                <a:solidFill>
                  <a:srgbClr val="FFFFFF"/>
                </a:solidFill>
                <a:latin typeface="Sitka Display"/>
                <a:ea typeface="Sitka Display"/>
                <a:cs typeface="Sitka Display"/>
                <a:sym typeface="Sitka Display"/>
              </a:defRPr>
            </a:lvl1pPr>
          </a:lstStyle>
          <a:p>
            <a:pPr/>
            <a:r>
              <a:t>A bitcoin is a type of digital assets which can be bought, sold, and transfer between the two parties securely over the internet. Bitcoin can be used to store values much like fine gold, silver, and some other type of investments. We can also use bitcoin to buy products and services as well as make payments and exchange values electronically.</a:t>
            </a:r>
          </a:p>
        </p:txBody>
      </p:sp>
      <p:sp>
        <p:nvSpPr>
          <p:cNvPr id="133" name="TextBox 7"/>
          <p:cNvSpPr txBox="1"/>
          <p:nvPr/>
        </p:nvSpPr>
        <p:spPr>
          <a:xfrm>
            <a:off x="489288" y="4848997"/>
            <a:ext cx="6819605"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Char char="❖"/>
              <a:defRPr>
                <a:solidFill>
                  <a:srgbClr val="FFFFFF"/>
                </a:solidFill>
                <a:latin typeface="Sitka Display"/>
                <a:ea typeface="Sitka Display"/>
                <a:cs typeface="Sitka Display"/>
                <a:sym typeface="Sitka Display"/>
              </a:defRPr>
            </a:lvl1pPr>
          </a:lstStyle>
          <a:p>
            <a:pPr/>
            <a:r>
              <a:t>When you send bitcoin to someone or used bitcoin to buy anything, you don?t need to use a bank, a credit card, or any other third-party. Instead, you can simply send bitcoin directly to another party over the internet with securely and almost instantly.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ectangle 2080"/>
          <p:cNvSpPr/>
          <p:nvPr/>
        </p:nvSpPr>
        <p:spPr>
          <a:xfrm>
            <a:off x="0" y="0"/>
            <a:ext cx="12192000" cy="6858000"/>
          </a:xfrm>
          <a:prstGeom prst="rect">
            <a:avLst/>
          </a:prstGeom>
          <a:solidFill>
            <a:srgbClr val="786C4A"/>
          </a:solidFill>
          <a:ln w="12700">
            <a:miter lim="400000"/>
          </a:ln>
        </p:spPr>
        <p:txBody>
          <a:bodyPr lIns="45719" rIns="45719" anchor="ctr"/>
          <a:lstStyle/>
          <a:p>
            <a:pPr algn="ctr">
              <a:defRPr>
                <a:solidFill>
                  <a:srgbClr val="FFFFFF"/>
                </a:solidFill>
              </a:defRPr>
            </a:pPr>
          </a:p>
        </p:txBody>
      </p:sp>
      <p:sp>
        <p:nvSpPr>
          <p:cNvPr id="136" name="Rectangle 2082"/>
          <p:cNvSpPr/>
          <p:nvPr/>
        </p:nvSpPr>
        <p:spPr>
          <a:xfrm>
            <a:off x="477011" y="480060"/>
            <a:ext cx="11237978" cy="589788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37" name="Picture 6" descr="Picture 6"/>
          <p:cNvPicPr>
            <a:picLocks noChangeAspect="1"/>
          </p:cNvPicPr>
          <p:nvPr/>
        </p:nvPicPr>
        <p:blipFill>
          <a:blip r:embed="rId2">
            <a:extLst/>
          </a:blip>
          <a:stretch>
            <a:fillRect/>
          </a:stretch>
        </p:blipFill>
        <p:spPr>
          <a:xfrm>
            <a:off x="1940286" y="643467"/>
            <a:ext cx="8311427" cy="557106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