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64" r:id="rId7"/>
    <p:sldId id="258" r:id="rId8"/>
    <p:sldId id="259" r:id="rId9"/>
    <p:sldId id="260"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692792A-71E0-46FA-AB1F-CACD2A07FB46}" type="datetimeFigureOut">
              <a:rPr lang="en-IN" smtClean="0"/>
              <a:t>13-01-2022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0052CE-F533-41D0-BEAA-5572497DD858}" type="slidenum">
              <a:rPr lang="en-IN" smtClean="0"/>
              <a:t>‹#›</a:t>
            </a:fld>
            <a:endParaRPr lang="en-IN"/>
          </a:p>
        </p:txBody>
      </p:sp>
    </p:spTree>
    <p:extLst>
      <p:ext uri="{BB962C8B-B14F-4D97-AF65-F5344CB8AC3E}">
        <p14:creationId xmlns:p14="http://schemas.microsoft.com/office/powerpoint/2010/main" val="1979098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692792A-71E0-46FA-AB1F-CACD2A07FB46}" type="datetimeFigureOut">
              <a:rPr lang="en-IN" smtClean="0"/>
              <a:t>13-01-2022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0052CE-F533-41D0-BEAA-5572497DD858}" type="slidenum">
              <a:rPr lang="en-IN" smtClean="0"/>
              <a:t>‹#›</a:t>
            </a:fld>
            <a:endParaRPr lang="en-IN"/>
          </a:p>
        </p:txBody>
      </p:sp>
    </p:spTree>
    <p:extLst>
      <p:ext uri="{BB962C8B-B14F-4D97-AF65-F5344CB8AC3E}">
        <p14:creationId xmlns:p14="http://schemas.microsoft.com/office/powerpoint/2010/main" val="3447220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692792A-71E0-46FA-AB1F-CACD2A07FB46}" type="datetimeFigureOut">
              <a:rPr lang="en-IN" smtClean="0"/>
              <a:t>13-01-2022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0052CE-F533-41D0-BEAA-5572497DD858}" type="slidenum">
              <a:rPr lang="en-IN" smtClean="0"/>
              <a:t>‹#›</a:t>
            </a:fld>
            <a:endParaRPr lang="en-IN"/>
          </a:p>
        </p:txBody>
      </p:sp>
    </p:spTree>
    <p:extLst>
      <p:ext uri="{BB962C8B-B14F-4D97-AF65-F5344CB8AC3E}">
        <p14:creationId xmlns:p14="http://schemas.microsoft.com/office/powerpoint/2010/main" val="2866079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692792A-71E0-46FA-AB1F-CACD2A07FB46}" type="datetimeFigureOut">
              <a:rPr lang="en-IN" smtClean="0"/>
              <a:t>13-01-2022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0052CE-F533-41D0-BEAA-5572497DD858}" type="slidenum">
              <a:rPr lang="en-IN" smtClean="0"/>
              <a:t>‹#›</a:t>
            </a:fld>
            <a:endParaRPr lang="en-IN"/>
          </a:p>
        </p:txBody>
      </p:sp>
    </p:spTree>
    <p:extLst>
      <p:ext uri="{BB962C8B-B14F-4D97-AF65-F5344CB8AC3E}">
        <p14:creationId xmlns:p14="http://schemas.microsoft.com/office/powerpoint/2010/main" val="3460718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92792A-71E0-46FA-AB1F-CACD2A07FB46}" type="datetimeFigureOut">
              <a:rPr lang="en-IN" smtClean="0"/>
              <a:t>13-01-2022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0052CE-F533-41D0-BEAA-5572497DD858}" type="slidenum">
              <a:rPr lang="en-IN" smtClean="0"/>
              <a:t>‹#›</a:t>
            </a:fld>
            <a:endParaRPr lang="en-IN"/>
          </a:p>
        </p:txBody>
      </p:sp>
    </p:spTree>
    <p:extLst>
      <p:ext uri="{BB962C8B-B14F-4D97-AF65-F5344CB8AC3E}">
        <p14:creationId xmlns:p14="http://schemas.microsoft.com/office/powerpoint/2010/main" val="3276473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692792A-71E0-46FA-AB1F-CACD2A07FB46}" type="datetimeFigureOut">
              <a:rPr lang="en-IN" smtClean="0"/>
              <a:t>13-01-2022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0052CE-F533-41D0-BEAA-5572497DD858}" type="slidenum">
              <a:rPr lang="en-IN" smtClean="0"/>
              <a:t>‹#›</a:t>
            </a:fld>
            <a:endParaRPr lang="en-IN"/>
          </a:p>
        </p:txBody>
      </p:sp>
    </p:spTree>
    <p:extLst>
      <p:ext uri="{BB962C8B-B14F-4D97-AF65-F5344CB8AC3E}">
        <p14:creationId xmlns:p14="http://schemas.microsoft.com/office/powerpoint/2010/main" val="1431897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692792A-71E0-46FA-AB1F-CACD2A07FB46}" type="datetimeFigureOut">
              <a:rPr lang="en-IN" smtClean="0"/>
              <a:t>13-01-2022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0052CE-F533-41D0-BEAA-5572497DD858}" type="slidenum">
              <a:rPr lang="en-IN" smtClean="0"/>
              <a:t>‹#›</a:t>
            </a:fld>
            <a:endParaRPr lang="en-IN"/>
          </a:p>
        </p:txBody>
      </p:sp>
    </p:spTree>
    <p:extLst>
      <p:ext uri="{BB962C8B-B14F-4D97-AF65-F5344CB8AC3E}">
        <p14:creationId xmlns:p14="http://schemas.microsoft.com/office/powerpoint/2010/main" val="3397391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692792A-71E0-46FA-AB1F-CACD2A07FB46}" type="datetimeFigureOut">
              <a:rPr lang="en-IN" smtClean="0"/>
              <a:t>13-01-2022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0052CE-F533-41D0-BEAA-5572497DD858}" type="slidenum">
              <a:rPr lang="en-IN" smtClean="0"/>
              <a:t>‹#›</a:t>
            </a:fld>
            <a:endParaRPr lang="en-IN"/>
          </a:p>
        </p:txBody>
      </p:sp>
    </p:spTree>
    <p:extLst>
      <p:ext uri="{BB962C8B-B14F-4D97-AF65-F5344CB8AC3E}">
        <p14:creationId xmlns:p14="http://schemas.microsoft.com/office/powerpoint/2010/main" val="1624532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2792A-71E0-46FA-AB1F-CACD2A07FB46}" type="datetimeFigureOut">
              <a:rPr lang="en-IN" smtClean="0"/>
              <a:t>13-01-2022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0052CE-F533-41D0-BEAA-5572497DD858}" type="slidenum">
              <a:rPr lang="en-IN" smtClean="0"/>
              <a:t>‹#›</a:t>
            </a:fld>
            <a:endParaRPr lang="en-IN"/>
          </a:p>
        </p:txBody>
      </p:sp>
    </p:spTree>
    <p:extLst>
      <p:ext uri="{BB962C8B-B14F-4D97-AF65-F5344CB8AC3E}">
        <p14:creationId xmlns:p14="http://schemas.microsoft.com/office/powerpoint/2010/main" val="1536471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92792A-71E0-46FA-AB1F-CACD2A07FB46}" type="datetimeFigureOut">
              <a:rPr lang="en-IN" smtClean="0"/>
              <a:t>13-01-2022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0052CE-F533-41D0-BEAA-5572497DD858}" type="slidenum">
              <a:rPr lang="en-IN" smtClean="0"/>
              <a:t>‹#›</a:t>
            </a:fld>
            <a:endParaRPr lang="en-IN"/>
          </a:p>
        </p:txBody>
      </p:sp>
    </p:spTree>
    <p:extLst>
      <p:ext uri="{BB962C8B-B14F-4D97-AF65-F5344CB8AC3E}">
        <p14:creationId xmlns:p14="http://schemas.microsoft.com/office/powerpoint/2010/main" val="1510326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92792A-71E0-46FA-AB1F-CACD2A07FB46}" type="datetimeFigureOut">
              <a:rPr lang="en-IN" smtClean="0"/>
              <a:t>13-01-2022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0052CE-F533-41D0-BEAA-5572497DD858}" type="slidenum">
              <a:rPr lang="en-IN" smtClean="0"/>
              <a:t>‹#›</a:t>
            </a:fld>
            <a:endParaRPr lang="en-IN"/>
          </a:p>
        </p:txBody>
      </p:sp>
    </p:spTree>
    <p:extLst>
      <p:ext uri="{BB962C8B-B14F-4D97-AF65-F5344CB8AC3E}">
        <p14:creationId xmlns:p14="http://schemas.microsoft.com/office/powerpoint/2010/main" val="4018630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92792A-71E0-46FA-AB1F-CACD2A07FB46}" type="datetimeFigureOut">
              <a:rPr lang="en-IN" smtClean="0"/>
              <a:t>13-01-2022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0052CE-F533-41D0-BEAA-5572497DD858}" type="slidenum">
              <a:rPr lang="en-IN" smtClean="0"/>
              <a:t>‹#›</a:t>
            </a:fld>
            <a:endParaRPr lang="en-IN"/>
          </a:p>
        </p:txBody>
      </p:sp>
    </p:spTree>
    <p:extLst>
      <p:ext uri="{BB962C8B-B14F-4D97-AF65-F5344CB8AC3E}">
        <p14:creationId xmlns:p14="http://schemas.microsoft.com/office/powerpoint/2010/main" val="4133792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Unit-1</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927788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 glue language is a programming language (usually an interpreted scripting language) that is designed or suited for writing glue code – code to connect software components. They are especially useful for writing and maintaining: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Custom commands for a command shell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Smaller </a:t>
            </a:r>
            <a:r>
              <a:rPr lang="en-US" sz="2400" dirty="0">
                <a:latin typeface="Times New Roman" panose="02020603050405020304" pitchFamily="18" charset="0"/>
                <a:cs typeface="Times New Roman" panose="02020603050405020304" pitchFamily="18" charset="0"/>
              </a:rPr>
              <a:t>programs than those that are better implemented in a compiled language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"Wrapper" programs for executables, like a batch file that moves or manipulates files and does other things with the operating system before or after running an application like a word processor, spreadsheet, data base, assembler, compiler, etc.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Scripts that may change Rapid prototypes of a solution eventually implemented in another, usually compiled, language.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38394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9092"/>
          </a:xfrm>
        </p:spPr>
        <p:txBody>
          <a:bodyPr/>
          <a:lstStyle/>
          <a:p>
            <a:r>
              <a:rPr lang="en-IN" dirty="0"/>
              <a:t>Characteristics of scripting languages:</a:t>
            </a:r>
          </a:p>
        </p:txBody>
      </p:sp>
      <p:sp>
        <p:nvSpPr>
          <p:cNvPr id="3" name="Content Placeholder 2"/>
          <p:cNvSpPr>
            <a:spLocks noGrp="1"/>
          </p:cNvSpPr>
          <p:nvPr>
            <p:ph idx="1"/>
          </p:nvPr>
        </p:nvSpPr>
        <p:spPr>
          <a:xfrm>
            <a:off x="838200" y="1084217"/>
            <a:ext cx="10515600" cy="5092745"/>
          </a:xfrm>
        </p:spPr>
        <p:txBody>
          <a:bodyPr>
            <a:normAutofit/>
          </a:bodyPr>
          <a:lstStyle/>
          <a:p>
            <a:r>
              <a:rPr lang="en-US" sz="2400" dirty="0">
                <a:latin typeface="Times New Roman" panose="02020603050405020304" pitchFamily="18" charset="0"/>
                <a:cs typeface="Times New Roman" panose="02020603050405020304" pitchFamily="18" charset="0"/>
              </a:rPr>
              <a:t>These are some properties of scripting languages which differentiate SL from programming languages. </a:t>
            </a:r>
            <a:endParaRPr lang="en-US" sz="24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Integrated </a:t>
            </a:r>
            <a:r>
              <a:rPr lang="en-US" sz="2400" b="1" dirty="0">
                <a:latin typeface="Times New Roman" panose="02020603050405020304" pitchFamily="18" charset="0"/>
                <a:cs typeface="Times New Roman" panose="02020603050405020304" pitchFamily="18" charset="0"/>
              </a:rPr>
              <a:t>compile and run</a:t>
            </a: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SL’s </a:t>
            </a:r>
            <a:r>
              <a:rPr lang="en-US" sz="2400" dirty="0">
                <a:latin typeface="Times New Roman" panose="02020603050405020304" pitchFamily="18" charset="0"/>
                <a:cs typeface="Times New Roman" panose="02020603050405020304" pitchFamily="18" charset="0"/>
              </a:rPr>
              <a:t>are usually characterized as interpreted languages</a:t>
            </a:r>
            <a:r>
              <a:rPr lang="en-US" sz="2400" dirty="0" smtClean="0">
                <a:latin typeface="Times New Roman" panose="02020603050405020304" pitchFamily="18" charset="0"/>
                <a:cs typeface="Times New Roman" panose="02020603050405020304" pitchFamily="18" charset="0"/>
              </a:rPr>
              <a:t>, but </a:t>
            </a:r>
            <a:r>
              <a:rPr lang="en-US" sz="2400" dirty="0">
                <a:latin typeface="Times New Roman" panose="02020603050405020304" pitchFamily="18" charset="0"/>
                <a:cs typeface="Times New Roman" panose="02020603050405020304" pitchFamily="18" charset="0"/>
              </a:rPr>
              <a:t>this is just an </a:t>
            </a:r>
            <a:r>
              <a:rPr lang="en-US" sz="2400" dirty="0" smtClean="0">
                <a:latin typeface="Times New Roman" panose="02020603050405020304" pitchFamily="18" charset="0"/>
                <a:cs typeface="Times New Roman" panose="02020603050405020304" pitchFamily="18" charset="0"/>
              </a:rPr>
              <a:t>over simplification.</a:t>
            </a:r>
          </a:p>
          <a:p>
            <a:r>
              <a:rPr lang="en-US" sz="2400" dirty="0">
                <a:latin typeface="Times New Roman" panose="02020603050405020304" pitchFamily="18" charset="0"/>
                <a:cs typeface="Times New Roman" panose="02020603050405020304" pitchFamily="18" charset="0"/>
              </a:rPr>
              <a:t>They operate on an immediate execution</a:t>
            </a:r>
            <a:r>
              <a:rPr lang="en-US" sz="2400" dirty="0" smtClean="0">
                <a:latin typeface="Times New Roman" panose="02020603050405020304" pitchFamily="18" charset="0"/>
                <a:cs typeface="Times New Roman" panose="02020603050405020304" pitchFamily="18" charset="0"/>
              </a:rPr>
              <a:t>, without </a:t>
            </a:r>
            <a:r>
              <a:rPr lang="en-US" sz="2400" dirty="0">
                <a:latin typeface="Times New Roman" panose="02020603050405020304" pitchFamily="18" charset="0"/>
                <a:cs typeface="Times New Roman" panose="02020603050405020304" pitchFamily="18" charset="0"/>
              </a:rPr>
              <a:t>need to issue separate </a:t>
            </a:r>
            <a:r>
              <a:rPr lang="en-US" sz="2400" dirty="0" smtClean="0">
                <a:latin typeface="Times New Roman" panose="02020603050405020304" pitchFamily="18" charset="0"/>
                <a:cs typeface="Times New Roman" panose="02020603050405020304" pitchFamily="18" charset="0"/>
              </a:rPr>
              <a:t>command </a:t>
            </a:r>
            <a:r>
              <a:rPr lang="en-US" sz="2400" dirty="0">
                <a:latin typeface="Times New Roman" panose="02020603050405020304" pitchFamily="18" charset="0"/>
                <a:cs typeface="Times New Roman" panose="02020603050405020304" pitchFamily="18" charset="0"/>
              </a:rPr>
              <a:t>to compile the program and then to run the resulting object file</a:t>
            </a:r>
            <a:r>
              <a:rPr lang="en-US" sz="2400" dirty="0" smtClean="0">
                <a:latin typeface="Times New Roman" panose="02020603050405020304" pitchFamily="18" charset="0"/>
                <a:cs typeface="Times New Roman" panose="02020603050405020304" pitchFamily="18" charset="0"/>
              </a:rPr>
              <a:t>, and </a:t>
            </a:r>
            <a:r>
              <a:rPr lang="en-US" sz="2400" dirty="0">
                <a:latin typeface="Times New Roman" panose="02020603050405020304" pitchFamily="18" charset="0"/>
                <a:cs typeface="Times New Roman" panose="02020603050405020304" pitchFamily="18" charset="0"/>
              </a:rPr>
              <a:t>without the need to link extensive libraries into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object code</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is done automatically</a:t>
            </a:r>
            <a:r>
              <a:rPr lang="en-US" sz="2400" dirty="0" smtClean="0">
                <a:latin typeface="Times New Roman" panose="02020603050405020304" pitchFamily="18" charset="0"/>
                <a:cs typeface="Times New Roman" panose="02020603050405020304" pitchFamily="18" charset="0"/>
              </a:rPr>
              <a:t>. A </a:t>
            </a:r>
            <a:r>
              <a:rPr lang="en-US" sz="2400" dirty="0">
                <a:latin typeface="Times New Roman" panose="02020603050405020304" pitchFamily="18" charset="0"/>
                <a:cs typeface="Times New Roman" panose="02020603050405020304" pitchFamily="18" charset="0"/>
              </a:rPr>
              <a:t>few SL’S are indeed implemented as strict interpreters.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96098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Low overheads and ease of use: </a:t>
            </a:r>
            <a:endParaRPr lang="en-US" sz="24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400" dirty="0" smtClean="0">
                <a:latin typeface="Times New Roman" panose="02020603050405020304" pitchFamily="18" charset="0"/>
                <a:cs typeface="Times New Roman" panose="02020603050405020304" pitchFamily="18" charset="0"/>
              </a:rPr>
              <a:t>variables </a:t>
            </a:r>
            <a:r>
              <a:rPr lang="en-US" sz="2400" dirty="0">
                <a:latin typeface="Times New Roman" panose="02020603050405020304" pitchFamily="18" charset="0"/>
                <a:cs typeface="Times New Roman" panose="02020603050405020304" pitchFamily="18" charset="0"/>
              </a:rPr>
              <a:t>can be declared by </a:t>
            </a:r>
            <a:r>
              <a:rPr lang="en-US" sz="2400" dirty="0" smtClean="0">
                <a:latin typeface="Times New Roman" panose="02020603050405020304" pitchFamily="18" charset="0"/>
                <a:cs typeface="Times New Roman" panose="02020603050405020304" pitchFamily="18" charset="0"/>
              </a:rPr>
              <a:t>use</a:t>
            </a:r>
          </a:p>
          <a:p>
            <a:pPr marL="514350" indent="-514350">
              <a:buFont typeface="+mj-lt"/>
              <a:buAutoNum type="arabicPeriod"/>
            </a:pPr>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number of different data types is usually limited </a:t>
            </a:r>
            <a:endParaRPr lang="en-US" sz="24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400" dirty="0" smtClean="0">
                <a:latin typeface="Times New Roman" panose="02020603050405020304" pitchFamily="18" charset="0"/>
                <a:cs typeface="Times New Roman" panose="02020603050405020304" pitchFamily="18" charset="0"/>
              </a:rPr>
              <a:t>everything </a:t>
            </a:r>
            <a:r>
              <a:rPr lang="en-US" sz="2400" dirty="0">
                <a:latin typeface="Times New Roman" panose="02020603050405020304" pitchFamily="18" charset="0"/>
                <a:cs typeface="Times New Roman" panose="02020603050405020304" pitchFamily="18" charset="0"/>
              </a:rPr>
              <a:t>is string by context it will be converted as number(vice versa) </a:t>
            </a:r>
            <a:endParaRPr lang="en-US" sz="24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400" dirty="0" smtClean="0">
                <a:latin typeface="Times New Roman" panose="02020603050405020304" pitchFamily="18" charset="0"/>
                <a:cs typeface="Times New Roman" panose="02020603050405020304" pitchFamily="18" charset="0"/>
              </a:rPr>
              <a:t>number </a:t>
            </a:r>
            <a:r>
              <a:rPr lang="en-US" sz="2400" dirty="0">
                <a:latin typeface="Times New Roman" panose="02020603050405020304" pitchFamily="18" charset="0"/>
                <a:cs typeface="Times New Roman" panose="02020603050405020304" pitchFamily="18" charset="0"/>
              </a:rPr>
              <a:t>of data </a:t>
            </a:r>
            <a:r>
              <a:rPr lang="en-US" sz="2400" dirty="0" smtClean="0">
                <a:latin typeface="Times New Roman" panose="02020603050405020304" pitchFamily="18" charset="0"/>
                <a:cs typeface="Times New Roman" panose="02020603050405020304" pitchFamily="18" charset="0"/>
              </a:rPr>
              <a:t>structures </a:t>
            </a:r>
            <a:r>
              <a:rPr lang="en-US" sz="2400" dirty="0">
                <a:latin typeface="Times New Roman" panose="02020603050405020304" pitchFamily="18" charset="0"/>
                <a:cs typeface="Times New Roman" panose="02020603050405020304" pitchFamily="18" charset="0"/>
              </a:rPr>
              <a:t>is limited(arrays)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82515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Enhanced functionality</a:t>
            </a: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SL’s </a:t>
            </a:r>
            <a:r>
              <a:rPr lang="en-US" sz="2400" dirty="0">
                <a:latin typeface="Times New Roman" panose="02020603050405020304" pitchFamily="18" charset="0"/>
                <a:cs typeface="Times New Roman" panose="02020603050405020304" pitchFamily="18" charset="0"/>
              </a:rPr>
              <a:t>usually have enhanced functionality in some areas</a:t>
            </a:r>
            <a:r>
              <a:rPr lang="en-US" sz="2400" dirty="0" smtClean="0">
                <a:latin typeface="Times New Roman" panose="02020603050405020304" pitchFamily="18" charset="0"/>
                <a:cs typeface="Times New Roman" panose="02020603050405020304" pitchFamily="18" charset="0"/>
              </a:rPr>
              <a:t>. For </a:t>
            </a:r>
            <a:r>
              <a:rPr lang="en-US" sz="2400" dirty="0">
                <a:latin typeface="Times New Roman" panose="02020603050405020304" pitchFamily="18" charset="0"/>
                <a:cs typeface="Times New Roman" panose="02020603050405020304" pitchFamily="18" charset="0"/>
              </a:rPr>
              <a:t>example ,most languages provide string manipulation based on the use of regular expressions</a:t>
            </a:r>
            <a:r>
              <a:rPr lang="en-US" sz="2400" dirty="0" smtClean="0">
                <a:latin typeface="Times New Roman" panose="02020603050405020304" pitchFamily="18" charset="0"/>
                <a:cs typeface="Times New Roman" panose="02020603050405020304" pitchFamily="18" charset="0"/>
              </a:rPr>
              <a:t>, while </a:t>
            </a:r>
            <a:r>
              <a:rPr lang="en-US" sz="2400" dirty="0">
                <a:latin typeface="Times New Roman" panose="02020603050405020304" pitchFamily="18" charset="0"/>
                <a:cs typeface="Times New Roman" panose="02020603050405020304" pitchFamily="18" charset="0"/>
              </a:rPr>
              <a:t>other languages provide easy access to low-level operating system facilities</a:t>
            </a:r>
            <a:r>
              <a:rPr lang="en-US" sz="2400" dirty="0" smtClean="0">
                <a:latin typeface="Times New Roman" panose="02020603050405020304" pitchFamily="18" charset="0"/>
                <a:cs typeface="Times New Roman" panose="02020603050405020304" pitchFamily="18" charset="0"/>
              </a:rPr>
              <a:t>, or </a:t>
            </a:r>
            <a:r>
              <a:rPr lang="en-US" sz="2400" dirty="0">
                <a:latin typeface="Times New Roman" panose="02020603050405020304" pitchFamily="18" charset="0"/>
                <a:cs typeface="Times New Roman" panose="02020603050405020304" pitchFamily="18" charset="0"/>
              </a:rPr>
              <a:t>to the API</a:t>
            </a:r>
            <a:r>
              <a:rPr lang="en-US" sz="2400" dirty="0" smtClean="0">
                <a:latin typeface="Times New Roman" panose="02020603050405020304" pitchFamily="18" charset="0"/>
                <a:cs typeface="Times New Roman" panose="02020603050405020304" pitchFamily="18" charset="0"/>
              </a:rPr>
              <a:t>, or </a:t>
            </a:r>
            <a:r>
              <a:rPr lang="en-US" sz="2400" dirty="0">
                <a:latin typeface="Times New Roman" panose="02020603050405020304" pitchFamily="18" charset="0"/>
                <a:cs typeface="Times New Roman" panose="02020603050405020304" pitchFamily="18" charset="0"/>
              </a:rPr>
              <a:t>object exported by an application. </a:t>
            </a:r>
            <a:endParaRPr lang="en-US" sz="24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Efficiency </a:t>
            </a:r>
            <a:r>
              <a:rPr lang="en-US" sz="2400" b="1" dirty="0">
                <a:latin typeface="Times New Roman" panose="02020603050405020304" pitchFamily="18" charset="0"/>
                <a:cs typeface="Times New Roman" panose="02020603050405020304" pitchFamily="18" charset="0"/>
              </a:rPr>
              <a:t>is not an issue</a:t>
            </a: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ease </a:t>
            </a:r>
            <a:r>
              <a:rPr lang="en-US" sz="2400" dirty="0">
                <a:latin typeface="Times New Roman" panose="02020603050405020304" pitchFamily="18" charset="0"/>
                <a:cs typeface="Times New Roman" panose="02020603050405020304" pitchFamily="18" charset="0"/>
              </a:rPr>
              <a:t>of use is achieved at the expense of </a:t>
            </a:r>
            <a:r>
              <a:rPr lang="en-US" sz="2400" dirty="0" err="1">
                <a:latin typeface="Times New Roman" panose="02020603050405020304" pitchFamily="18" charset="0"/>
                <a:cs typeface="Times New Roman" panose="02020603050405020304" pitchFamily="18" charset="0"/>
              </a:rPr>
              <a:t>effeciency</a:t>
            </a:r>
            <a:r>
              <a:rPr lang="en-US" sz="2400" dirty="0" smtClean="0">
                <a:latin typeface="Times New Roman" panose="02020603050405020304" pitchFamily="18" charset="0"/>
                <a:cs typeface="Times New Roman" panose="02020603050405020304" pitchFamily="18" charset="0"/>
              </a:rPr>
              <a:t>, because </a:t>
            </a:r>
            <a:r>
              <a:rPr lang="en-US" sz="2400" dirty="0">
                <a:latin typeface="Times New Roman" panose="02020603050405020304" pitchFamily="18" charset="0"/>
                <a:cs typeface="Times New Roman" panose="02020603050405020304" pitchFamily="18" charset="0"/>
              </a:rPr>
              <a:t>efficiency is not an issue in the applications for which SL’S are designed.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53212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A scripting language is usually interpreted from source code or bytecode. By contrast, the software environment the scripts are written for is typically written in a compiled language and distributed in machine code form</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Scripting languages may be designed for use by end users of a program – end-user development – or may be only for internal use by developers, so they can write portions of the program in the scripting language</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Scripting languages typically use abstraction, a form of information hiding, to spare users the details of internal variable types, data storage, and memory management</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Scripts are often created or modified by the person executing them, but they are also often distributed, such as when large portions of games are written in a scripting </a:t>
            </a:r>
            <a:r>
              <a:rPr lang="en-US" dirty="0" smtClean="0">
                <a:latin typeface="Times New Roman" panose="02020603050405020304" pitchFamily="18" charset="0"/>
                <a:cs typeface="Times New Roman" panose="02020603050405020304" pitchFamily="18" charset="0"/>
              </a:rPr>
              <a:t>language.</a:t>
            </a:r>
          </a:p>
          <a:p>
            <a:r>
              <a:rPr lang="en-US" dirty="0">
                <a:latin typeface="Times New Roman" panose="02020603050405020304" pitchFamily="18" charset="0"/>
                <a:cs typeface="Times New Roman" panose="02020603050405020304" pitchFamily="18" charset="0"/>
              </a:rPr>
              <a:t>The characteristics of ease of use</a:t>
            </a:r>
            <a:r>
              <a:rPr lang="en-US" dirty="0" smtClean="0">
                <a:latin typeface="Times New Roman" panose="02020603050405020304" pitchFamily="18" charset="0"/>
                <a:cs typeface="Times New Roman" panose="02020603050405020304" pitchFamily="18" charset="0"/>
              </a:rPr>
              <a:t>, particularly </a:t>
            </a:r>
            <a:r>
              <a:rPr lang="en-US" dirty="0">
                <a:latin typeface="Times New Roman" panose="02020603050405020304" pitchFamily="18" charset="0"/>
                <a:cs typeface="Times New Roman" panose="02020603050405020304" pitchFamily="18" charset="0"/>
              </a:rPr>
              <a:t>the lack of an explicit compile-link-load sequence</a:t>
            </a:r>
            <a:r>
              <a:rPr lang="en-US" dirty="0" smtClean="0">
                <a:latin typeface="Times New Roman" panose="02020603050405020304" pitchFamily="18" charset="0"/>
                <a:cs typeface="Times New Roman" panose="02020603050405020304" pitchFamily="18" charset="0"/>
              </a:rPr>
              <a:t>, are </a:t>
            </a:r>
            <a:r>
              <a:rPr lang="en-US" dirty="0">
                <a:latin typeface="Times New Roman" panose="02020603050405020304" pitchFamily="18" charset="0"/>
                <a:cs typeface="Times New Roman" panose="02020603050405020304" pitchFamily="18" charset="0"/>
              </a:rPr>
              <a:t>sometimes taken as the sole definition of a scripting language.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24709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Users For Scripting Languages</a:t>
            </a:r>
            <a:r>
              <a:rPr lang="en-IN" dirty="0"/>
              <a:t> </a:t>
            </a:r>
            <a:br>
              <a:rPr lang="en-IN" dirty="0"/>
            </a:br>
            <a:endParaRPr lang="en-IN" dirty="0"/>
          </a:p>
        </p:txBody>
      </p:sp>
      <p:sp>
        <p:nvSpPr>
          <p:cNvPr id="3" name="Content Placeholder 2"/>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Users are classified into two types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1. Modern applications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2. Traditional users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Modern applications of scripting languages are: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1.</a:t>
            </a:r>
            <a:r>
              <a:rPr lang="en-US" sz="2400" b="1" dirty="0">
                <a:latin typeface="Times New Roman" panose="02020603050405020304" pitchFamily="18" charset="0"/>
                <a:cs typeface="Times New Roman" panose="02020603050405020304" pitchFamily="18" charset="0"/>
              </a:rPr>
              <a:t>Visual scripting</a:t>
            </a:r>
            <a:r>
              <a:rPr lang="en-US" sz="2400" dirty="0">
                <a:latin typeface="Times New Roman" panose="02020603050405020304" pitchFamily="18" charset="0"/>
                <a:cs typeface="Times New Roman" panose="02020603050405020304" pitchFamily="18" charset="0"/>
              </a:rPr>
              <a:t>: A collection of visual objects is used to construct a graphical </a:t>
            </a:r>
            <a:r>
              <a:rPr lang="en-US" sz="2400" dirty="0" smtClean="0">
                <a:latin typeface="Times New Roman" panose="02020603050405020304" pitchFamily="18" charset="0"/>
                <a:cs typeface="Times New Roman" panose="02020603050405020304" pitchFamily="18" charset="0"/>
              </a:rPr>
              <a:t>interface. This process </a:t>
            </a:r>
            <a:r>
              <a:rPr lang="en-US" sz="2400" dirty="0">
                <a:latin typeface="Times New Roman" panose="02020603050405020304" pitchFamily="18" charset="0"/>
                <a:cs typeface="Times New Roman" panose="02020603050405020304" pitchFamily="18" charset="0"/>
              </a:rPr>
              <a:t>of constructing a graphical interface is known as visual </a:t>
            </a:r>
            <a:r>
              <a:rPr lang="en-US" sz="2400" dirty="0" smtClean="0">
                <a:latin typeface="Times New Roman" panose="02020603050405020304" pitchFamily="18" charset="0"/>
                <a:cs typeface="Times New Roman" panose="02020603050405020304" pitchFamily="18" charset="0"/>
              </a:rPr>
              <a:t>scripting. the </a:t>
            </a:r>
            <a:r>
              <a:rPr lang="en-US" sz="2400" dirty="0">
                <a:latin typeface="Times New Roman" panose="02020603050405020304" pitchFamily="18" charset="0"/>
                <a:cs typeface="Times New Roman" panose="02020603050405020304" pitchFamily="18" charset="0"/>
              </a:rPr>
              <a:t>properties of </a:t>
            </a:r>
            <a:r>
              <a:rPr lang="en-US" sz="2400" dirty="0" smtClean="0">
                <a:latin typeface="Times New Roman" panose="02020603050405020304" pitchFamily="18" charset="0"/>
                <a:cs typeface="Times New Roman" panose="02020603050405020304" pitchFamily="18" charset="0"/>
              </a:rPr>
              <a:t>visual objects </a:t>
            </a:r>
            <a:r>
              <a:rPr lang="en-US" sz="2400" dirty="0">
                <a:latin typeface="Times New Roman" panose="02020603050405020304" pitchFamily="18" charset="0"/>
                <a:cs typeface="Times New Roman" panose="02020603050405020304" pitchFamily="18" charset="0"/>
              </a:rPr>
              <a:t>include text on button</a:t>
            </a:r>
            <a:r>
              <a:rPr lang="en-US" sz="2400" dirty="0" smtClean="0">
                <a:latin typeface="Times New Roman" panose="02020603050405020304" pitchFamily="18" charset="0"/>
                <a:cs typeface="Times New Roman" panose="02020603050405020304" pitchFamily="18" charset="0"/>
              </a:rPr>
              <a:t>, background </a:t>
            </a:r>
            <a:r>
              <a:rPr lang="en-US" sz="2400" dirty="0">
                <a:latin typeface="Times New Roman" panose="02020603050405020304" pitchFamily="18" charset="0"/>
                <a:cs typeface="Times New Roman" panose="02020603050405020304" pitchFamily="18" charset="0"/>
              </a:rPr>
              <a:t>and foreground colors</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These </a:t>
            </a:r>
            <a:r>
              <a:rPr lang="en-US" sz="2400" dirty="0">
                <a:latin typeface="Times New Roman" panose="02020603050405020304" pitchFamily="18" charset="0"/>
                <a:cs typeface="Times New Roman" panose="02020603050405020304" pitchFamily="18" charset="0"/>
              </a:rPr>
              <a:t>properties of objects </a:t>
            </a:r>
            <a:r>
              <a:rPr lang="en-US" sz="2400" dirty="0" smtClean="0">
                <a:latin typeface="Times New Roman" panose="02020603050405020304" pitchFamily="18" charset="0"/>
                <a:cs typeface="Times New Roman" panose="02020603050405020304" pitchFamily="18" charset="0"/>
              </a:rPr>
              <a:t>can be </a:t>
            </a:r>
            <a:r>
              <a:rPr lang="en-US" sz="2400" dirty="0">
                <a:latin typeface="Times New Roman" panose="02020603050405020304" pitchFamily="18" charset="0"/>
                <a:cs typeface="Times New Roman" panose="02020603050405020304" pitchFamily="18" charset="0"/>
              </a:rPr>
              <a:t>changed by writing program in a suitable </a:t>
            </a:r>
            <a:r>
              <a:rPr lang="en-US" sz="2400" dirty="0" smtClean="0">
                <a:latin typeface="Times New Roman" panose="02020603050405020304" pitchFamily="18" charset="0"/>
                <a:cs typeface="Times New Roman" panose="02020603050405020304" pitchFamily="18" charset="0"/>
              </a:rPr>
              <a:t>language. The </a:t>
            </a:r>
            <a:r>
              <a:rPr lang="en-US" sz="2400" dirty="0">
                <a:latin typeface="Times New Roman" panose="02020603050405020304" pitchFamily="18" charset="0"/>
                <a:cs typeface="Times New Roman" panose="02020603050405020304" pitchFamily="18" charset="0"/>
              </a:rPr>
              <a:t>outstanding visual scripting system is visual basic</a:t>
            </a:r>
            <a:r>
              <a:rPr lang="en-US" sz="2400" dirty="0" smtClean="0">
                <a:latin typeface="Times New Roman" panose="02020603050405020304" pitchFamily="18" charset="0"/>
                <a:cs typeface="Times New Roman" panose="02020603050405020304" pitchFamily="18" charset="0"/>
              </a:rPr>
              <a:t>. It </a:t>
            </a:r>
            <a:r>
              <a:rPr lang="en-US" sz="2400" dirty="0">
                <a:latin typeface="Times New Roman" panose="02020603050405020304" pitchFamily="18" charset="0"/>
                <a:cs typeface="Times New Roman" panose="02020603050405020304" pitchFamily="18" charset="0"/>
              </a:rPr>
              <a:t>is used to develop </a:t>
            </a:r>
            <a:r>
              <a:rPr lang="en-US" sz="2400" dirty="0" smtClean="0">
                <a:latin typeface="Times New Roman" panose="02020603050405020304" pitchFamily="18" charset="0"/>
                <a:cs typeface="Times New Roman" panose="02020603050405020304" pitchFamily="18" charset="0"/>
              </a:rPr>
              <a:t>new applications. Visual </a:t>
            </a:r>
            <a:r>
              <a:rPr lang="en-US" sz="2400" dirty="0">
                <a:latin typeface="Times New Roman" panose="02020603050405020304" pitchFamily="18" charset="0"/>
                <a:cs typeface="Times New Roman" panose="02020603050405020304" pitchFamily="18" charset="0"/>
              </a:rPr>
              <a:t>scripting is also used to create enhanced web pages. </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2143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2.</a:t>
            </a:r>
            <a:r>
              <a:rPr lang="en-US" sz="2400" b="1" dirty="0">
                <a:latin typeface="Times New Roman" panose="02020603050405020304" pitchFamily="18" charset="0"/>
                <a:cs typeface="Times New Roman" panose="02020603050405020304" pitchFamily="18" charset="0"/>
              </a:rPr>
              <a:t>Scripting components</a:t>
            </a:r>
            <a:r>
              <a:rPr lang="en-US" sz="2400" dirty="0" smtClean="0">
                <a:latin typeface="Times New Roman" panose="02020603050405020304" pitchFamily="18" charset="0"/>
                <a:cs typeface="Times New Roman" panose="02020603050405020304" pitchFamily="18" charset="0"/>
              </a:rPr>
              <a:t>: In </a:t>
            </a:r>
            <a:r>
              <a:rPr lang="en-US" sz="2400" dirty="0">
                <a:latin typeface="Times New Roman" panose="02020603050405020304" pitchFamily="18" charset="0"/>
                <a:cs typeface="Times New Roman" panose="02020603050405020304" pitchFamily="18" charset="0"/>
              </a:rPr>
              <a:t>scripting languages we use the idea to control the scriptable </a:t>
            </a:r>
            <a:r>
              <a:rPr lang="en-US" sz="2400" dirty="0" smtClean="0">
                <a:latin typeface="Times New Roman" panose="02020603050405020304" pitchFamily="18" charset="0"/>
                <a:cs typeface="Times New Roman" panose="02020603050405020304" pitchFamily="18" charset="0"/>
              </a:rPr>
              <a:t>objects belonging </a:t>
            </a:r>
            <a:r>
              <a:rPr lang="en-US" sz="2400" dirty="0">
                <a:latin typeface="Times New Roman" panose="02020603050405020304" pitchFamily="18" charset="0"/>
                <a:cs typeface="Times New Roman" panose="02020603050405020304" pitchFamily="18" charset="0"/>
              </a:rPr>
              <a:t>to scripting architecture</a:t>
            </a:r>
            <a:r>
              <a:rPr lang="en-US" sz="2400" dirty="0" smtClean="0">
                <a:latin typeface="Times New Roman" panose="02020603050405020304" pitchFamily="18" charset="0"/>
                <a:cs typeface="Times New Roman" panose="02020603050405020304" pitchFamily="18" charset="0"/>
              </a:rPr>
              <a:t>. Microsoft's </a:t>
            </a:r>
            <a:r>
              <a:rPr lang="en-US" sz="2400" dirty="0">
                <a:latin typeface="Times New Roman" panose="02020603050405020304" pitchFamily="18" charset="0"/>
                <a:cs typeface="Times New Roman" panose="02020603050405020304" pitchFamily="18" charset="0"/>
              </a:rPr>
              <a:t>visual basic and excel are the first </a:t>
            </a:r>
            <a:r>
              <a:rPr lang="en-US" sz="2400" dirty="0" smtClean="0">
                <a:latin typeface="Times New Roman" panose="02020603050405020304" pitchFamily="18" charset="0"/>
                <a:cs typeface="Times New Roman" panose="02020603050405020304" pitchFamily="18" charset="0"/>
              </a:rPr>
              <a:t>applications that </a:t>
            </a:r>
            <a:r>
              <a:rPr lang="en-US" sz="2400" dirty="0">
                <a:latin typeface="Times New Roman" panose="02020603050405020304" pitchFamily="18" charset="0"/>
                <a:cs typeface="Times New Roman" panose="02020603050405020304" pitchFamily="18" charset="0"/>
              </a:rPr>
              <a:t>used the concept of scriptable objects</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support all the applications of </a:t>
            </a:r>
            <a:r>
              <a:rPr lang="en-US" sz="2400" dirty="0" err="1">
                <a:latin typeface="Times New Roman" panose="02020603050405020304" pitchFamily="18" charset="0"/>
                <a:cs typeface="Times New Roman" panose="02020603050405020304" pitchFamily="18" charset="0"/>
              </a:rPr>
              <a:t>microsoft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 concept </a:t>
            </a:r>
            <a:r>
              <a:rPr lang="en-US" sz="2400" dirty="0">
                <a:latin typeface="Times New Roman" panose="02020603050405020304" pitchFamily="18" charset="0"/>
                <a:cs typeface="Times New Roman" panose="02020603050405020304" pitchFamily="18" charset="0"/>
              </a:rPr>
              <a:t>of scriptable objects was developed</a:t>
            </a:r>
            <a:r>
              <a:rPr lang="en-US" sz="2400" dirty="0" smtClean="0">
                <a:latin typeface="Times New Roman" panose="02020603050405020304" pitchFamily="18" charset="0"/>
                <a:cs typeface="Times New Roman" panose="02020603050405020304" pitchFamily="18" charset="0"/>
              </a:rPr>
              <a:t>.</a:t>
            </a:r>
          </a:p>
          <a:p>
            <a:r>
              <a:rPr lang="en-US" sz="2400" b="1" dirty="0" smtClean="0">
                <a:latin typeface="Times New Roman" panose="02020603050405020304" pitchFamily="18" charset="0"/>
                <a:cs typeface="Times New Roman" panose="02020603050405020304" pitchFamily="18" charset="0"/>
              </a:rPr>
              <a:t>3.Web </a:t>
            </a:r>
            <a:r>
              <a:rPr lang="en-US" sz="2400" b="1" dirty="0">
                <a:latin typeface="Times New Roman" panose="02020603050405020304" pitchFamily="18" charset="0"/>
                <a:cs typeface="Times New Roman" panose="02020603050405020304" pitchFamily="18" charset="0"/>
              </a:rPr>
              <a:t>scripting</a:t>
            </a:r>
            <a:r>
              <a:rPr lang="en-US" sz="2400" b="1" dirty="0" smtClean="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web </a:t>
            </a:r>
            <a:r>
              <a:rPr lang="en-US" sz="2400" dirty="0">
                <a:latin typeface="Times New Roman" panose="02020603050405020304" pitchFamily="18" charset="0"/>
                <a:cs typeface="Times New Roman" panose="02020603050405020304" pitchFamily="18" charset="0"/>
              </a:rPr>
              <a:t>scripting is classified into </a:t>
            </a:r>
            <a:r>
              <a:rPr lang="en-US" sz="2400" dirty="0" smtClean="0">
                <a:latin typeface="Times New Roman" panose="02020603050405020304" pitchFamily="18" charset="0"/>
                <a:cs typeface="Times New Roman" panose="02020603050405020304" pitchFamily="18" charset="0"/>
              </a:rPr>
              <a:t>three forms. they </a:t>
            </a:r>
            <a:r>
              <a:rPr lang="en-US" sz="2400" dirty="0">
                <a:latin typeface="Times New Roman" panose="02020603050405020304" pitchFamily="18" charset="0"/>
                <a:cs typeface="Times New Roman" panose="02020603050405020304" pitchFamily="18" charset="0"/>
              </a:rPr>
              <a:t>are processing forms</a:t>
            </a:r>
            <a:r>
              <a:rPr lang="en-US" sz="2400" dirty="0" smtClean="0">
                <a:latin typeface="Times New Roman" panose="02020603050405020304" pitchFamily="18" charset="0"/>
                <a:cs typeface="Times New Roman" panose="02020603050405020304" pitchFamily="18" charset="0"/>
              </a:rPr>
              <a:t>, dynamic </a:t>
            </a:r>
            <a:r>
              <a:rPr lang="en-US" sz="2400" dirty="0">
                <a:latin typeface="Times New Roman" panose="02020603050405020304" pitchFamily="18" charset="0"/>
                <a:cs typeface="Times New Roman" panose="02020603050405020304" pitchFamily="18" charset="0"/>
              </a:rPr>
              <a:t>web pages</a:t>
            </a:r>
            <a:r>
              <a:rPr lang="en-US" sz="2400" dirty="0" smtClean="0">
                <a:latin typeface="Times New Roman" panose="02020603050405020304" pitchFamily="18" charset="0"/>
                <a:cs typeface="Times New Roman" panose="02020603050405020304" pitchFamily="18" charset="0"/>
              </a:rPr>
              <a:t>, dynamically </a:t>
            </a:r>
            <a:r>
              <a:rPr lang="en-US" sz="2400" dirty="0">
                <a:latin typeface="Times New Roman" panose="02020603050405020304" pitchFamily="18" charset="0"/>
                <a:cs typeface="Times New Roman" panose="02020603050405020304" pitchFamily="18" charset="0"/>
              </a:rPr>
              <a:t>generating HTML. </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7048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Applications of traditional scripting languages are: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1. system administration,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2. experimental programming,</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3. controlling applications. </a:t>
            </a:r>
            <a:br>
              <a:rPr lang="en-US" sz="2400" dirty="0">
                <a:latin typeface="Times New Roman" panose="02020603050405020304" pitchFamily="18" charset="0"/>
                <a:cs typeface="Times New Roman" panose="02020603050405020304" pitchFamily="18" charset="0"/>
              </a:rPr>
            </a:br>
            <a:endParaRPr lang="en-US" sz="24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Application </a:t>
            </a:r>
            <a:r>
              <a:rPr lang="en-US" sz="2400" b="1" dirty="0">
                <a:latin typeface="Times New Roman" panose="02020603050405020304" pitchFamily="18" charset="0"/>
                <a:cs typeface="Times New Roman" panose="02020603050405020304" pitchFamily="18" charset="0"/>
              </a:rPr>
              <a:t>areas :</a:t>
            </a:r>
            <a:br>
              <a:rPr lang="en-US" sz="2400" b="1"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Four main usage areas for scripting languages: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1. Command scripting languages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2.Application scripting languages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3.Markup language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4. Universal scripting languages </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8570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6" y="1877881"/>
            <a:ext cx="10515600" cy="4351338"/>
          </a:xfrm>
        </p:spPr>
        <p:txBody>
          <a:bodyPr>
            <a:noAutofit/>
          </a:bodyPr>
          <a:lstStyle/>
          <a:p>
            <a:r>
              <a:rPr lang="en-US" sz="2400" b="1" dirty="0">
                <a:latin typeface="Times New Roman" panose="02020603050405020304" pitchFamily="18" charset="0"/>
                <a:cs typeface="Times New Roman" panose="02020603050405020304" pitchFamily="18" charset="0"/>
              </a:rPr>
              <a:t>Command scripting languages </a:t>
            </a:r>
            <a:r>
              <a:rPr lang="en-US" sz="2400" dirty="0">
                <a:latin typeface="Times New Roman" panose="02020603050405020304" pitchFamily="18" charset="0"/>
                <a:cs typeface="Times New Roman" panose="02020603050405020304" pitchFamily="18" charset="0"/>
              </a:rPr>
              <a:t>are the oldest class of scripting languages. They appeared </a:t>
            </a:r>
            <a:r>
              <a:rPr lang="en-US" sz="2400" dirty="0" smtClean="0">
                <a:latin typeface="Times New Roman" panose="02020603050405020304" pitchFamily="18" charset="0"/>
                <a:cs typeface="Times New Roman" panose="02020603050405020304" pitchFamily="18" charset="0"/>
              </a:rPr>
              <a:t>in 1960</a:t>
            </a:r>
            <a:r>
              <a:rPr lang="en-US" sz="2400" dirty="0">
                <a:latin typeface="Times New Roman" panose="02020603050405020304" pitchFamily="18" charset="0"/>
                <a:cs typeface="Times New Roman" panose="02020603050405020304" pitchFamily="18" charset="0"/>
              </a:rPr>
              <a:t>, when a need for programs and tasks control </a:t>
            </a:r>
            <a:r>
              <a:rPr lang="en-US" sz="2400" dirty="0" err="1">
                <a:latin typeface="Times New Roman" panose="02020603050405020304" pitchFamily="18" charset="0"/>
                <a:cs typeface="Times New Roman" panose="02020603050405020304" pitchFamily="18" charset="0"/>
              </a:rPr>
              <a:t>arised</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Modern </a:t>
            </a:r>
            <a:r>
              <a:rPr lang="en-US" sz="2400" dirty="0">
                <a:latin typeface="Times New Roman" panose="02020603050405020304" pitchFamily="18" charset="0"/>
                <a:cs typeface="Times New Roman" panose="02020603050405020304" pitchFamily="18" charset="0"/>
              </a:rPr>
              <a:t>examples of such languages include shell language, and also text-processing languages, such as </a:t>
            </a:r>
            <a:r>
              <a:rPr lang="en-US" sz="2400" dirty="0" err="1">
                <a:latin typeface="Times New Roman" panose="02020603050405020304" pitchFamily="18" charset="0"/>
                <a:cs typeface="Times New Roman" panose="02020603050405020304" pitchFamily="18" charset="0"/>
              </a:rPr>
              <a:t>sed</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awk</a:t>
            </a: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endParaRPr lang="en-US" sz="2400" dirty="0" smtClean="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Application scripting languages </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Application </a:t>
            </a:r>
            <a:r>
              <a:rPr lang="en-US" sz="2400" dirty="0">
                <a:latin typeface="Times New Roman" panose="02020603050405020304" pitchFamily="18" charset="0"/>
                <a:cs typeface="Times New Roman" panose="02020603050405020304" pitchFamily="18" charset="0"/>
              </a:rPr>
              <a:t>scripting languages were developed in 1980s, </a:t>
            </a:r>
            <a:r>
              <a:rPr lang="en-US" sz="2400" dirty="0" smtClean="0">
                <a:latin typeface="Times New Roman" panose="02020603050405020304" pitchFamily="18" charset="0"/>
                <a:cs typeface="Times New Roman" panose="02020603050405020304" pitchFamily="18" charset="0"/>
              </a:rPr>
              <a:t>in the </a:t>
            </a:r>
            <a:r>
              <a:rPr lang="en-US" sz="2400" dirty="0">
                <a:latin typeface="Times New Roman" panose="02020603050405020304" pitchFamily="18" charset="0"/>
                <a:cs typeface="Times New Roman" panose="02020603050405020304" pitchFamily="18" charset="0"/>
              </a:rPr>
              <a:t>era of personal computers, when such important applications as spreadsheets and </a:t>
            </a:r>
            <a:r>
              <a:rPr lang="en-US" sz="2400" dirty="0" smtClean="0">
                <a:latin typeface="Times New Roman" panose="02020603050405020304" pitchFamily="18" charset="0"/>
                <a:cs typeface="Times New Roman" panose="02020603050405020304" pitchFamily="18" charset="0"/>
              </a:rPr>
              <a:t>database clients </a:t>
            </a:r>
            <a:r>
              <a:rPr lang="en-US" sz="2400" dirty="0">
                <a:latin typeface="Times New Roman" panose="02020603050405020304" pitchFamily="18" charset="0"/>
                <a:cs typeface="Times New Roman" panose="02020603050405020304" pitchFamily="18" charset="0"/>
              </a:rPr>
              <a:t>were introduced, and interactive session in front of the PC became the norm.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One </a:t>
            </a:r>
            <a:r>
              <a:rPr lang="en-US" sz="2400" dirty="0">
                <a:latin typeface="Times New Roman" panose="02020603050405020304" pitchFamily="18" charset="0"/>
                <a:cs typeface="Times New Roman" panose="02020603050405020304" pitchFamily="18" charset="0"/>
              </a:rPr>
              <a:t>of </a:t>
            </a:r>
            <a:r>
              <a:rPr lang="en-US" sz="2400" dirty="0" smtClean="0">
                <a:latin typeface="Times New Roman" panose="02020603050405020304" pitchFamily="18" charset="0"/>
                <a:cs typeface="Times New Roman" panose="02020603050405020304" pitchFamily="18" charset="0"/>
              </a:rPr>
              <a:t>the prime </a:t>
            </a:r>
            <a:r>
              <a:rPr lang="en-US" sz="2400" dirty="0">
                <a:latin typeface="Times New Roman" panose="02020603050405020304" pitchFamily="18" charset="0"/>
                <a:cs typeface="Times New Roman" panose="02020603050405020304" pitchFamily="18" charset="0"/>
              </a:rPr>
              <a:t>examples of these languages is Microsoft-created Visual Basic language, and </a:t>
            </a:r>
            <a:r>
              <a:rPr lang="en-US" sz="2400" dirty="0" smtClean="0">
                <a:latin typeface="Times New Roman" panose="02020603050405020304" pitchFamily="18" charset="0"/>
                <a:cs typeface="Times New Roman" panose="02020603050405020304" pitchFamily="18" charset="0"/>
              </a:rPr>
              <a:t>especially it’s </a:t>
            </a:r>
            <a:r>
              <a:rPr lang="en-US" sz="2400" dirty="0">
                <a:latin typeface="Times New Roman" panose="02020603050405020304" pitchFamily="18" charset="0"/>
                <a:cs typeface="Times New Roman" panose="02020603050405020304" pitchFamily="18" charset="0"/>
              </a:rPr>
              <a:t>subset named Visual Basic for Applications, designed explicitly for office </a:t>
            </a:r>
            <a:r>
              <a:rPr lang="en-US" sz="2400" dirty="0" smtClean="0">
                <a:latin typeface="Times New Roman" panose="02020603050405020304" pitchFamily="18" charset="0"/>
                <a:cs typeface="Times New Roman" panose="02020603050405020304" pitchFamily="18" charset="0"/>
              </a:rPr>
              <a:t>applications programming </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8026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Markup languages </a:t>
            </a:r>
            <a:r>
              <a:rPr lang="en-US" sz="2400" dirty="0">
                <a:latin typeface="Times New Roman" panose="02020603050405020304" pitchFamily="18" charset="0"/>
                <a:cs typeface="Times New Roman" panose="02020603050405020304" pitchFamily="18" charset="0"/>
              </a:rPr>
              <a:t>are a special case in the sense that they are not a real </a:t>
            </a:r>
            <a:r>
              <a:rPr lang="en-US" sz="2400" dirty="0" smtClean="0">
                <a:latin typeface="Times New Roman" panose="02020603050405020304" pitchFamily="18" charset="0"/>
                <a:cs typeface="Times New Roman" panose="02020603050405020304" pitchFamily="18" charset="0"/>
              </a:rPr>
              <a:t>programming languages</a:t>
            </a:r>
            <a:r>
              <a:rPr lang="en-US" sz="2400" dirty="0">
                <a:latin typeface="Times New Roman" panose="02020603050405020304" pitchFamily="18" charset="0"/>
                <a:cs typeface="Times New Roman" panose="02020603050405020304" pitchFamily="18" charset="0"/>
              </a:rPr>
              <a:t>, but rather a set of special command words called ’tags’ used to mark up parts of </a:t>
            </a:r>
            <a:r>
              <a:rPr lang="en-US" sz="2400" dirty="0" smtClean="0">
                <a:latin typeface="Times New Roman" panose="02020603050405020304" pitchFamily="18" charset="0"/>
                <a:cs typeface="Times New Roman" panose="02020603050405020304" pitchFamily="18" charset="0"/>
              </a:rPr>
              <a:t>text documents</a:t>
            </a:r>
            <a:r>
              <a:rPr lang="en-US" sz="2400" dirty="0">
                <a:latin typeface="Times New Roman" panose="02020603050405020304" pitchFamily="18" charset="0"/>
                <a:cs typeface="Times New Roman" panose="02020603050405020304" pitchFamily="18" charset="0"/>
              </a:rPr>
              <a:t>, that are later used by special programs called processors, to do all kinds </a:t>
            </a:r>
            <a:r>
              <a:rPr lang="en-US" sz="2400" dirty="0" smtClean="0">
                <a:latin typeface="Times New Roman" panose="02020603050405020304" pitchFamily="18" charset="0"/>
                <a:cs typeface="Times New Roman" panose="02020603050405020304" pitchFamily="18" charset="0"/>
              </a:rPr>
              <a:t>of transformations </a:t>
            </a:r>
            <a:r>
              <a:rPr lang="en-US" sz="2400" dirty="0">
                <a:latin typeface="Times New Roman" panose="02020603050405020304" pitchFamily="18" charset="0"/>
                <a:cs typeface="Times New Roman" panose="02020603050405020304" pitchFamily="18" charset="0"/>
              </a:rPr>
              <a:t>to the text, such as displaying it in a browser, or converting it to some other </a:t>
            </a:r>
            <a:r>
              <a:rPr lang="en-US" sz="2400" dirty="0" smtClean="0">
                <a:latin typeface="Times New Roman" panose="02020603050405020304" pitchFamily="18" charset="0"/>
                <a:cs typeface="Times New Roman" panose="02020603050405020304" pitchFamily="18" charset="0"/>
              </a:rPr>
              <a:t>data format</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Universal </a:t>
            </a:r>
            <a:r>
              <a:rPr lang="en-US" sz="2400" b="1" dirty="0">
                <a:latin typeface="Times New Roman" panose="02020603050405020304" pitchFamily="18" charset="0"/>
                <a:cs typeface="Times New Roman" panose="02020603050405020304" pitchFamily="18" charset="0"/>
              </a:rPr>
              <a:t>scripting languages </a:t>
            </a:r>
            <a:r>
              <a:rPr lang="en-US" sz="2400" dirty="0">
                <a:latin typeface="Times New Roman" panose="02020603050405020304" pitchFamily="18" charset="0"/>
                <a:cs typeface="Times New Roman" panose="02020603050405020304" pitchFamily="18" charset="0"/>
              </a:rPr>
              <a:t>:The languages that belong to this class are perhaps the </a:t>
            </a:r>
            <a:r>
              <a:rPr lang="en-US" sz="2400" dirty="0" smtClean="0">
                <a:latin typeface="Times New Roman" panose="02020603050405020304" pitchFamily="18" charset="0"/>
                <a:cs typeface="Times New Roman" panose="02020603050405020304" pitchFamily="18" charset="0"/>
              </a:rPr>
              <a:t>most well-known</a:t>
            </a:r>
            <a:r>
              <a:rPr lang="en-US" sz="2400" dirty="0">
                <a:latin typeface="Times New Roman" panose="02020603050405020304" pitchFamily="18" charset="0"/>
                <a:cs typeface="Times New Roman" panose="02020603050405020304" pitchFamily="18" charset="0"/>
              </a:rPr>
              <a:t>. The very term ”scripting languages” is associated with them. Most of </a:t>
            </a:r>
            <a:r>
              <a:rPr lang="en-US" sz="2400" dirty="0" smtClean="0">
                <a:latin typeface="Times New Roman" panose="02020603050405020304" pitchFamily="18" charset="0"/>
                <a:cs typeface="Times New Roman" panose="02020603050405020304" pitchFamily="18" charset="0"/>
              </a:rPr>
              <a:t>these languages </a:t>
            </a:r>
            <a:r>
              <a:rPr lang="en-US" sz="2400" dirty="0">
                <a:latin typeface="Times New Roman" panose="02020603050405020304" pitchFamily="18" charset="0"/>
                <a:cs typeface="Times New Roman" panose="02020603050405020304" pitchFamily="18" charset="0"/>
              </a:rPr>
              <a:t>were originally created for the Unix environment. </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4426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Scripts and </a:t>
            </a:r>
            <a:r>
              <a:rPr lang="en-IN" dirty="0" smtClean="0"/>
              <a:t>programs</a:t>
            </a:r>
            <a:endParaRPr lang="en-IN" dirty="0"/>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Scripting is the action of writing scripts using a scripting language, distinguishing neatly between programs, which are written in conventional programming language such as C,C++,java, and scripts, which are written using a different kind of language.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81664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1972"/>
          </a:xfrm>
        </p:spPr>
        <p:txBody>
          <a:bodyPr>
            <a:normAutofit fontScale="90000"/>
          </a:bodyPr>
          <a:lstStyle/>
          <a:p>
            <a:r>
              <a:rPr lang="en-IN" b="1" dirty="0"/>
              <a:t>web scripting</a:t>
            </a:r>
            <a:r>
              <a:rPr lang="en-IN" dirty="0"/>
              <a:t> </a:t>
            </a:r>
            <a:br>
              <a:rPr lang="en-IN" dirty="0"/>
            </a:br>
            <a:endParaRPr lang="en-IN" dirty="0"/>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Web is the most fertile areas for the application of scripting languages. Web scripting </a:t>
            </a:r>
            <a:r>
              <a:rPr lang="en-US" sz="2400" dirty="0" smtClean="0">
                <a:latin typeface="Times New Roman" panose="02020603050405020304" pitchFamily="18" charset="0"/>
                <a:cs typeface="Times New Roman" panose="02020603050405020304" pitchFamily="18" charset="0"/>
              </a:rPr>
              <a:t>divides into </a:t>
            </a:r>
            <a:r>
              <a:rPr lang="en-US" sz="2400" dirty="0">
                <a:latin typeface="Times New Roman" panose="02020603050405020304" pitchFamily="18" charset="0"/>
                <a:cs typeface="Times New Roman" panose="02020603050405020304" pitchFamily="18" charset="0"/>
              </a:rPr>
              <a:t>three areas</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processing forms</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b. creating </a:t>
            </a:r>
            <a:r>
              <a:rPr lang="en-US" sz="2400" dirty="0">
                <a:latin typeface="Times New Roman" panose="02020603050405020304" pitchFamily="18" charset="0"/>
                <a:cs typeface="Times New Roman" panose="02020603050405020304" pitchFamily="18" charset="0"/>
              </a:rPr>
              <a:t>pages with enhanced visual effects and user interaction and</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c</a:t>
            </a:r>
            <a:r>
              <a:rPr lang="en-US" sz="2400" dirty="0">
                <a:latin typeface="Times New Roman" panose="02020603050405020304" pitchFamily="18" charset="0"/>
                <a:cs typeface="Times New Roman" panose="02020603050405020304" pitchFamily="18" charset="0"/>
              </a:rPr>
              <a:t>. generating pages ’on the fly’ from material held in database.</a:t>
            </a: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5734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Processing Web forms</a:t>
            </a:r>
            <a:r>
              <a:rPr lang="en-IN" dirty="0"/>
              <a:t> </a:t>
            </a:r>
            <a:br>
              <a:rPr lang="en-IN" dirty="0"/>
            </a:br>
            <a:endParaRPr lang="en-IN" dirty="0"/>
          </a:p>
        </p:txBody>
      </p:sp>
      <p:sp>
        <p:nvSpPr>
          <p:cNvPr id="3" name="Content Placeholder 2"/>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In the original implementation of the web , when the form is submitted for processing, </a:t>
            </a:r>
            <a:r>
              <a:rPr lang="en-US" sz="2400" dirty="0" smtClean="0">
                <a:latin typeface="Times New Roman" panose="02020603050405020304" pitchFamily="18" charset="0"/>
                <a:cs typeface="Times New Roman" panose="02020603050405020304" pitchFamily="18" charset="0"/>
              </a:rPr>
              <a:t>the information </a:t>
            </a:r>
            <a:r>
              <a:rPr lang="en-US" sz="2400" dirty="0">
                <a:latin typeface="Times New Roman" panose="02020603050405020304" pitchFamily="18" charset="0"/>
                <a:cs typeface="Times New Roman" panose="02020603050405020304" pitchFamily="18" charset="0"/>
              </a:rPr>
              <a:t>entered by the user is encoded and sent to the server for processing by a CGI </a:t>
            </a:r>
            <a:r>
              <a:rPr lang="en-US" sz="2400" dirty="0" smtClean="0">
                <a:latin typeface="Times New Roman" panose="02020603050405020304" pitchFamily="18" charset="0"/>
                <a:cs typeface="Times New Roman" panose="02020603050405020304" pitchFamily="18" charset="0"/>
              </a:rPr>
              <a:t>script that </a:t>
            </a:r>
            <a:r>
              <a:rPr lang="en-US" sz="2400" dirty="0">
                <a:latin typeface="Times New Roman" panose="02020603050405020304" pitchFamily="18" charset="0"/>
                <a:cs typeface="Times New Roman" panose="02020603050405020304" pitchFamily="18" charset="0"/>
              </a:rPr>
              <a:t>generates an HTML page to be sent back to the Web browser.</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processing requires string manipulation to construct the HTML page that constitutes </a:t>
            </a:r>
            <a:r>
              <a:rPr lang="en-US" sz="2400" dirty="0" smtClean="0">
                <a:latin typeface="Times New Roman" panose="02020603050405020304" pitchFamily="18" charset="0"/>
                <a:cs typeface="Times New Roman" panose="02020603050405020304" pitchFamily="18" charset="0"/>
              </a:rPr>
              <a:t>the replay</a:t>
            </a:r>
            <a:r>
              <a:rPr lang="en-US" sz="2400" dirty="0">
                <a:latin typeface="Times New Roman" panose="02020603050405020304" pitchFamily="18" charset="0"/>
                <a:cs typeface="Times New Roman" panose="02020603050405020304" pitchFamily="18" charset="0"/>
              </a:rPr>
              <a:t>, and may also require system access , to run other processes and to establish </a:t>
            </a:r>
            <a:r>
              <a:rPr lang="en-US" sz="2400" dirty="0" smtClean="0">
                <a:latin typeface="Times New Roman" panose="02020603050405020304" pitchFamily="18" charset="0"/>
                <a:cs typeface="Times New Roman" panose="02020603050405020304" pitchFamily="18" charset="0"/>
              </a:rPr>
              <a:t>network connections</a:t>
            </a:r>
            <a:r>
              <a:rPr lang="en-US" sz="2400" dirty="0">
                <a:latin typeface="Times New Roman" panose="02020603050405020304" pitchFamily="18" charset="0"/>
                <a:cs typeface="Times New Roman" panose="02020603050405020304" pitchFamily="18" charset="0"/>
              </a:rPr>
              <a:t>. Perl is also a language that uses CGI </a:t>
            </a:r>
            <a:r>
              <a:rPr lang="en-US" sz="2400" dirty="0" smtClean="0">
                <a:latin typeface="Times New Roman" panose="02020603050405020304" pitchFamily="18" charset="0"/>
                <a:cs typeface="Times New Roman" panose="02020603050405020304" pitchFamily="18" charset="0"/>
              </a:rPr>
              <a:t>scripting.</a:t>
            </a:r>
          </a:p>
          <a:p>
            <a:r>
              <a:rPr lang="en-US" sz="2400" dirty="0" smtClean="0">
                <a:latin typeface="Times New Roman" panose="02020603050405020304" pitchFamily="18" charset="0"/>
                <a:cs typeface="Times New Roman" panose="02020603050405020304" pitchFamily="18" charset="0"/>
              </a:rPr>
              <a:t>Alternatively </a:t>
            </a:r>
            <a:r>
              <a:rPr lang="en-US" sz="2400" dirty="0">
                <a:latin typeface="Times New Roman" panose="02020603050405020304" pitchFamily="18" charset="0"/>
                <a:cs typeface="Times New Roman" panose="02020603050405020304" pitchFamily="18" charset="0"/>
              </a:rPr>
              <a:t>for processing the form with script running on the server it possible to do </a:t>
            </a:r>
            <a:r>
              <a:rPr lang="en-US" sz="2400" dirty="0" smtClean="0">
                <a:latin typeface="Times New Roman" panose="02020603050405020304" pitchFamily="18" charset="0"/>
                <a:cs typeface="Times New Roman" panose="02020603050405020304" pitchFamily="18" charset="0"/>
              </a:rPr>
              <a:t>some client </a:t>
            </a:r>
            <a:r>
              <a:rPr lang="en-US" sz="2400" dirty="0">
                <a:latin typeface="Times New Roman" panose="02020603050405020304" pitchFamily="18" charset="0"/>
                <a:cs typeface="Times New Roman" panose="02020603050405020304" pitchFamily="18" charset="0"/>
              </a:rPr>
              <a:t>–side processing within the browser to validate form data before sending it to </a:t>
            </a:r>
            <a:r>
              <a:rPr lang="en-US" sz="2400" dirty="0" smtClean="0">
                <a:latin typeface="Times New Roman" panose="02020603050405020304" pitchFamily="18" charset="0"/>
                <a:cs typeface="Times New Roman" panose="02020603050405020304" pitchFamily="18" charset="0"/>
              </a:rPr>
              <a:t>the server </a:t>
            </a:r>
            <a:r>
              <a:rPr lang="en-US" sz="2400" dirty="0">
                <a:latin typeface="Times New Roman" panose="02020603050405020304" pitchFamily="18" charset="0"/>
                <a:cs typeface="Times New Roman" panose="02020603050405020304" pitchFamily="18" charset="0"/>
              </a:rPr>
              <a:t>by using JavaScript, VBScript </a:t>
            </a:r>
            <a:r>
              <a:rPr lang="en-US" sz="2400" dirty="0" smtClean="0">
                <a:latin typeface="Times New Roman" panose="02020603050405020304" pitchFamily="18" charset="0"/>
                <a:cs typeface="Times New Roman" panose="02020603050405020304" pitchFamily="18" charset="0"/>
              </a:rPr>
              <a:t>etc. </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0872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Dynamic Web pages</a:t>
            </a:r>
            <a:r>
              <a:rPr lang="en-IN" dirty="0"/>
              <a:t> </a:t>
            </a:r>
            <a:br>
              <a:rPr lang="en-IN" dirty="0"/>
            </a:br>
            <a:endParaRPr lang="en-IN" dirty="0"/>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‘Dynamic HTML’ makes every component of a Web page (headings, anchors, tables etc.) </a:t>
            </a:r>
            <a:r>
              <a:rPr lang="en-US" sz="2400" dirty="0" smtClean="0">
                <a:latin typeface="Times New Roman" panose="02020603050405020304" pitchFamily="18" charset="0"/>
                <a:cs typeface="Times New Roman" panose="02020603050405020304" pitchFamily="18" charset="0"/>
              </a:rPr>
              <a:t>a scriptable </a:t>
            </a:r>
            <a:r>
              <a:rPr lang="en-US" sz="2400" dirty="0">
                <a:latin typeface="Times New Roman" panose="02020603050405020304" pitchFamily="18" charset="0"/>
                <a:cs typeface="Times New Roman" panose="02020603050405020304" pitchFamily="18" charset="0"/>
              </a:rPr>
              <a:t>object. This makes it possible to provide simple interaction with the user using </a:t>
            </a:r>
            <a:r>
              <a:rPr lang="en-US" sz="2400" dirty="0" smtClean="0">
                <a:latin typeface="Times New Roman" panose="02020603050405020304" pitchFamily="18" charset="0"/>
                <a:cs typeface="Times New Roman" panose="02020603050405020304" pitchFamily="18" charset="0"/>
              </a:rPr>
              <a:t>scripts written </a:t>
            </a:r>
            <a:r>
              <a:rPr lang="en-US" sz="2400" dirty="0">
                <a:latin typeface="Times New Roman" panose="02020603050405020304" pitchFamily="18" charset="0"/>
                <a:cs typeface="Times New Roman" panose="02020603050405020304" pitchFamily="18" charset="0"/>
              </a:rPr>
              <a:t>in JavaScript/Jscript or VBScript, which are interpreted by the browser.</a:t>
            </a: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2480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Dynamically generated HTML</a:t>
            </a:r>
            <a:r>
              <a:rPr lang="en-IN" dirty="0"/>
              <a:t> </a:t>
            </a:r>
            <a:br>
              <a:rPr lang="en-IN" dirty="0"/>
            </a:br>
            <a:endParaRPr lang="en-IN" dirty="0"/>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Another form of dynamic Web page is one in which some or all of the HTML is generated </a:t>
            </a:r>
            <a:r>
              <a:rPr lang="en-US" sz="2400" dirty="0" smtClean="0">
                <a:latin typeface="Times New Roman" panose="02020603050405020304" pitchFamily="18" charset="0"/>
                <a:cs typeface="Times New Roman" panose="02020603050405020304" pitchFamily="18" charset="0"/>
              </a:rPr>
              <a:t>by scripts </a:t>
            </a:r>
            <a:r>
              <a:rPr lang="en-US" sz="2400" dirty="0">
                <a:latin typeface="Times New Roman" panose="02020603050405020304" pitchFamily="18" charset="0"/>
                <a:cs typeface="Times New Roman" panose="02020603050405020304" pitchFamily="18" charset="0"/>
              </a:rPr>
              <a:t>executed on the server. A common application of </a:t>
            </a:r>
            <a:r>
              <a:rPr lang="en-US" sz="2400" dirty="0" smtClean="0">
                <a:latin typeface="Times New Roman" panose="02020603050405020304" pitchFamily="18" charset="0"/>
                <a:cs typeface="Times New Roman" panose="02020603050405020304" pitchFamily="18" charset="0"/>
              </a:rPr>
              <a:t>the technique </a:t>
            </a:r>
            <a:r>
              <a:rPr lang="en-US" sz="2400" dirty="0">
                <a:latin typeface="Times New Roman" panose="02020603050405020304" pitchFamily="18" charset="0"/>
                <a:cs typeface="Times New Roman" panose="02020603050405020304" pitchFamily="18" charset="0"/>
              </a:rPr>
              <a:t>is to construct </a:t>
            </a:r>
            <a:r>
              <a:rPr lang="en-US" sz="2400" dirty="0" smtClean="0">
                <a:latin typeface="Times New Roman" panose="02020603050405020304" pitchFamily="18" charset="0"/>
                <a:cs typeface="Times New Roman" panose="02020603050405020304" pitchFamily="18" charset="0"/>
              </a:rPr>
              <a:t>pages whose </a:t>
            </a:r>
            <a:r>
              <a:rPr lang="en-US" sz="2400" dirty="0">
                <a:latin typeface="Times New Roman" panose="02020603050405020304" pitchFamily="18" charset="0"/>
                <a:cs typeface="Times New Roman" panose="02020603050405020304" pitchFamily="18" charset="0"/>
              </a:rPr>
              <a:t>content is retrieved from a database.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For </a:t>
            </a:r>
            <a:r>
              <a:rPr lang="en-US" sz="2400" dirty="0">
                <a:latin typeface="Times New Roman" panose="02020603050405020304" pitchFamily="18" charset="0"/>
                <a:cs typeface="Times New Roman" panose="02020603050405020304" pitchFamily="18" charset="0"/>
              </a:rPr>
              <a:t>example, Microsoft’s IIS web </a:t>
            </a:r>
            <a:r>
              <a:rPr lang="en-US" sz="2400" dirty="0" smtClean="0">
                <a:latin typeface="Times New Roman" panose="02020603050405020304" pitchFamily="18" charset="0"/>
                <a:cs typeface="Times New Roman" panose="02020603050405020304" pitchFamily="18" charset="0"/>
              </a:rPr>
              <a:t>server implements </a:t>
            </a:r>
            <a:r>
              <a:rPr lang="en-US" sz="2400" dirty="0">
                <a:latin typeface="Times New Roman" panose="02020603050405020304" pitchFamily="18" charset="0"/>
                <a:cs typeface="Times New Roman" panose="02020603050405020304" pitchFamily="18" charset="0"/>
              </a:rPr>
              <a:t>Active Server Pages (ASP), which incorporate scripts in Jscript or VBScript</a:t>
            </a: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9360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universe of scripting languages</a:t>
            </a:r>
            <a:r>
              <a:rPr lang="en-US" dirty="0"/>
              <a:t> </a:t>
            </a:r>
            <a:br>
              <a:rPr lang="en-US" dirty="0"/>
            </a:br>
            <a:endParaRPr lang="en-IN" dirty="0"/>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Scripting can be traditional or modern scripting, and Web scripting forms an important part </a:t>
            </a:r>
            <a:r>
              <a:rPr lang="en-US" sz="2400" dirty="0" smtClean="0">
                <a:latin typeface="Times New Roman" panose="02020603050405020304" pitchFamily="18" charset="0"/>
                <a:cs typeface="Times New Roman" panose="02020603050405020304" pitchFamily="18" charset="0"/>
              </a:rPr>
              <a:t>of modern </a:t>
            </a:r>
            <a:r>
              <a:rPr lang="en-US" sz="2400" dirty="0">
                <a:latin typeface="Times New Roman" panose="02020603050405020304" pitchFamily="18" charset="0"/>
                <a:cs typeface="Times New Roman" panose="02020603050405020304" pitchFamily="18" charset="0"/>
              </a:rPr>
              <a:t>scripting. Scripting universe contains multiple overlapping worlds:</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original UNIX world of traditional scripting using Perl and </a:t>
            </a:r>
            <a:r>
              <a:rPr lang="en-US" sz="2400" dirty="0" err="1" smtClean="0">
                <a:latin typeface="Times New Roman" panose="02020603050405020304" pitchFamily="18" charset="0"/>
                <a:cs typeface="Times New Roman" panose="02020603050405020304" pitchFamily="18" charset="0"/>
              </a:rPr>
              <a:t>Tcl</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Microsoft world of Visual Basic and Active </a:t>
            </a:r>
            <a:r>
              <a:rPr lang="en-US" sz="2400" dirty="0" smtClean="0">
                <a:latin typeface="Times New Roman" panose="02020603050405020304" pitchFamily="18" charset="0"/>
                <a:cs typeface="Times New Roman" panose="02020603050405020304" pitchFamily="18" charset="0"/>
              </a:rPr>
              <a:t>controls.</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world of VBA for scripting compound </a:t>
            </a:r>
            <a:r>
              <a:rPr lang="en-US" sz="2400" dirty="0" smtClean="0">
                <a:latin typeface="Times New Roman" panose="02020603050405020304" pitchFamily="18" charset="0"/>
                <a:cs typeface="Times New Roman" panose="02020603050405020304" pitchFamily="18" charset="0"/>
              </a:rPr>
              <a:t>documents.</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world of client-side and server-side Web scripting.</a:t>
            </a: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7825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All scripting languages are programming languages. The scripting language is basically a language where instructions are written for a run time environment.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They </a:t>
            </a:r>
            <a:r>
              <a:rPr lang="en-US" sz="2400" dirty="0">
                <a:latin typeface="Times New Roman" panose="02020603050405020304" pitchFamily="18" charset="0"/>
                <a:cs typeface="Times New Roman" panose="02020603050405020304" pitchFamily="18" charset="0"/>
              </a:rPr>
              <a:t>do not require the compilation step and are rather interpreted. It brings new functions to applications and glue complex system together</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scripting language is a programming language designed for integrating and communicating with other programming languages.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87848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There are many scripting languages some of them are discussed below</a:t>
            </a:r>
            <a:r>
              <a:rPr lang="en-US" dirty="0" smtClean="0">
                <a:latin typeface="Times New Roman" panose="02020603050405020304" pitchFamily="18" charset="0"/>
                <a:cs typeface="Times New Roman" panose="02020603050405020304" pitchFamily="18" charset="0"/>
              </a:rPr>
              <a:t>:</a:t>
            </a:r>
          </a:p>
          <a:p>
            <a:pPr fontAlgn="base"/>
            <a:r>
              <a:rPr lang="en-US" b="1" dirty="0">
                <a:latin typeface="Times New Roman" panose="02020603050405020304" pitchFamily="18" charset="0"/>
                <a:cs typeface="Times New Roman" panose="02020603050405020304" pitchFamily="18" charset="0"/>
              </a:rPr>
              <a:t>bash:</a:t>
            </a:r>
            <a:r>
              <a:rPr lang="en-US" dirty="0">
                <a:latin typeface="Times New Roman" panose="02020603050405020304" pitchFamily="18" charset="0"/>
                <a:cs typeface="Times New Roman" panose="02020603050405020304" pitchFamily="18" charset="0"/>
              </a:rPr>
              <a:t> It is a scripting language to work in the Linux interface. It is a lot easier to use bash to create scripts than other programming languages. It describes the tools to use and code in the command line and create useful reusable scripts and conserve documentation for other people to work with.</a:t>
            </a:r>
          </a:p>
          <a:p>
            <a:pPr fontAlgn="base"/>
            <a:r>
              <a:rPr lang="en-US" b="1" dirty="0" smtClean="0">
                <a:latin typeface="Times New Roman" panose="02020603050405020304" pitchFamily="18" charset="0"/>
                <a:cs typeface="Times New Roman" panose="02020603050405020304" pitchFamily="18" charset="0"/>
              </a:rPr>
              <a:t>Node.js</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It is a framework to write network applications using </a:t>
            </a:r>
            <a:r>
              <a:rPr lang="en-US" b="1" dirty="0">
                <a:latin typeface="Times New Roman" panose="02020603050405020304" pitchFamily="18" charset="0"/>
                <a:cs typeface="Times New Roman" panose="02020603050405020304" pitchFamily="18" charset="0"/>
              </a:rPr>
              <a:t>JavaScript</a:t>
            </a:r>
            <a:r>
              <a:rPr lang="en-US" dirty="0">
                <a:latin typeface="Times New Roman" panose="02020603050405020304" pitchFamily="18" charset="0"/>
                <a:cs typeface="Times New Roman" panose="02020603050405020304" pitchFamily="18" charset="0"/>
              </a:rPr>
              <a:t>. Corporate users of Node.js include IBM, LinkedIn, Microsoft, Netflix, PayPal, Yahoo for real-time web applications.</a:t>
            </a:r>
          </a:p>
          <a:p>
            <a:pPr fontAlgn="base"/>
            <a:r>
              <a:rPr lang="en-US" b="1" dirty="0">
                <a:latin typeface="Times New Roman" panose="02020603050405020304" pitchFamily="18" charset="0"/>
                <a:cs typeface="Times New Roman" panose="02020603050405020304" pitchFamily="18" charset="0"/>
              </a:rPr>
              <a:t>Ruby:</a:t>
            </a:r>
            <a:r>
              <a:rPr lang="en-US" dirty="0">
                <a:latin typeface="Times New Roman" panose="02020603050405020304" pitchFamily="18" charset="0"/>
                <a:cs typeface="Times New Roman" panose="02020603050405020304" pitchFamily="18" charset="0"/>
              </a:rPr>
              <a:t> There are a lot of reasons to learn Ruby programming language. Ruby’s flexibility has allowed developers to create innovative software. It is a scripting language which is great for web development.</a:t>
            </a:r>
          </a:p>
          <a:p>
            <a:pPr fontAlgn="base"/>
            <a:r>
              <a:rPr lang="en-US" b="1" dirty="0">
                <a:latin typeface="Times New Roman" panose="02020603050405020304" pitchFamily="18" charset="0"/>
                <a:cs typeface="Times New Roman" panose="02020603050405020304" pitchFamily="18" charset="0"/>
              </a:rPr>
              <a:t>Python:</a:t>
            </a:r>
            <a:r>
              <a:rPr lang="en-US" dirty="0">
                <a:latin typeface="Times New Roman" panose="02020603050405020304" pitchFamily="18" charset="0"/>
                <a:cs typeface="Times New Roman" panose="02020603050405020304" pitchFamily="18" charset="0"/>
              </a:rPr>
              <a:t> It is easy, free and open source. It supports procedure-oriented programming and object-oriented programming. Python is an interpreted language with dynamic semantics and huge lines of code are scripted and is currently the most hyped language among developers.</a:t>
            </a:r>
          </a:p>
          <a:p>
            <a:pPr fontAlgn="base"/>
            <a:r>
              <a:rPr lang="en-US" b="1" dirty="0">
                <a:latin typeface="Times New Roman" panose="02020603050405020304" pitchFamily="18" charset="0"/>
                <a:cs typeface="Times New Roman" panose="02020603050405020304" pitchFamily="18" charset="0"/>
              </a:rPr>
              <a:t>Perl:</a:t>
            </a:r>
            <a:r>
              <a:rPr lang="en-US" dirty="0">
                <a:latin typeface="Times New Roman" panose="02020603050405020304" pitchFamily="18" charset="0"/>
                <a:cs typeface="Times New Roman" panose="02020603050405020304" pitchFamily="18" charset="0"/>
              </a:rPr>
              <a:t> A scripting language with innovative features to make it different and popular. Found on all windows and Linux servers. It helps in text manipulation tasks. High traffic websites that use Perl extensively include priceline.com, IMDB.</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03396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endParaRPr lang="en-IN" dirty="0"/>
          </a:p>
        </p:txBody>
      </p:sp>
      <p:sp>
        <p:nvSpPr>
          <p:cNvPr id="3" name="Content Placeholder 2"/>
          <p:cNvSpPr>
            <a:spLocks noGrp="1"/>
          </p:cNvSpPr>
          <p:nvPr>
            <p:ph idx="1"/>
          </p:nvPr>
        </p:nvSpPr>
        <p:spPr>
          <a:xfrm>
            <a:off x="838200" y="1423851"/>
            <a:ext cx="10515600" cy="4753112"/>
          </a:xfrm>
        </p:spPr>
        <p:txBody>
          <a:bodyPr>
            <a:noAutofit/>
          </a:bodyPr>
          <a:lstStyle/>
          <a:p>
            <a:pPr fontAlgn="base"/>
            <a:r>
              <a:rPr lang="en-US" sz="2400" b="1" dirty="0">
                <a:latin typeface="Times New Roman" panose="02020603050405020304" pitchFamily="18" charset="0"/>
                <a:cs typeface="Times New Roman" panose="02020603050405020304" pitchFamily="18" charset="0"/>
              </a:rPr>
              <a:t>Advantages of scripting languages:</a:t>
            </a:r>
            <a:endParaRPr lang="en-US" sz="2400" dirty="0">
              <a:latin typeface="Times New Roman" panose="02020603050405020304" pitchFamily="18" charset="0"/>
              <a:cs typeface="Times New Roman" panose="02020603050405020304" pitchFamily="18" charset="0"/>
            </a:endParaRPr>
          </a:p>
          <a:p>
            <a:pPr fontAlgn="base"/>
            <a:r>
              <a:rPr lang="en-US" sz="2400" b="1" dirty="0">
                <a:latin typeface="Times New Roman" panose="02020603050405020304" pitchFamily="18" charset="0"/>
                <a:cs typeface="Times New Roman" panose="02020603050405020304" pitchFamily="18" charset="0"/>
              </a:rPr>
              <a:t>Easy learning:</a:t>
            </a:r>
            <a:r>
              <a:rPr lang="en-US" sz="2400" dirty="0">
                <a:latin typeface="Times New Roman" panose="02020603050405020304" pitchFamily="18" charset="0"/>
                <a:cs typeface="Times New Roman" panose="02020603050405020304" pitchFamily="18" charset="0"/>
              </a:rPr>
              <a:t> The user can learn to code in scripting languages quickly, not much knowledge of web technology is required.</a:t>
            </a:r>
          </a:p>
          <a:p>
            <a:pPr fontAlgn="base"/>
            <a:r>
              <a:rPr lang="en-US" sz="2400" b="1" dirty="0">
                <a:latin typeface="Times New Roman" panose="02020603050405020304" pitchFamily="18" charset="0"/>
                <a:cs typeface="Times New Roman" panose="02020603050405020304" pitchFamily="18" charset="0"/>
              </a:rPr>
              <a:t>Fast editing:</a:t>
            </a:r>
            <a:r>
              <a:rPr lang="en-US" sz="2400" dirty="0">
                <a:latin typeface="Times New Roman" panose="02020603050405020304" pitchFamily="18" charset="0"/>
                <a:cs typeface="Times New Roman" panose="02020603050405020304" pitchFamily="18" charset="0"/>
              </a:rPr>
              <a:t> It is highly efficient with the limited number of data structures and variables to use.</a:t>
            </a:r>
          </a:p>
          <a:p>
            <a:pPr fontAlgn="base"/>
            <a:r>
              <a:rPr lang="en-US" sz="2400" b="1" dirty="0">
                <a:latin typeface="Times New Roman" panose="02020603050405020304" pitchFamily="18" charset="0"/>
                <a:cs typeface="Times New Roman" panose="02020603050405020304" pitchFamily="18" charset="0"/>
              </a:rPr>
              <a:t>Interactivity:</a:t>
            </a:r>
            <a:r>
              <a:rPr lang="en-US" sz="2400" dirty="0">
                <a:latin typeface="Times New Roman" panose="02020603050405020304" pitchFamily="18" charset="0"/>
                <a:cs typeface="Times New Roman" panose="02020603050405020304" pitchFamily="18" charset="0"/>
              </a:rPr>
              <a:t> It helps in adding visualization interfaces and combinations in web pages. Modern web pages demand the use of scripting languages. To create enhanced web pages, fascinated visual description which includes background and foreground colors and so on.</a:t>
            </a:r>
          </a:p>
          <a:p>
            <a:pPr fontAlgn="base"/>
            <a:r>
              <a:rPr lang="en-US" sz="2400" b="1" dirty="0">
                <a:latin typeface="Times New Roman" panose="02020603050405020304" pitchFamily="18" charset="0"/>
                <a:cs typeface="Times New Roman" panose="02020603050405020304" pitchFamily="18" charset="0"/>
              </a:rPr>
              <a:t>Functionality:</a:t>
            </a:r>
            <a:r>
              <a:rPr lang="en-US" sz="2400" dirty="0">
                <a:latin typeface="Times New Roman" panose="02020603050405020304" pitchFamily="18" charset="0"/>
                <a:cs typeface="Times New Roman" panose="02020603050405020304" pitchFamily="18" charset="0"/>
              </a:rPr>
              <a:t> There are different libraries which are part of different scripting languages. They help in creating new applications in web browsers and are different from normal programming languages.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96831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Application of Scripting Languages:</a:t>
            </a:r>
            <a:endParaRPr lang="en-IN" dirty="0"/>
          </a:p>
        </p:txBody>
      </p:sp>
      <p:sp>
        <p:nvSpPr>
          <p:cNvPr id="3" name="Content Placeholder 2"/>
          <p:cNvSpPr>
            <a:spLocks noGrp="1"/>
          </p:cNvSpPr>
          <p:nvPr>
            <p:ph idx="1"/>
          </p:nvPr>
        </p:nvSpPr>
        <p:spPr/>
        <p:txBody>
          <a:bodyPr>
            <a:normAutofit/>
          </a:bodyPr>
          <a:lstStyle/>
          <a:p>
            <a:pPr fontAlgn="base"/>
            <a:r>
              <a:rPr lang="en-US" sz="2400" dirty="0">
                <a:latin typeface="Times New Roman" panose="02020603050405020304" pitchFamily="18" charset="0"/>
                <a:cs typeface="Times New Roman" panose="02020603050405020304" pitchFamily="18" charset="0"/>
              </a:rPr>
              <a:t> Scripting languages are used in many areas:</a:t>
            </a:r>
          </a:p>
          <a:p>
            <a:pPr fontAlgn="base"/>
            <a:r>
              <a:rPr lang="en-US" sz="2400" dirty="0">
                <a:latin typeface="Times New Roman" panose="02020603050405020304" pitchFamily="18" charset="0"/>
                <a:cs typeface="Times New Roman" panose="02020603050405020304" pitchFamily="18" charset="0"/>
              </a:rPr>
              <a:t>Scripting languages are used in web applications. It is used in server side as well as client side. Server side scripting languages are: JavaScript, PHP, Perl etc. and client side scripting languages are: JavaScript, AJAX, jQuery etc.</a:t>
            </a:r>
          </a:p>
          <a:p>
            <a:pPr fontAlgn="base"/>
            <a:r>
              <a:rPr lang="en-US" sz="2400" dirty="0">
                <a:latin typeface="Times New Roman" panose="02020603050405020304" pitchFamily="18" charset="0"/>
                <a:cs typeface="Times New Roman" panose="02020603050405020304" pitchFamily="18" charset="0"/>
              </a:rPr>
              <a:t>Scripting languages are used in system administration. For example: Shell, Perl, Python scripts etc.</a:t>
            </a:r>
          </a:p>
          <a:p>
            <a:pPr fontAlgn="base"/>
            <a:r>
              <a:rPr lang="en-US" sz="2400" dirty="0">
                <a:latin typeface="Times New Roman" panose="02020603050405020304" pitchFamily="18" charset="0"/>
                <a:cs typeface="Times New Roman" panose="02020603050405020304" pitchFamily="18" charset="0"/>
              </a:rPr>
              <a:t>It is used in Games application and Multimedia.</a:t>
            </a:r>
          </a:p>
          <a:p>
            <a:pPr fontAlgn="base"/>
            <a:r>
              <a:rPr lang="en-US" sz="2400" dirty="0">
                <a:latin typeface="Times New Roman" panose="02020603050405020304" pitchFamily="18" charset="0"/>
                <a:cs typeface="Times New Roman" panose="02020603050405020304" pitchFamily="18" charset="0"/>
              </a:rPr>
              <a:t>It is used to create plugins and extensions for existing applications.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2848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Origin of scripting</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use of the word ‘script’ in a computing context dates back to the early 1970s,when the originators of the UNIX operating system create the term ‘shell script’ for sequence of commands that were to be read from a file and follow in sequence as if they had been typed in at the keyword</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e.g. an ‘</a:t>
            </a:r>
            <a:r>
              <a:rPr lang="en-US" sz="2400" dirty="0" err="1">
                <a:latin typeface="Times New Roman" panose="02020603050405020304" pitchFamily="18" charset="0"/>
                <a:cs typeface="Times New Roman" panose="02020603050405020304" pitchFamily="18" charset="0"/>
              </a:rPr>
              <a:t>AWKscript</a:t>
            </a:r>
            <a:r>
              <a:rPr lang="en-US" sz="2400" dirty="0">
                <a:latin typeface="Times New Roman" panose="02020603050405020304" pitchFamily="18" charset="0"/>
                <a:cs typeface="Times New Roman" panose="02020603050405020304" pitchFamily="18" charset="0"/>
              </a:rPr>
              <a:t>’, a ‘</a:t>
            </a:r>
            <a:r>
              <a:rPr lang="en-US" sz="2400" dirty="0" err="1">
                <a:latin typeface="Times New Roman" panose="02020603050405020304" pitchFamily="18" charset="0"/>
                <a:cs typeface="Times New Roman" panose="02020603050405020304" pitchFamily="18" charset="0"/>
              </a:rPr>
              <a:t>perl</a:t>
            </a:r>
            <a:r>
              <a:rPr lang="en-US" sz="2400" dirty="0">
                <a:latin typeface="Times New Roman" panose="02020603050405020304" pitchFamily="18" charset="0"/>
                <a:cs typeface="Times New Roman" panose="02020603050405020304" pitchFamily="18" charset="0"/>
              </a:rPr>
              <a:t> script’ etc.. the name ‘script ‘ being used for a text file that was intended to be executed directly rather than being compiled to a different form of file prior to execution.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8884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Other early occurrences of the term ‘script’ can be found. For example, in a DOS-based system, use of a dial-up connection to a remote system required a communication package that used proprietary language to write scripts to automate the sequence of operations required to establish a connection to a remote system.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87984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Scripting </a:t>
            </a:r>
            <a:r>
              <a:rPr lang="en-IN" dirty="0" smtClean="0"/>
              <a:t>today</a:t>
            </a:r>
            <a:endParaRPr lang="en-IN" dirty="0"/>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SCRIPTING IS USED WITH 3 DIFFRENT </a:t>
            </a:r>
            <a:r>
              <a:rPr lang="en-US" sz="2400" dirty="0" smtClean="0">
                <a:latin typeface="Times New Roman" panose="02020603050405020304" pitchFamily="18" charset="0"/>
                <a:cs typeface="Times New Roman" panose="02020603050405020304" pitchFamily="18" charset="0"/>
              </a:rPr>
              <a:t>MEANINGS</a:t>
            </a:r>
          </a:p>
          <a:p>
            <a:r>
              <a:rPr lang="en-US" sz="2400" dirty="0">
                <a:latin typeface="Times New Roman" panose="02020603050405020304" pitchFamily="18" charset="0"/>
                <a:cs typeface="Times New Roman" panose="02020603050405020304" pitchFamily="18" charset="0"/>
              </a:rPr>
              <a:t>A new style of programming which allows applications to be developed much faster than traditional methods allow</a:t>
            </a:r>
            <a:r>
              <a:rPr lang="en-US" sz="2400" dirty="0" smtClean="0">
                <a:latin typeface="Times New Roman" panose="02020603050405020304" pitchFamily="18" charset="0"/>
                <a:cs typeface="Times New Roman" panose="02020603050405020304" pitchFamily="18" charset="0"/>
              </a:rPr>
              <a:t>, and make </a:t>
            </a:r>
            <a:r>
              <a:rPr lang="en-US" sz="2400" dirty="0">
                <a:latin typeface="Times New Roman" panose="02020603050405020304" pitchFamily="18" charset="0"/>
                <a:cs typeface="Times New Roman" panose="02020603050405020304" pitchFamily="18" charset="0"/>
              </a:rPr>
              <a:t>it possible for applications to evolve rapidly to meet changing user requirements</a:t>
            </a:r>
            <a:r>
              <a:rPr lang="en-US" sz="2400" dirty="0" smtClean="0">
                <a:latin typeface="Times New Roman" panose="02020603050405020304" pitchFamily="18" charset="0"/>
                <a:cs typeface="Times New Roman" panose="02020603050405020304" pitchFamily="18" charset="0"/>
              </a:rPr>
              <a:t>. </a:t>
            </a:r>
          </a:p>
          <a:p>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style of programming frequently uses a scripting language to interconnect ‘off the shelf ‘ components that are themselves written in conventional language</a:t>
            </a:r>
            <a:r>
              <a:rPr lang="en-US" sz="2400" dirty="0" smtClean="0">
                <a:latin typeface="Times New Roman" panose="02020603050405020304" pitchFamily="18" charset="0"/>
                <a:cs typeface="Times New Roman" panose="02020603050405020304" pitchFamily="18" charset="0"/>
              </a:rPr>
              <a:t>. Applications </a:t>
            </a:r>
            <a:r>
              <a:rPr lang="en-US" sz="2400" dirty="0">
                <a:latin typeface="Times New Roman" panose="02020603050405020304" pitchFamily="18" charset="0"/>
                <a:cs typeface="Times New Roman" panose="02020603050405020304" pitchFamily="18" charset="0"/>
              </a:rPr>
              <a:t>built in this way are called ‘glue applications’ ,and the language is called a ‘glue language’.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35583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3431</TotalTime>
  <Words>1508</Words>
  <Application>Microsoft Office PowerPoint</Application>
  <PresentationFormat>Widescreen</PresentationFormat>
  <Paragraphs>85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Unit-1</vt:lpstr>
      <vt:lpstr>Scripts and programs</vt:lpstr>
      <vt:lpstr>PowerPoint Presentation</vt:lpstr>
      <vt:lpstr>PowerPoint Presentation</vt:lpstr>
      <vt:lpstr>PowerPoint Presentation</vt:lpstr>
      <vt:lpstr>Application of Scripting Languages:</vt:lpstr>
      <vt:lpstr>Origin of scripting</vt:lpstr>
      <vt:lpstr>PowerPoint Presentation</vt:lpstr>
      <vt:lpstr>Scripting today</vt:lpstr>
      <vt:lpstr>PowerPoint Presentation</vt:lpstr>
      <vt:lpstr>Characteristics of scripting languages:</vt:lpstr>
      <vt:lpstr>PowerPoint Presentation</vt:lpstr>
      <vt:lpstr>PowerPoint Presentation</vt:lpstr>
      <vt:lpstr>PowerPoint Presentation</vt:lpstr>
      <vt:lpstr>Users For Scripting Languages  </vt:lpstr>
      <vt:lpstr>PowerPoint Presentation</vt:lpstr>
      <vt:lpstr>PowerPoint Presentation</vt:lpstr>
      <vt:lpstr>PowerPoint Presentation</vt:lpstr>
      <vt:lpstr>PowerPoint Presentation</vt:lpstr>
      <vt:lpstr>web scripting  </vt:lpstr>
      <vt:lpstr>Processing Web forms  </vt:lpstr>
      <vt:lpstr>Dynamic Web pages  </vt:lpstr>
      <vt:lpstr>Dynamically generated HTML  </vt:lpstr>
      <vt:lpstr>The universe of scripting languages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Kanchan</dc:creator>
  <cp:lastModifiedBy>Kanchan</cp:lastModifiedBy>
  <cp:revision>27</cp:revision>
  <dcterms:created xsi:type="dcterms:W3CDTF">2022-01-10T09:29:50Z</dcterms:created>
  <dcterms:modified xsi:type="dcterms:W3CDTF">2022-01-13T04:40:42Z</dcterms:modified>
</cp:coreProperties>
</file>