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DEB7-3716-492B-A005-25FE736B67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73094B-513D-4611-91F7-DB9A079BC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0770EE-59C6-4693-99F6-2B6AAD438909}"/>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5" name="Footer Placeholder 4">
            <a:extLst>
              <a:ext uri="{FF2B5EF4-FFF2-40B4-BE49-F238E27FC236}">
                <a16:creationId xmlns:a16="http://schemas.microsoft.com/office/drawing/2014/main" id="{67A4D492-27D4-468B-AB62-BB09856BA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FDA18-CB6F-46FE-95F6-AE4BBB86A41B}"/>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331910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B124-F030-4E9A-8546-F33F6113B3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CED63-16FC-427B-BCF1-496995FFBA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D54FAB-F0FF-4E59-9ABA-5DC193150740}"/>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5" name="Footer Placeholder 4">
            <a:extLst>
              <a:ext uri="{FF2B5EF4-FFF2-40B4-BE49-F238E27FC236}">
                <a16:creationId xmlns:a16="http://schemas.microsoft.com/office/drawing/2014/main" id="{7D1A27C7-DDD0-487E-B60C-70010FB3E2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232FA-1972-4754-A4AE-9B633C07D5BF}"/>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33654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D80B73-B903-489F-8924-37EC5EF9AD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02B31-79F8-4638-A94E-E578690CF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BB341-4FDF-447B-AD89-F5B9637A2EC1}"/>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5" name="Footer Placeholder 4">
            <a:extLst>
              <a:ext uri="{FF2B5EF4-FFF2-40B4-BE49-F238E27FC236}">
                <a16:creationId xmlns:a16="http://schemas.microsoft.com/office/drawing/2014/main" id="{012A7489-A60F-47F7-A432-62318480D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B1572-647C-41C8-86A2-DCF128AA7AB9}"/>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410501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2887-1868-48E2-8E14-D3D98E8AC7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DA4CF0-B4C1-467F-9262-FE8888E75F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A1A42-D95B-482F-924F-BABF299E50F4}"/>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5" name="Footer Placeholder 4">
            <a:extLst>
              <a:ext uri="{FF2B5EF4-FFF2-40B4-BE49-F238E27FC236}">
                <a16:creationId xmlns:a16="http://schemas.microsoft.com/office/drawing/2014/main" id="{62506D7A-B1FE-4089-8FD5-C55C016456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21361-87F3-406F-ABEC-E1A3D6A32C2C}"/>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415982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46AB-B11F-429D-AE84-8C371B4FE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97945F-6400-4DB4-AEE5-17118AA83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339E75-3681-4D69-8F70-0333AFA63A20}"/>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5" name="Footer Placeholder 4">
            <a:extLst>
              <a:ext uri="{FF2B5EF4-FFF2-40B4-BE49-F238E27FC236}">
                <a16:creationId xmlns:a16="http://schemas.microsoft.com/office/drawing/2014/main" id="{787A3859-7282-4777-BB4D-A03D621B3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1741C-3C13-48AE-BC96-17F2698FA3D4}"/>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354578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F85E-2D45-4A29-B097-9182070CEB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CED636-4772-4B01-8E6F-C68B1B4FB3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FA9899-E114-489E-A61A-AA810B061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AF0D62-6A65-4D26-AA06-53C1B1A26768}"/>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6" name="Footer Placeholder 5">
            <a:extLst>
              <a:ext uri="{FF2B5EF4-FFF2-40B4-BE49-F238E27FC236}">
                <a16:creationId xmlns:a16="http://schemas.microsoft.com/office/drawing/2014/main" id="{2B05A92E-BAD0-4463-B2E9-32BFF26357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CDEFD-22E9-418A-A751-CAB7787919DA}"/>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10546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AC5A-ADEF-4390-B354-F86DCA01C7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C5C69-AFC6-4EFA-BF9F-D833FF046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9EC02-A6F6-41D6-9CE1-CDCF2DED27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BDA4A2-05F1-4A6F-93C1-10BE10B8E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489E9-BACB-4343-A0D7-B5C654FEEA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CDC2CB-4234-4E69-AB80-C0E09BD7C5AF}"/>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8" name="Footer Placeholder 7">
            <a:extLst>
              <a:ext uri="{FF2B5EF4-FFF2-40B4-BE49-F238E27FC236}">
                <a16:creationId xmlns:a16="http://schemas.microsoft.com/office/drawing/2014/main" id="{1E452271-A4E2-4358-B43C-F40E5AD07D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D3A353-CF14-4AA5-BA71-21EB43B2FD66}"/>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1823914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A5C6-CD08-4910-9EBD-5F8F09248A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016147-A1BF-4834-9CBE-48104AD65961}"/>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4" name="Footer Placeholder 3">
            <a:extLst>
              <a:ext uri="{FF2B5EF4-FFF2-40B4-BE49-F238E27FC236}">
                <a16:creationId xmlns:a16="http://schemas.microsoft.com/office/drawing/2014/main" id="{360950B9-3870-41B7-A61D-97CD89F27E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8EDC69-AEA8-4005-B4AA-3F04DA20D436}"/>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38639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F92C5-480E-4577-8E61-5A66AB60D495}"/>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3" name="Footer Placeholder 2">
            <a:extLst>
              <a:ext uri="{FF2B5EF4-FFF2-40B4-BE49-F238E27FC236}">
                <a16:creationId xmlns:a16="http://schemas.microsoft.com/office/drawing/2014/main" id="{4FA53221-969C-47E4-B922-85A11359D3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576463-D2A3-485E-BB41-7A060B5F8E48}"/>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215134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932C-1F43-481F-9111-212379204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DBE792-8A27-4CE0-9666-6B09A1BDCC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FF0345-1942-4150-A91A-8E78576CB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92CCF-0E37-4612-B465-45B8ECD08CE5}"/>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6" name="Footer Placeholder 5">
            <a:extLst>
              <a:ext uri="{FF2B5EF4-FFF2-40B4-BE49-F238E27FC236}">
                <a16:creationId xmlns:a16="http://schemas.microsoft.com/office/drawing/2014/main" id="{0F835BBC-A6AA-45BB-8387-6E5B4661E2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F7E9F3-F724-4CB5-A853-E18184E58995}"/>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67378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74A8-44F0-4AF4-92B4-77E25307C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B5B1A2-7644-4BC7-B5C9-BE768FE7D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A669B5-8E5C-4903-B3D8-702AB9429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0D4FD-36E2-4C4B-903E-6B9E3DCB4EEB}"/>
              </a:ext>
            </a:extLst>
          </p:cNvPr>
          <p:cNvSpPr>
            <a:spLocks noGrp="1"/>
          </p:cNvSpPr>
          <p:nvPr>
            <p:ph type="dt" sz="half" idx="10"/>
          </p:nvPr>
        </p:nvSpPr>
        <p:spPr/>
        <p:txBody>
          <a:bodyPr/>
          <a:lstStyle/>
          <a:p>
            <a:fld id="{CD4B2A6F-0D06-4800-9D27-14BDAB522622}" type="datetimeFigureOut">
              <a:rPr lang="en-IN" smtClean="0"/>
              <a:t>13-10-2021</a:t>
            </a:fld>
            <a:endParaRPr lang="en-IN"/>
          </a:p>
        </p:txBody>
      </p:sp>
      <p:sp>
        <p:nvSpPr>
          <p:cNvPr id="6" name="Footer Placeholder 5">
            <a:extLst>
              <a:ext uri="{FF2B5EF4-FFF2-40B4-BE49-F238E27FC236}">
                <a16:creationId xmlns:a16="http://schemas.microsoft.com/office/drawing/2014/main" id="{C2D52BD2-0884-470E-855C-09391D4961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A5DB3-8477-4232-94C5-870E87A4653F}"/>
              </a:ext>
            </a:extLst>
          </p:cNvPr>
          <p:cNvSpPr>
            <a:spLocks noGrp="1"/>
          </p:cNvSpPr>
          <p:nvPr>
            <p:ph type="sldNum" sz="quarter" idx="12"/>
          </p:nvPr>
        </p:nvSpPr>
        <p:spPr/>
        <p:txBody>
          <a:bodyPr/>
          <a:lstStyle/>
          <a:p>
            <a:fld id="{BEE5BBC3-8929-44E4-A849-42EF75F7FBCB}" type="slidenum">
              <a:rPr lang="en-IN" smtClean="0"/>
              <a:t>‹#›</a:t>
            </a:fld>
            <a:endParaRPr lang="en-IN"/>
          </a:p>
        </p:txBody>
      </p:sp>
    </p:spTree>
    <p:extLst>
      <p:ext uri="{BB962C8B-B14F-4D97-AF65-F5344CB8AC3E}">
        <p14:creationId xmlns:p14="http://schemas.microsoft.com/office/powerpoint/2010/main" val="143310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F1E67-79C3-4A20-8C5F-3386EF136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82D105-CE52-4639-9059-DAD610AF4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DF5C81-1EC2-42A9-8B31-B06A27B0C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B2A6F-0D06-4800-9D27-14BDAB522622}" type="datetimeFigureOut">
              <a:rPr lang="en-IN" smtClean="0"/>
              <a:t>13-10-2021</a:t>
            </a:fld>
            <a:endParaRPr lang="en-IN"/>
          </a:p>
        </p:txBody>
      </p:sp>
      <p:sp>
        <p:nvSpPr>
          <p:cNvPr id="5" name="Footer Placeholder 4">
            <a:extLst>
              <a:ext uri="{FF2B5EF4-FFF2-40B4-BE49-F238E27FC236}">
                <a16:creationId xmlns:a16="http://schemas.microsoft.com/office/drawing/2014/main" id="{200D0A31-EFB6-4B6B-88F2-0743712A5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B66609-E3A6-4861-BDAD-245450F22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5BBC3-8929-44E4-A849-42EF75F7FBCB}" type="slidenum">
              <a:rPr lang="en-IN" smtClean="0"/>
              <a:t>‹#›</a:t>
            </a:fld>
            <a:endParaRPr lang="en-IN"/>
          </a:p>
        </p:txBody>
      </p:sp>
    </p:spTree>
    <p:extLst>
      <p:ext uri="{BB962C8B-B14F-4D97-AF65-F5344CB8AC3E}">
        <p14:creationId xmlns:p14="http://schemas.microsoft.com/office/powerpoint/2010/main" val="27779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09EE-670A-45FD-9F7E-CCBDB98D6922}"/>
              </a:ext>
            </a:extLst>
          </p:cNvPr>
          <p:cNvSpPr>
            <a:spLocks noGrp="1"/>
          </p:cNvSpPr>
          <p:nvPr>
            <p:ph type="ctrTitle"/>
          </p:nvPr>
        </p:nvSpPr>
        <p:spPr>
          <a:xfrm>
            <a:off x="1910080" y="2235200"/>
            <a:ext cx="9144000" cy="2387600"/>
          </a:xfrm>
        </p:spPr>
        <p:txBody>
          <a:bodyPr>
            <a:normAutofit fontScale="90000"/>
          </a:bodyPr>
          <a:lstStyle/>
          <a:p>
            <a:r>
              <a:rPr lang="en-US" b="1" dirty="0">
                <a:solidFill>
                  <a:srgbClr val="333333"/>
                </a:solidFill>
                <a:latin typeface="Times New Roman" panose="02020603050405020304" pitchFamily="18" charset="0"/>
                <a:cs typeface="Times New Roman" panose="02020603050405020304" pitchFamily="18" charset="0"/>
              </a:rPr>
              <a:t>Analytics of Unstructured Data -U</a:t>
            </a:r>
            <a:r>
              <a:rPr lang="en-US" b="1" i="0" dirty="0">
                <a:solidFill>
                  <a:srgbClr val="333333"/>
                </a:solidFill>
                <a:effectLst/>
                <a:latin typeface="Times New Roman" panose="02020603050405020304" pitchFamily="18" charset="0"/>
                <a:cs typeface="Times New Roman" panose="02020603050405020304" pitchFamily="18" charset="0"/>
              </a:rPr>
              <a:t>se </a:t>
            </a:r>
            <a:r>
              <a:rPr lang="en-US" b="1" dirty="0">
                <a:solidFill>
                  <a:srgbClr val="333333"/>
                </a:solidFill>
                <a:latin typeface="Times New Roman" panose="02020603050405020304" pitchFamily="18" charset="0"/>
                <a:cs typeface="Times New Roman" panose="02020603050405020304" pitchFamily="18" charset="0"/>
              </a:rPr>
              <a:t>C</a:t>
            </a:r>
            <a:r>
              <a:rPr lang="en-US" b="1" i="0" dirty="0">
                <a:solidFill>
                  <a:srgbClr val="333333"/>
                </a:solidFill>
                <a:effectLst/>
                <a:latin typeface="Times New Roman" panose="02020603050405020304" pitchFamily="18" charset="0"/>
                <a:cs typeface="Times New Roman" panose="02020603050405020304" pitchFamily="18" charset="0"/>
              </a:rPr>
              <a:t>ases</a:t>
            </a:r>
            <a:br>
              <a:rPr lang="en-US" b="0" i="0" dirty="0">
                <a:solidFill>
                  <a:srgbClr val="33333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47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C6D6ED-A219-4926-8665-AD9C85789237}"/>
              </a:ext>
            </a:extLst>
          </p:cNvPr>
          <p:cNvSpPr txBox="1"/>
          <p:nvPr/>
        </p:nvSpPr>
        <p:spPr>
          <a:xfrm>
            <a:off x="518160" y="419854"/>
            <a:ext cx="69596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1 – Gain a sharp edge over your competition</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2E1903-D8E1-48CA-86FD-2CF7B9CBB217}"/>
              </a:ext>
            </a:extLst>
          </p:cNvPr>
          <p:cNvSpPr txBox="1"/>
          <p:nvPr/>
        </p:nvSpPr>
        <p:spPr>
          <a:xfrm>
            <a:off x="518160" y="1071156"/>
            <a:ext cx="1114552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80-90%  of data available to businesses is unstructured. That’s a wealth of data that could help you differentiate from the competition. Every company has data, but what can set you apart is your ability to uncover valuable insights from it.</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42A9165-85AB-4041-AA23-F55FF581CDE9}"/>
              </a:ext>
            </a:extLst>
          </p:cNvPr>
          <p:cNvSpPr txBox="1"/>
          <p:nvPr/>
        </p:nvSpPr>
        <p:spPr>
          <a:xfrm>
            <a:off x="518160" y="2353995"/>
            <a:ext cx="1114552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2 – Increase marketing effectiveness by better understanding customer sentiment</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42A449C-EBD8-43DF-B2C0-5178D2891C3D}"/>
              </a:ext>
            </a:extLst>
          </p:cNvPr>
          <p:cNvSpPr txBox="1"/>
          <p:nvPr/>
        </p:nvSpPr>
        <p:spPr>
          <a:xfrm>
            <a:off x="518160" y="3109188"/>
            <a:ext cx="10942320" cy="2308324"/>
          </a:xfrm>
          <a:prstGeom prst="rect">
            <a:avLst/>
          </a:prstGeom>
          <a:noFill/>
        </p:spPr>
        <p:txBody>
          <a:bodyPr wrap="square">
            <a:spAutoFit/>
          </a:bodyPr>
          <a:lstStyle/>
          <a:p>
            <a:pPr algn="just"/>
            <a:r>
              <a:rPr lang="en-US" sz="2400" b="0" i="0" u="none" strike="noStrike" dirty="0">
                <a:effectLst/>
                <a:latin typeface="Times New Roman" panose="02020603050405020304" pitchFamily="18" charset="0"/>
                <a:cs typeface="Times New Roman" panose="02020603050405020304" pitchFamily="18" charset="0"/>
              </a:rPr>
              <a:t>Unstructured data such as social media comments</a:t>
            </a:r>
            <a:r>
              <a:rPr lang="en-US" sz="2400" b="0" i="0" dirty="0">
                <a:effectLst/>
                <a:latin typeface="Times New Roman" panose="02020603050405020304" pitchFamily="18" charset="0"/>
                <a:cs typeface="Times New Roman" panose="02020603050405020304" pitchFamily="18" charset="0"/>
              </a:rPr>
              <a:t>  help you gain insight into what consumers like and don’t like about your brand, products, and services. You can then target what to fix, what to sell, and who and how to engage for the best responses.  </a:t>
            </a:r>
            <a:r>
              <a:rPr lang="en-US" sz="2400" b="0" i="0" u="none" strike="noStrike" dirty="0">
                <a:effectLst/>
                <a:latin typeface="Times New Roman" panose="02020603050405020304" pitchFamily="18" charset="0"/>
                <a:cs typeface="Times New Roman" panose="02020603050405020304" pitchFamily="18" charset="0"/>
              </a:rPr>
              <a:t>Predictive analytics</a:t>
            </a:r>
            <a:r>
              <a:rPr lang="en-US" sz="2400" b="0" i="0" dirty="0">
                <a:effectLst/>
                <a:latin typeface="Times New Roman" panose="02020603050405020304" pitchFamily="18" charset="0"/>
                <a:cs typeface="Times New Roman" panose="02020603050405020304" pitchFamily="18" charset="0"/>
              </a:rPr>
              <a:t>  gives you added power to transform data into insights for highly tailored marketing. For instance, you can identify customer segments based on buying behaviors and preferences, enabling you to hone cross-sell and up-sell strategies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77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15160-DBC9-4698-8B04-B518E0808BC9}"/>
              </a:ext>
            </a:extLst>
          </p:cNvPr>
          <p:cNvSpPr txBox="1"/>
          <p:nvPr/>
        </p:nvSpPr>
        <p:spPr>
          <a:xfrm>
            <a:off x="416560" y="226814"/>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3 – Accelerate productivity and innovation</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50A6BA-46C4-415F-B03C-7090150A79E8}"/>
              </a:ext>
            </a:extLst>
          </p:cNvPr>
          <p:cNvSpPr txBox="1"/>
          <p:nvPr/>
        </p:nvSpPr>
        <p:spPr>
          <a:xfrm>
            <a:off x="416560" y="839599"/>
            <a:ext cx="11338560"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When business processes are bogged down and bureaucratic, you may have a hard time getting to the root causes. At Beyond the Arc, we’ve helped clients streamline workflows by capturing insight using text mining of internal data and customer feedback. One speed bump to look out for is data quality. Up to 50% of employee time is wasted due to dealing with mundane data quality issues, according to MIT Sloan. To efficiently deliver accurate and useful information, you need effective data management. This is true for any type of data, but unstructured text can require additional data cleansing.</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EC1B663-BBBB-4B4D-889E-DD83D6E19AA2}"/>
              </a:ext>
            </a:extLst>
          </p:cNvPr>
          <p:cNvSpPr txBox="1"/>
          <p:nvPr/>
        </p:nvSpPr>
        <p:spPr>
          <a:xfrm>
            <a:off x="416560" y="3668375"/>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4 – Reduce response time for issue resolution</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1F4E1BF-2F9A-4212-9616-3B4300EE41B6}"/>
              </a:ext>
            </a:extLst>
          </p:cNvPr>
          <p:cNvSpPr txBox="1"/>
          <p:nvPr/>
        </p:nvSpPr>
        <p:spPr>
          <a:xfrm>
            <a:off x="416560" y="4400957"/>
            <a:ext cx="11338560" cy="156966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Solving problems faster is key to improving customer experience. By closely tracking customer comments in social media, your business can quickly identify pain points and emerging issues for taking targeted action sooner. And with instant social feedback, you can act on opportunities earlier to exceed expectations and drive loyalty.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26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10856-FE5D-49C1-8C0F-B6FD10BA8AF2}"/>
              </a:ext>
            </a:extLst>
          </p:cNvPr>
          <p:cNvSpPr txBox="1"/>
          <p:nvPr/>
        </p:nvSpPr>
        <p:spPr>
          <a:xfrm>
            <a:off x="294640" y="226814"/>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5 – Enhance fraud detection for claims</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DCF505-9536-416E-AE45-E07E9ECA786C}"/>
              </a:ext>
            </a:extLst>
          </p:cNvPr>
          <p:cNvSpPr txBox="1"/>
          <p:nvPr/>
        </p:nvSpPr>
        <p:spPr>
          <a:xfrm>
            <a:off x="416560" y="808058"/>
            <a:ext cx="11430000" cy="193899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Is your business challenged with ensuring customer payment claims are legitimate? Unstructured data analytics can help you identify patterns of information or specific language that indicate the likelihood of fraud. By combining text mining and traditional analytics as you process forms, you can better identify legitimate claims for prompt attention. Any suspicious claims can be flagged for closer scrutiny.</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5B265A9-061F-4724-B8E6-080F39327D26}"/>
              </a:ext>
            </a:extLst>
          </p:cNvPr>
          <p:cNvSpPr txBox="1"/>
          <p:nvPr/>
        </p:nvSpPr>
        <p:spPr>
          <a:xfrm>
            <a:off x="294640" y="2866629"/>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6- Classifying image and sound.</a:t>
            </a:r>
          </a:p>
        </p:txBody>
      </p:sp>
      <p:sp>
        <p:nvSpPr>
          <p:cNvPr id="9" name="TextBox 8">
            <a:extLst>
              <a:ext uri="{FF2B5EF4-FFF2-40B4-BE49-F238E27FC236}">
                <a16:creationId xmlns:a16="http://schemas.microsoft.com/office/drawing/2014/main" id="{33D8C895-A5FD-43E0-AD59-D3F8DC3804AB}"/>
              </a:ext>
            </a:extLst>
          </p:cNvPr>
          <p:cNvSpPr txBox="1"/>
          <p:nvPr/>
        </p:nvSpPr>
        <p:spPr>
          <a:xfrm>
            <a:off x="416560" y="3529707"/>
            <a:ext cx="11430000" cy="156966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A system can be trained to recognize images and sounds. The systems learn from labeled examples in order to accurately classify new images or sounds. For instance, a computer can be trained to identify certain sounds that indicate that a motor is failing. This kind of application is being used in automobiles and aviation.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94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105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477</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Analytics of Unstructured Data -Use Cases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of unstructured data -use cases </dc:title>
  <dc:creator>Jyoti Parsola</dc:creator>
  <cp:lastModifiedBy>Jyoti Parsola</cp:lastModifiedBy>
  <cp:revision>4</cp:revision>
  <dcterms:created xsi:type="dcterms:W3CDTF">2021-10-12T08:58:42Z</dcterms:created>
  <dcterms:modified xsi:type="dcterms:W3CDTF">2021-10-13T09:16:17Z</dcterms:modified>
</cp:coreProperties>
</file>