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0" r:id="rId3"/>
    <p:sldId id="269" r:id="rId4"/>
    <p:sldId id="261" r:id="rId5"/>
    <p:sldId id="273" r:id="rId6"/>
    <p:sldId id="270" r:id="rId7"/>
    <p:sldId id="262" r:id="rId8"/>
    <p:sldId id="263" r:id="rId9"/>
    <p:sldId id="264" r:id="rId10"/>
    <p:sldId id="271" r:id="rId11"/>
    <p:sldId id="265" r:id="rId12"/>
    <p:sldId id="272" r:id="rId13"/>
    <p:sldId id="266" r:id="rId14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37" d="100"/>
          <a:sy n="37" d="100"/>
        </p:scale>
        <p:origin x="223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6105" y="350011"/>
            <a:ext cx="485457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17792" y="9496380"/>
            <a:ext cx="156845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A65D4-B060-4759-A5AC-DB4D4C868B00}"/>
              </a:ext>
            </a:extLst>
          </p:cNvPr>
          <p:cNvSpPr txBox="1"/>
          <p:nvPr/>
        </p:nvSpPr>
        <p:spPr>
          <a:xfrm>
            <a:off x="1612900" y="3749675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Zookeeper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9"/>
    </mc:Choice>
    <mc:Fallback xmlns="">
      <p:transition spd="slow" advTm="101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C529EB46-A454-408B-806C-1EEDB03EAA88}"/>
              </a:ext>
            </a:extLst>
          </p:cNvPr>
          <p:cNvSpPr txBox="1"/>
          <p:nvPr/>
        </p:nvSpPr>
        <p:spPr>
          <a:xfrm>
            <a:off x="688657" y="1006475"/>
            <a:ext cx="6390000" cy="848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65850" algn="l"/>
              </a:tabLst>
            </a:pPr>
            <a:r>
              <a:rPr sz="2400" u="sng" spc="-26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sz="2400" b="1" u="sng" spc="-27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	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22860" algn="just">
              <a:lnSpc>
                <a:spcPct val="109500"/>
              </a:lnSpc>
              <a:spcBef>
                <a:spcPts val="67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depicts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ZooKeeper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used for memory  representation. ZooKeeper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as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znode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a name and  separated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path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(/).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6670" indent="-228600" algn="just">
              <a:lnSpc>
                <a:spcPct val="112000"/>
              </a:lnSpc>
              <a:spcBef>
                <a:spcPts val="745"/>
              </a:spcBef>
              <a:buFont typeface="Symbol"/>
              <a:buChar char=""/>
              <a:tabLst>
                <a:tab pos="48831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diagram, first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root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“/”.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root, you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namespaces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centralized configuration management 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4130" indent="-228600" algn="just">
              <a:lnSpc>
                <a:spcPct val="109300"/>
              </a:lnSpc>
              <a:buFont typeface="Symbol"/>
              <a:buChar char=""/>
              <a:tabLst>
                <a:tab pos="48831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data and describe the metadata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znode. This  structure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Data Model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2"/>
    </mc:Choice>
    <mc:Fallback xmlns="">
      <p:transition spd="slow" advTm="931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1650" y="1006475"/>
            <a:ext cx="69342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1"/>
    </mc:Choice>
    <mc:Fallback xmlns="">
      <p:transition spd="slow" advTm="112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81B330E0-CA22-4A36-937D-EC7E2DD2FCA2}"/>
              </a:ext>
            </a:extLst>
          </p:cNvPr>
          <p:cNvSpPr txBox="1"/>
          <p:nvPr/>
        </p:nvSpPr>
        <p:spPr>
          <a:xfrm>
            <a:off x="273050" y="701675"/>
            <a:ext cx="7086600" cy="7929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9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znode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data model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 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 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znode.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 Control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(ACL), Timestamp,  and Data length.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8255" indent="-228600" algn="just">
              <a:lnSpc>
                <a:spcPct val="1094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znode has a version number, which means every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 associated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version number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also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increased.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operations over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7620" indent="-228600" algn="just">
              <a:lnSpc>
                <a:spcPct val="1090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(ACL)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ACL is basically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authentication mechanism for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znode.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governs all the znode read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8600" algn="just">
              <a:lnSpc>
                <a:spcPct val="1093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Timestamp represents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elapsed from znode creation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modification.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milliseconds.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  from “Transaction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ID”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(zxid).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Zxid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unique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each transaction so  that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elapsed from one request to another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8890" indent="-228600" algn="just">
              <a:lnSpc>
                <a:spcPct val="1090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amount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znode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length.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store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13"/>
    </mc:Choice>
    <mc:Fallback xmlns="">
      <p:transition spd="slow" advTm="1304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1650" y="252293"/>
            <a:ext cx="6705600" cy="9255932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 are categorized as persistence, sequential, and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228600" algn="just">
              <a:lnSpc>
                <a:spcPct val="109500"/>
              </a:lnSpc>
              <a:spcBef>
                <a:spcPts val="79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znode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Persistence znode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alive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client, which created that  particular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znode, 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disconnected.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all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 are persistent unless otherwise  specified.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8600" algn="just">
              <a:lnSpc>
                <a:spcPct val="1095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 znode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Ephemeral znodes 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until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alive. When a client  gets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 automatically. 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reason, only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 znodes are not allowed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 further.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position.  Ephemeral znodes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role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350" indent="-228600" algn="just">
              <a:lnSpc>
                <a:spcPct val="109300"/>
              </a:lnSpc>
              <a:buFont typeface="Symbol"/>
              <a:buChar char=""/>
              <a:tabLst>
                <a:tab pos="469900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znode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Sequential znodes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persistent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ephemeral.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new znode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znode,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znode  by attaching a 10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to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name. 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znode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/myapp</a:t>
            </a:r>
            <a:r>
              <a:rPr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znode,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/myapp0000000001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next  sequence  number  as  0000000002.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znode.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znodes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10"/>
    </mc:Choice>
    <mc:Fallback xmlns="">
      <p:transition spd="slow" advTm="1570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2029" y="460968"/>
            <a:ext cx="75565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Zo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epe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89" y="1616075"/>
            <a:ext cx="7086600" cy="6488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co-ordination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hosts.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managing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simple architecture and API.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to focus 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worrying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distributed nature of the application.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framework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built at “Yahoo!” for accessing their applications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robust manner.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became a standard for organized service  used by Hadoop, HBase, and other distributed frameworks. For example, Apache HBase uses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disributed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5" y="38100"/>
            <a:ext cx="7499984" cy="764031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7499604" y="0"/>
                </a:moveTo>
                <a:lnTo>
                  <a:pt x="0" y="0"/>
                </a:lnTo>
                <a:lnTo>
                  <a:pt x="0" y="1295653"/>
                </a:lnTo>
                <a:lnTo>
                  <a:pt x="7499604" y="1295653"/>
                </a:lnTo>
                <a:lnTo>
                  <a:pt x="7499604" y="0"/>
                </a:lnTo>
                <a:close/>
              </a:path>
            </a:pathLst>
          </a:custGeom>
          <a:solidFill>
            <a:srgbClr val="435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2157" y="350011"/>
            <a:ext cx="402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pc="-40" dirty="0"/>
              <a:t>1.	</a:t>
            </a:r>
            <a:r>
              <a:rPr spc="-70" dirty="0"/>
              <a:t>ZOOKEEPER 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7556500" cy="802131"/>
          </a:xfrm>
          <a:custGeom>
            <a:avLst/>
            <a:gdLst/>
            <a:ahLst/>
            <a:cxnLst/>
            <a:rect l="l" t="t" r="r" b="b"/>
            <a:pathLst>
              <a:path w="7556500" h="1372235">
                <a:moveTo>
                  <a:pt x="7555992" y="12"/>
                </a:moveTo>
                <a:lnTo>
                  <a:pt x="7528560" y="12"/>
                </a:lnTo>
                <a:lnTo>
                  <a:pt x="7528560" y="38100"/>
                </a:lnTo>
                <a:lnTo>
                  <a:pt x="7528560" y="1333754"/>
                </a:lnTo>
                <a:lnTo>
                  <a:pt x="28956" y="1333754"/>
                </a:lnTo>
                <a:lnTo>
                  <a:pt x="28956" y="38100"/>
                </a:lnTo>
                <a:lnTo>
                  <a:pt x="7528560" y="38100"/>
                </a:lnTo>
                <a:lnTo>
                  <a:pt x="7528560" y="12"/>
                </a:lnTo>
                <a:lnTo>
                  <a:pt x="28956" y="0"/>
                </a:lnTo>
                <a:lnTo>
                  <a:pt x="0" y="12"/>
                </a:lnTo>
                <a:lnTo>
                  <a:pt x="0" y="1371854"/>
                </a:lnTo>
                <a:lnTo>
                  <a:pt x="28956" y="1371854"/>
                </a:lnTo>
                <a:lnTo>
                  <a:pt x="7528560" y="1371854"/>
                </a:lnTo>
                <a:lnTo>
                  <a:pt x="7555992" y="1371854"/>
                </a:lnTo>
                <a:lnTo>
                  <a:pt x="7555992" y="12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41"/>
    </mc:Choice>
    <mc:Fallback xmlns="">
      <p:transition spd="slow" advTm="674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54050" y="571546"/>
            <a:ext cx="31242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050" y="1311275"/>
            <a:ext cx="6153785" cy="6350"/>
          </a:xfrm>
          <a:custGeom>
            <a:avLst/>
            <a:gdLst/>
            <a:ahLst/>
            <a:cxnLst/>
            <a:rect l="l" t="t" r="r" b="b"/>
            <a:pathLst>
              <a:path w="6153784" h="6350">
                <a:moveTo>
                  <a:pt x="6153658" y="0"/>
                </a:moveTo>
                <a:lnTo>
                  <a:pt x="0" y="0"/>
                </a:lnTo>
                <a:lnTo>
                  <a:pt x="0" y="6096"/>
                </a:lnTo>
                <a:lnTo>
                  <a:pt x="6153658" y="6096"/>
                </a:lnTo>
                <a:lnTo>
                  <a:pt x="61536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251" y="1835819"/>
            <a:ext cx="6934200" cy="67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application can run on multiple systems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at a given time  (simultaneously) by coordinating among themselves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fast and  efficient manner.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tasks, 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hours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by a non-distributed application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(running 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 can 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  by a distributed application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capabilities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reduced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application  to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 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application has two parts,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Server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 application.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9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850" y="350011"/>
            <a:ext cx="483412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pc="-40" dirty="0"/>
              <a:t>1.	</a:t>
            </a:r>
            <a:r>
              <a:rPr spc="-70" dirty="0">
                <a:latin typeface="Cambria Math" panose="02040503050406030204" pitchFamily="18" charset="0"/>
                <a:ea typeface="Cambria Math" panose="02040503050406030204" pitchFamily="18" charset="0"/>
              </a:rPr>
              <a:t>ZOOKEEPER</a:t>
            </a:r>
            <a:r>
              <a:rPr spc="-7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2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32"/>
    </mc:Choice>
    <mc:Fallback xmlns="">
      <p:transition spd="slow" advTm="972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8658" y="1616075"/>
            <a:ext cx="6442392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1"/>
    </mc:Choice>
    <mc:Fallback xmlns="">
      <p:transition spd="slow" advTm="216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2A19767-ACCC-41BF-A1FF-23D81585A005}"/>
              </a:ext>
            </a:extLst>
          </p:cNvPr>
          <p:cNvSpPr txBox="1"/>
          <p:nvPr/>
        </p:nvSpPr>
        <p:spPr>
          <a:xfrm>
            <a:off x="349251" y="168275"/>
            <a:ext cx="7010400" cy="795217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3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Distributed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7305" indent="-228600" algn="just">
              <a:lnSpc>
                <a:spcPct val="109000"/>
              </a:lnSpc>
              <a:spcBef>
                <a:spcPts val="530"/>
              </a:spcBef>
              <a:buFont typeface="Symbol"/>
              <a:buChar char=""/>
              <a:tabLst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does not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whole system to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9209" indent="-228600" algn="just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Performance 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as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change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configuration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sz="20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application.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>
              <a:lnSpc>
                <a:spcPct val="100000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Distributed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7940" indent="-228600" algn="just">
              <a:lnSpc>
                <a:spcPct val="109500"/>
              </a:lnSpc>
              <a:spcBef>
                <a:spcPts val="525"/>
              </a:spcBef>
              <a:buFont typeface="Symbol"/>
              <a:buChar char=""/>
              <a:tabLst>
                <a:tab pos="4883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machines trying to perform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task, which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 only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machine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time. For example,  shared resources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be modified by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at any given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Two or more operations waiting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Partial failure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19"/>
    </mc:Choice>
    <mc:Fallback xmlns="">
      <p:transition spd="slow" advTm="814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2027F-70DE-494A-B63F-0A98E8DA986A}"/>
              </a:ext>
            </a:extLst>
          </p:cNvPr>
          <p:cNvSpPr txBox="1"/>
          <p:nvPr/>
        </p:nvSpPr>
        <p:spPr>
          <a:xfrm>
            <a:off x="273050" y="473075"/>
            <a:ext cx="6934200" cy="935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Apache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Meant For?	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service used by a cluster (group of nodes) to coordinate between  themselves and maintain shared data with robust synchronization techniques.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itself  a distributed application providing services for writing a distributed application.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services provided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as follows:</a:t>
            </a:r>
          </a:p>
          <a:p>
            <a:pPr marL="487680" marR="25400" indent="-228600" algn="just">
              <a:lnSpc>
                <a:spcPct val="110000"/>
              </a:lnSpc>
              <a:buFont typeface="Symbol"/>
              <a:buChar char=""/>
              <a:tabLst>
                <a:tab pos="488315" algn="l"/>
              </a:tabLst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service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Identifying the nodes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by name.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DNS, but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4765" indent="-228600" algn="just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Latest and up-to-date configuration information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for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4130" indent="-228600" algn="just">
              <a:lnSpc>
                <a:spcPct val="109000"/>
              </a:lnSpc>
              <a:spcBef>
                <a:spcPts val="5"/>
              </a:spcBef>
              <a:buFont typeface="Symbol"/>
              <a:buChar char=""/>
              <a:tabLst>
                <a:tab pos="488315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at real 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Electing a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5400" indent="-228600" algn="just">
              <a:lnSpc>
                <a:spcPct val="109100"/>
              </a:lnSpc>
              <a:buFont typeface="Symbol"/>
              <a:buChar char=""/>
              <a:tabLst>
                <a:tab pos="488315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and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service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 This  mechanism helps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fail recovery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other distributed  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5400" indent="-228600" algn="just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reliable data registry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nodes are  down.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86"/>
    </mc:Choice>
    <mc:Fallback xmlns="">
      <p:transition spd="slow" advTm="1310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433831"/>
            <a:ext cx="6179185" cy="9966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22225" algn="just">
              <a:lnSpc>
                <a:spcPct val="109300"/>
              </a:lnSpc>
              <a:spcBef>
                <a:spcPts val="8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applications offer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benefits, but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throw a few complex and hard-to-crack  challenges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provides a complete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challenges.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and deadlock are handled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fail-safe synchronization  approach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main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of data, which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resolves with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6165850" algn="l"/>
              </a:tabLst>
            </a:pPr>
            <a:r>
              <a:rPr sz="2000" u="sng" spc="-26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1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2000" b="1" u="sng" spc="-29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u="sng" spc="-28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114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algn="just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distributed coordination process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4765" indent="-228600" algn="just">
              <a:lnSpc>
                <a:spcPct val="109000"/>
              </a:lnSpc>
              <a:buFont typeface="Symbol"/>
              <a:buChar char=""/>
              <a:tabLst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and co-operation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processes. This  process helps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HBase for configuration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24765" indent="-228600" algn="just">
              <a:lnSpc>
                <a:spcPct val="109500"/>
              </a:lnSpc>
              <a:buFont typeface="Symbol"/>
              <a:buChar char=""/>
              <a:tabLst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 consistently. This approach can be used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to coordinate queue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 running threads.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229235">
              <a:lnSpc>
                <a:spcPct val="100000"/>
              </a:lnSpc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12"/>
    </mc:Choice>
    <mc:Fallback xmlns="">
      <p:transition spd="slow" advTm="991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2029" y="460968"/>
            <a:ext cx="75565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Zo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epe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087" y="913088"/>
            <a:ext cx="7046563" cy="1695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6165850" algn="l"/>
              </a:tabLst>
            </a:pPr>
            <a:r>
              <a:rPr sz="2400" u="sng" spc="-26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2400" b="1" u="sng" spc="-2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u="sng" spc="-26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	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>
              <a:lnSpc>
                <a:spcPct val="100000"/>
              </a:lnSpc>
              <a:spcBef>
                <a:spcPts val="79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look 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diagram.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depicts the “Client-Server Architecture” of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ZooKeeper.</a:t>
            </a:r>
          </a:p>
        </p:txBody>
      </p:sp>
      <p:sp>
        <p:nvSpPr>
          <p:cNvPr id="5" name="object 5"/>
          <p:cNvSpPr/>
          <p:nvPr/>
        </p:nvSpPr>
        <p:spPr>
          <a:xfrm>
            <a:off x="313087" y="2821680"/>
            <a:ext cx="6894163" cy="603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5" y="38100"/>
            <a:ext cx="7499984" cy="764032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7499604" y="0"/>
                </a:moveTo>
                <a:lnTo>
                  <a:pt x="0" y="0"/>
                </a:lnTo>
                <a:lnTo>
                  <a:pt x="0" y="1295653"/>
                </a:lnTo>
                <a:lnTo>
                  <a:pt x="7499604" y="1295653"/>
                </a:lnTo>
                <a:lnTo>
                  <a:pt x="7499604" y="0"/>
                </a:lnTo>
                <a:close/>
              </a:path>
            </a:pathLst>
          </a:custGeom>
          <a:solidFill>
            <a:srgbClr val="435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6105" y="350011"/>
            <a:ext cx="48545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7556500" cy="802131"/>
          </a:xfrm>
          <a:custGeom>
            <a:avLst/>
            <a:gdLst/>
            <a:ahLst/>
            <a:cxnLst/>
            <a:rect l="l" t="t" r="r" b="b"/>
            <a:pathLst>
              <a:path w="7556500" h="1372235">
                <a:moveTo>
                  <a:pt x="7555992" y="12"/>
                </a:moveTo>
                <a:lnTo>
                  <a:pt x="7528560" y="12"/>
                </a:lnTo>
                <a:lnTo>
                  <a:pt x="7528560" y="38100"/>
                </a:lnTo>
                <a:lnTo>
                  <a:pt x="7528560" y="1333754"/>
                </a:lnTo>
                <a:lnTo>
                  <a:pt x="28956" y="1333754"/>
                </a:lnTo>
                <a:lnTo>
                  <a:pt x="28956" y="38100"/>
                </a:lnTo>
                <a:lnTo>
                  <a:pt x="7528560" y="38100"/>
                </a:lnTo>
                <a:lnTo>
                  <a:pt x="7528560" y="12"/>
                </a:lnTo>
                <a:lnTo>
                  <a:pt x="28956" y="0"/>
                </a:lnTo>
                <a:lnTo>
                  <a:pt x="0" y="12"/>
                </a:lnTo>
                <a:lnTo>
                  <a:pt x="0" y="1371854"/>
                </a:lnTo>
                <a:lnTo>
                  <a:pt x="28956" y="1371854"/>
                </a:lnTo>
                <a:lnTo>
                  <a:pt x="7528560" y="1371854"/>
                </a:lnTo>
                <a:lnTo>
                  <a:pt x="7555992" y="1371854"/>
                </a:lnTo>
                <a:lnTo>
                  <a:pt x="7555992" y="12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2"/>
    </mc:Choice>
    <mc:Fallback xmlns="">
      <p:transition spd="slow" advTm="159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48960"/>
              </p:ext>
            </p:extLst>
          </p:nvPr>
        </p:nvGraphicFramePr>
        <p:xfrm>
          <a:off x="349250" y="320675"/>
          <a:ext cx="7010400" cy="822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1275" algn="just">
                        <a:lnSpc>
                          <a:spcPct val="1093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Clients, one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 in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distributed application cluster, access  information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 For a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interval, every client  sends a message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 the sever know that the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is 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alive.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0165" marR="43180" algn="just">
                        <a:lnSpc>
                          <a:spcPct val="1095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Similarly,</a:t>
                      </a:r>
                      <a:r>
                        <a:rPr sz="2000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0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sz="20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r>
                        <a:rPr sz="20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sz="20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acknowledgement</a:t>
                      </a:r>
                      <a:r>
                        <a:rPr sz="20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sz="20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sz="20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connects. 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from the connected server, the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automatically redirects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another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3815" algn="just">
                        <a:lnSpc>
                          <a:spcPct val="109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Server,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nodes in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ZooKeeper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ensemble, provides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clients.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acknowledgement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to inform that the  server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alive.</a:t>
                      </a: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6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2545">
                        <a:lnSpc>
                          <a:spcPct val="109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ZooKeeper servers. The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an ensemble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6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8260">
                        <a:lnSpc>
                          <a:spcPct val="109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node which performs automatic recovery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 the connected  node failed. Leaders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elected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sz="20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follows leader</a:t>
                      </a:r>
                      <a:r>
                        <a:rPr sz="20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instruction.</a:t>
                      </a: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32"/>
    </mc:Choice>
    <mc:Fallback xmlns="">
      <p:transition spd="slow" advTm="8843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1529</Words>
  <Application>Microsoft Office PowerPoint</Application>
  <PresentationFormat>Custom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Carlito</vt:lpstr>
      <vt:lpstr>Symbol</vt:lpstr>
      <vt:lpstr>Times New Roman</vt:lpstr>
      <vt:lpstr>Verdana</vt:lpstr>
      <vt:lpstr>Office Theme</vt:lpstr>
      <vt:lpstr>PowerPoint Presentation</vt:lpstr>
      <vt:lpstr>1. ZOOKEEPER </vt:lpstr>
      <vt:lpstr>1. ZOOKEEPER </vt:lpstr>
      <vt:lpstr>PowerPoint Presentation</vt:lpstr>
      <vt:lpstr>PowerPoint Presentation</vt:lpstr>
      <vt:lpstr>PowerPoint Presentation</vt:lpstr>
      <vt:lpstr>PowerPoint Presentation</vt:lpstr>
      <vt:lpstr>2. ZOOKEEPER –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kiranpanigrahi</dc:creator>
  <cp:lastModifiedBy>Jyoti Parsola</cp:lastModifiedBy>
  <cp:revision>6</cp:revision>
  <dcterms:created xsi:type="dcterms:W3CDTF">2021-05-15T06:57:05Z</dcterms:created>
  <dcterms:modified xsi:type="dcterms:W3CDTF">2022-01-19T05:01:58Z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2021-05-15T00:00:00Z</vt:filetime>
  </property>
</Properties>
</file>