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0" timeString="2021-11-20T03:48:25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6534 5806 0,'0'0'0,"0"0"0,0-15 0,-31 0 16,-47-1-16,-32-14 15,-30 15 1,-16 15-16,-16 30 16,-62 47-16,16 15 15,30 15-15,17 46 31,-1 31-31,32-1 16,-1 32-16,47 14 16,32-30-16,31-45 15,15-17-15,16 1 16,31-15-16,32-1 16,46 1-1,16-16-15,62 0 16,47-15-16,0 0 15,47-31-15,16-30 16,-16-47-16,62-14 16,-15-16-1,0-46-15,-16 0 16,15 0-16,-30 0 16,-79 0-16,-15-15 15,-15 15-15,-17 0 16,-46 1-16,-31 14 15,-32-15 1,1 0 0,-32-15-16,-16 0 15,-15-16 1,-31 16-16,-16-31 0,-46-15 16,-1 46-1,-15 15-15,-32 16 16,-46 14-1,-31 17-15,-32 14 0,-31 16 16,0 15 0,0 15-16,-15 16 15,-16 30 1,-47 46-16,-219 77 16</inkml:trace>
  <inkml:trace contextRef="#ctx0" brushRef="#br0" timeOffset="12723.01">10888 8134 0,'0'0'0,"0"0"0,-15-16 16,-32 1-16,-31 15 15,-32-15-15,-14 15 0,-17 0 16,-46 30 0,-16 32-16,0 14 15,0 47 1,-31 30-1,31 15-15,32 16 0,30 30 16,32-15 0,31 1-16,31 29 15,31-14 1,32-16-16,31-31 16,31 16-16,47 15 0,46-15 15,1-31 1,62 0-16,47-31 15,31-30-15,16-46 16,0-46 0,15-46-16,0 0 15,16-30 1,-31-31-16,-16-31 0,-31 0 16,-78 15-1,-31-14 1,-16-32-16,-31-30 0,-32 31 15,1-1-15,-32-45 16,-30-16 0,-32 31-1,-16 0-15,-31 0 0,-15 15 16,-32 31 0,-15 0-16,-47 15 15,-63 0-15,-15 31 16,-62 0-1,-48 31-15,-62 45 16,-77 31 0,-703 291-1,265-16-15</inkml:trace>
  <inkml:trace contextRef="#ctx0" brushRef="#br0" timeOffset="24566.8">16241 10293 0,'0'0'0,"0"-16"0,-31 1 0,-16-15 16,-31-16-16,-15 0 15,-32 0 1,15 15-16,-14 0 16,-48 16-16,-15 15 15,-16 46-15,-16 15 16,-30 16-1,-1 30-15,16 16 16,0 14-16,15 16 16,48-30-16,30-1 15,1 16-15,30 0 16,17 0-16,30-31 16,16 16-16,16-16 15,47 31 1,31 15-16,31 0 15,15 15 1,17-30 0,61 0-16,32 0 15,0-16 1,62-15-16,-31-45 16,47-16-16,16-1 15,-47-29-15,46 14 31,235-60-31,-63-31 16,-265 15-16,31-16 16,16 1-1,-32 0-15,-15-16 0,31 1 16,0-16 0,-46-15-16,14-16 15,-14 16 1,-17 0-1,-46 15-15,-31-15 0,0 0 16,-32-31-16,0 15 31,-15 1-31,-16-1 0,-31 1 16,0-16-16,-31-15 16,0 15-1,-16 31-15,-62-16 16,-47-30-16,-31 31 15,-79-16 1,-30 46-16,-79 31 16,-31 15-16,-46 15 15,-79 47-15,16 30 16,-16 45-16,-62 32 16,0-1-1,16 16-15,-16 46 16,-47 15-16,16 31 15,-16 15-15,-47 0 16</inkml:trace>
  <inkml:trace contextRef="#ctx0" brushRef="#br0" timeOffset="40129.5">21220 12590 0,'0'0'0,"-16"-16"0,-46 1 0,-63 0 16,-16-16-16,-46 16 15,-31-1 1,15 16-16,-47 31 0,-15 15 15,-1-15 1,-30 14-16,-16 17 16,0 45-1,-32 31-15,17 15 16,-17 0 0,32-15-16,47 15 15,-1 0-15,64-31 16,30 1-16,0-16 15,32 0-15,15 1 16,47-17 0,15 17-16,17-17 15,30 32-15,32-1 16,46 32-16,16-1 16,16 0-16,15-15 15,31-1-15,63 1 16,16 0-1,15 0-15,47-46 16,0-16 0,47 1-16,15-31 15,63 0-15,15-16 16,-31-30 0,78 0-16,-15-15 15,-16-16 1,0 1-16,-62-16 15,-1-15-15,-31-16 16,-30-15-16,-64 16 16,32-1-1,-31-15-15,-16 16 16,16-16-16,-32 0 0,-46 0 16,0-15-1,-1 15-15,-30 0 16,-16 0-16,-32-15 15,1 0 1,-32 0-16,1-1 16,-16-14-16,-16-1 15,-31 1 1,0-31 0,-31 15-16,-16 0 15,-63 0-15,-30-30 16,-32 30-16,-15-15 31,-437-184-15,-47 62-1,93 106-15,-30 47 16,249 76-16,-63 15 16,-46 0-16,47 16 15,-1 0 1,-15 15-16,32 15 15,-1-15-15,31 15 16,1 16 0,-1 0-16,-15-16 15,15 31 1,-77 31 0,-157 91-16,-93 77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957" y="217119"/>
            <a:ext cx="840008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34853"/>
            <a:ext cx="7917180" cy="261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093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04309" y="6373774"/>
            <a:ext cx="113411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715502" y="260349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1524000"/>
            <a:ext cx="649023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7914" y="424926"/>
            <a:ext cx="2327924" cy="1152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6744" y="2406394"/>
            <a:ext cx="7638187" cy="29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No SQL </a:t>
            </a:r>
            <a:r>
              <a:rPr sz="2400" spc="-10" dirty="0">
                <a:latin typeface="Carlito"/>
                <a:cs typeface="Carlito"/>
              </a:rPr>
              <a:t>database provides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mechanism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25" dirty="0">
                <a:latin typeface="Carlito"/>
                <a:cs typeface="Carlito"/>
              </a:rPr>
              <a:t>storage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retrieval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that  </a:t>
            </a:r>
            <a:r>
              <a:rPr sz="2400" spc="-5" dirty="0">
                <a:latin typeface="Carlito"/>
                <a:cs typeface="Carlito"/>
              </a:rPr>
              <a:t>employs </a:t>
            </a:r>
            <a:r>
              <a:rPr sz="2400" dirty="0">
                <a:latin typeface="Carlito"/>
                <a:cs typeface="Carlito"/>
              </a:rPr>
              <a:t>less </a:t>
            </a:r>
            <a:r>
              <a:rPr sz="2400" spc="-15" dirty="0">
                <a:latin typeface="Carlito"/>
                <a:cs typeface="Carlito"/>
              </a:rPr>
              <a:t>constrained </a:t>
            </a:r>
            <a:r>
              <a:rPr sz="2400" spc="-10" dirty="0">
                <a:latin typeface="Carlito"/>
                <a:cs typeface="Carlito"/>
              </a:rPr>
              <a:t>consistency  </a:t>
            </a:r>
            <a:r>
              <a:rPr sz="2400" dirty="0">
                <a:latin typeface="Carlito"/>
                <a:cs typeface="Carlito"/>
              </a:rPr>
              <a:t>models than </a:t>
            </a:r>
            <a:r>
              <a:rPr sz="2400" spc="-5" dirty="0">
                <a:latin typeface="Carlito"/>
                <a:cs typeface="Carlito"/>
              </a:rPr>
              <a:t>traditional </a:t>
            </a:r>
            <a:r>
              <a:rPr sz="2400" spc="-10" dirty="0">
                <a:latin typeface="Carlito"/>
                <a:cs typeface="Carlito"/>
              </a:rPr>
              <a:t>relational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3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No </a:t>
            </a: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20" dirty="0">
                <a:latin typeface="Carlito"/>
                <a:cs typeface="Carlito"/>
              </a:rPr>
              <a:t>referred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as</a:t>
            </a:r>
          </a:p>
          <a:p>
            <a:pPr marL="299085" marR="67310">
              <a:lnSpc>
                <a:spcPct val="100000"/>
              </a:lnSpc>
            </a:pPr>
            <a:r>
              <a:rPr sz="2400" spc="-25" dirty="0">
                <a:latin typeface="Carlito"/>
                <a:cs typeface="Carlito"/>
              </a:rPr>
              <a:t>"NotonlySQL“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emphasize that </a:t>
            </a:r>
            <a:r>
              <a:rPr sz="2400" spc="-5" dirty="0">
                <a:latin typeface="Carlito"/>
                <a:cs typeface="Carlito"/>
              </a:rPr>
              <a:t>they do </a:t>
            </a:r>
            <a:r>
              <a:rPr sz="2400" dirty="0">
                <a:latin typeface="Carlito"/>
                <a:cs typeface="Carlito"/>
              </a:rPr>
              <a:t>in  </a:t>
            </a:r>
            <a:r>
              <a:rPr sz="2400" spc="-15" dirty="0">
                <a:latin typeface="Carlito"/>
                <a:cs typeface="Carlito"/>
              </a:rPr>
              <a:t>fact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SQL-like </a:t>
            </a:r>
            <a:r>
              <a:rPr sz="2400" dirty="0">
                <a:latin typeface="Carlito"/>
                <a:cs typeface="Carlito"/>
              </a:rPr>
              <a:t>query </a:t>
            </a:r>
            <a:r>
              <a:rPr sz="2400" spc="-5" dirty="0">
                <a:latin typeface="Carlito"/>
                <a:cs typeface="Carlito"/>
              </a:rPr>
              <a:t>languages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used.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90233" y="-152400"/>
            <a:ext cx="2189480" cy="2559050"/>
            <a:chOff x="6694930" y="3581400"/>
            <a:chExt cx="2189480" cy="2559050"/>
          </a:xfrm>
        </p:grpSpPr>
        <p:sp>
          <p:nvSpPr>
            <p:cNvPr id="5" name="object 5"/>
            <p:cNvSpPr/>
            <p:nvPr/>
          </p:nvSpPr>
          <p:spPr>
            <a:xfrm>
              <a:off x="6694930" y="5577839"/>
              <a:ext cx="2189229" cy="562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599" y="3581400"/>
              <a:ext cx="2170176" cy="1997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110282"/>
            <a:ext cx="4166235" cy="50800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Carlito"/>
                <a:cs typeface="Carlito"/>
              </a:rPr>
              <a:t>NoSQL</a:t>
            </a:r>
            <a:r>
              <a:rPr sz="2000" spc="-15" dirty="0">
                <a:latin typeface="Carlito"/>
                <a:cs typeface="Carlito"/>
              </a:rPr>
              <a:t> avoids: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Overhead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ACID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transactions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Complexity </a:t>
            </a:r>
            <a:r>
              <a:rPr sz="2000" spc="-5" dirty="0">
                <a:latin typeface="Carlito"/>
                <a:cs typeface="Carlito"/>
              </a:rPr>
              <a:t>of SQL </a:t>
            </a:r>
            <a:r>
              <a:rPr sz="2000" dirty="0">
                <a:latin typeface="Carlito"/>
                <a:cs typeface="Carlito"/>
              </a:rPr>
              <a:t>query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Burden of </a:t>
            </a:r>
            <a:r>
              <a:rPr sz="2000" spc="-10" dirty="0">
                <a:latin typeface="Carlito"/>
                <a:cs typeface="Carlito"/>
              </a:rPr>
              <a:t>up-front </a:t>
            </a:r>
            <a:r>
              <a:rPr sz="2000" spc="-5" dirty="0">
                <a:latin typeface="Carlito"/>
                <a:cs typeface="Carlito"/>
              </a:rPr>
              <a:t>schema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design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DBA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presence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5" dirty="0">
                <a:latin typeface="Carlito"/>
                <a:cs typeface="Carlito"/>
              </a:rPr>
              <a:t>Transactions </a:t>
            </a:r>
            <a:r>
              <a:rPr sz="2000" spc="-5" dirty="0">
                <a:latin typeface="Carlito"/>
                <a:cs typeface="Carlito"/>
              </a:rPr>
              <a:t>(It 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handled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at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0" dirty="0">
                <a:latin typeface="Carlito"/>
                <a:cs typeface="Carlito"/>
              </a:rPr>
              <a:t>layer)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10" dirty="0">
                <a:latin typeface="Carlito"/>
                <a:cs typeface="Carlito"/>
              </a:rPr>
              <a:t>Provides: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20" dirty="0">
                <a:latin typeface="Carlito"/>
                <a:cs typeface="Carlito"/>
              </a:rPr>
              <a:t>Easy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frequent </a:t>
            </a:r>
            <a:r>
              <a:rPr sz="2000" dirty="0">
                <a:latin typeface="Carlito"/>
                <a:cs typeface="Carlito"/>
              </a:rPr>
              <a:t>changes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DB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20" dirty="0">
                <a:latin typeface="Carlito"/>
                <a:cs typeface="Carlito"/>
              </a:rPr>
              <a:t>Fast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development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Large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volumes(eg.Google)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Schema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less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1151" y="770023"/>
            <a:ext cx="4420363" cy="599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  <a:solidFill>
            <a:schemeClr val="bg1"/>
          </a:solidFill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grpFill/>
            <a:ln w="2590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65379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</a:rPr>
              <a:t>Characteristics </a:t>
            </a:r>
            <a:r>
              <a:rPr spc="-5" dirty="0">
                <a:solidFill>
                  <a:srgbClr val="0070C0"/>
                </a:solidFill>
              </a:rPr>
              <a:t>of </a:t>
            </a:r>
            <a:r>
              <a:rPr dirty="0">
                <a:solidFill>
                  <a:srgbClr val="0070C0"/>
                </a:solidFill>
              </a:rPr>
              <a:t>NoSQL</a:t>
            </a:r>
            <a:r>
              <a:rPr spc="-114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databases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1" y="1143000"/>
            <a:ext cx="85344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  <a:solidFill>
            <a:schemeClr val="bg1"/>
          </a:solidFill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grpFill/>
            <a:ln w="2590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888" y="18414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0C0"/>
                </a:solidFill>
              </a:rPr>
              <a:t>NoSQL </a:t>
            </a:r>
            <a:r>
              <a:rPr sz="4000" spc="-95" dirty="0">
                <a:solidFill>
                  <a:srgbClr val="0070C0"/>
                </a:solidFill>
              </a:rPr>
              <a:t>why, </a:t>
            </a:r>
            <a:r>
              <a:rPr sz="4000" spc="-10" dirty="0">
                <a:solidFill>
                  <a:srgbClr val="0070C0"/>
                </a:solidFill>
              </a:rPr>
              <a:t>what </a:t>
            </a:r>
            <a:r>
              <a:rPr sz="4000" spc="-5" dirty="0">
                <a:solidFill>
                  <a:srgbClr val="0070C0"/>
                </a:solidFill>
              </a:rPr>
              <a:t>and</a:t>
            </a:r>
            <a:r>
              <a:rPr sz="4000" spc="50" dirty="0">
                <a:solidFill>
                  <a:srgbClr val="0070C0"/>
                </a:solidFill>
              </a:rPr>
              <a:t> </a:t>
            </a:r>
            <a:r>
              <a:rPr sz="4000" spc="-5" dirty="0">
                <a:solidFill>
                  <a:srgbClr val="0070C0"/>
                </a:solidFill>
              </a:rPr>
              <a:t>when?</a:t>
            </a:r>
            <a:endParaRPr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498091"/>
            <a:ext cx="2133600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9647" y="2581655"/>
            <a:ext cx="252984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8337" y="5955813"/>
            <a:ext cx="2196658" cy="588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2408" y="3742204"/>
            <a:ext cx="1856716" cy="566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5488" y="3538728"/>
            <a:ext cx="1524000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70632"/>
            <a:ext cx="2011680" cy="1130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08" y="4663440"/>
            <a:ext cx="3643884" cy="6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5371" y="1331975"/>
            <a:ext cx="1437131" cy="1438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0" y="4648200"/>
            <a:ext cx="1277111" cy="12771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12" name="object 12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7204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NoSQL is </a:t>
            </a:r>
            <a:r>
              <a:rPr spc="-15" dirty="0"/>
              <a:t>getting more </a:t>
            </a:r>
            <a:r>
              <a:rPr dirty="0"/>
              <a:t>&amp; </a:t>
            </a:r>
            <a:r>
              <a:rPr spc="-15" dirty="0"/>
              <a:t>more</a:t>
            </a:r>
            <a:r>
              <a:rPr spc="-75" dirty="0"/>
              <a:t> </a:t>
            </a:r>
            <a:r>
              <a:rPr spc="-5" dirty="0"/>
              <a:t>popular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6" name="object 16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3" name="object 3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0022" y="184149"/>
            <a:ext cx="259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Introduction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64540" y="1308861"/>
            <a:ext cx="520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Database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20" dirty="0">
                <a:latin typeface="Carlito"/>
                <a:cs typeface="Carlito"/>
              </a:rPr>
              <a:t>Organized </a:t>
            </a:r>
            <a:r>
              <a:rPr sz="2400" spc="-10" dirty="0">
                <a:latin typeface="Carlito"/>
                <a:cs typeface="Carlito"/>
              </a:rPr>
              <a:t>collection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406522"/>
            <a:ext cx="140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  <a:tab pos="12973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DBM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	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394" y="2406522"/>
            <a:ext cx="578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3199765" algn="l"/>
                <a:tab pos="4349115" algn="l"/>
                <a:tab pos="4683125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Database	Management	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r>
              <a:rPr sz="2400" spc="-20" dirty="0">
                <a:latin typeface="Carlito"/>
                <a:cs typeface="Carlito"/>
              </a:rPr>
              <a:t>:	</a:t>
            </a:r>
            <a:r>
              <a:rPr sz="2400" dirty="0">
                <a:latin typeface="Carlito"/>
                <a:cs typeface="Carlito"/>
              </a:rPr>
              <a:t>a	</a:t>
            </a:r>
            <a:r>
              <a:rPr sz="2400" spc="-15" dirty="0">
                <a:latin typeface="Carlito"/>
                <a:cs typeface="Carlito"/>
              </a:rPr>
              <a:t>software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772283"/>
            <a:ext cx="7539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2350770" algn="l"/>
                <a:tab pos="3776979" algn="l"/>
                <a:tab pos="5168900" algn="l"/>
                <a:tab pos="5895975" algn="l"/>
                <a:tab pos="7112634" algn="l"/>
              </a:tabLst>
            </a:pPr>
            <a:r>
              <a:rPr sz="2400" spc="-5" dirty="0">
                <a:latin typeface="Carlito"/>
                <a:cs typeface="Carlito"/>
              </a:rPr>
              <a:t>pa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-5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e	w</a:t>
            </a:r>
            <a:r>
              <a:rPr sz="2400" spc="-15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th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ompu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er	</a:t>
            </a:r>
            <a:r>
              <a:rPr sz="2400" spc="-5" dirty="0">
                <a:latin typeface="Carlito"/>
                <a:cs typeface="Carlito"/>
              </a:rPr>
              <a:t>p</a:t>
            </a:r>
            <a:r>
              <a:rPr sz="2400" spc="-3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og</a:t>
            </a:r>
            <a:r>
              <a:rPr sz="2400" spc="-50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am</a:t>
            </a:r>
            <a:r>
              <a:rPr sz="2400" dirty="0">
                <a:latin typeface="Carlito"/>
                <a:cs typeface="Carlito"/>
              </a:rPr>
              <a:t>s	th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3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ol</a:t>
            </a:r>
            <a:r>
              <a:rPr sz="2400" dirty="0">
                <a:latin typeface="Carlito"/>
                <a:cs typeface="Carlito"/>
              </a:rPr>
              <a:t>s	the  </a:t>
            </a:r>
            <a:r>
              <a:rPr sz="2400" spc="-10" dirty="0">
                <a:latin typeface="Carlito"/>
                <a:cs typeface="Carlito"/>
              </a:rPr>
              <a:t>creation, </a:t>
            </a:r>
            <a:r>
              <a:rPr sz="2400" spc="-5" dirty="0">
                <a:latin typeface="Carlito"/>
                <a:cs typeface="Carlito"/>
              </a:rPr>
              <a:t>maintenance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use 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rlito"/>
              <a:cs typeface="Carlito"/>
            </a:endParaRPr>
          </a:p>
          <a:p>
            <a:pPr marL="355600" marR="759460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Databases </a:t>
            </a:r>
            <a:r>
              <a:rPr sz="2400" spc="-15" dirty="0">
                <a:latin typeface="Carlito"/>
                <a:cs typeface="Carlito"/>
              </a:rPr>
              <a:t>are created to </a:t>
            </a:r>
            <a:r>
              <a:rPr sz="2400" spc="-20" dirty="0">
                <a:latin typeface="Carlito"/>
                <a:cs typeface="Carlito"/>
              </a:rPr>
              <a:t>operate </a:t>
            </a:r>
            <a:r>
              <a:rPr sz="2400" spc="-15" dirty="0">
                <a:latin typeface="Carlito"/>
                <a:cs typeface="Carlito"/>
              </a:rPr>
              <a:t>large </a:t>
            </a:r>
            <a:r>
              <a:rPr sz="2400" spc="-5" dirty="0">
                <a:latin typeface="Carlito"/>
                <a:cs typeface="Carlito"/>
              </a:rPr>
              <a:t>quantities of  </a:t>
            </a:r>
            <a:r>
              <a:rPr sz="2400" spc="-10" dirty="0">
                <a:latin typeface="Carlito"/>
                <a:cs typeface="Carlito"/>
              </a:rPr>
              <a:t>information by </a:t>
            </a:r>
            <a:r>
              <a:rPr sz="2400" spc="-5" dirty="0">
                <a:latin typeface="Carlito"/>
                <a:cs typeface="Carlito"/>
              </a:rPr>
              <a:t>inputting, </a:t>
            </a:r>
            <a:r>
              <a:rPr sz="2400" spc="-10" dirty="0">
                <a:latin typeface="Carlito"/>
                <a:cs typeface="Carlito"/>
              </a:rPr>
              <a:t>storing, </a:t>
            </a:r>
            <a:r>
              <a:rPr sz="2400" spc="-5" dirty="0">
                <a:latin typeface="Carlito"/>
                <a:cs typeface="Carlito"/>
              </a:rPr>
              <a:t>retrieving, </a:t>
            </a:r>
            <a:r>
              <a:rPr sz="2400" dirty="0">
                <a:latin typeface="Carlito"/>
                <a:cs typeface="Carlito"/>
              </a:rPr>
              <a:t>and  managing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357"/>
            <a:ext cx="6931659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Benefits of </a:t>
            </a: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Relational</a:t>
            </a:r>
            <a:r>
              <a:rPr sz="2400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Designed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purposes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ACID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Strong </a:t>
            </a:r>
            <a:r>
              <a:rPr sz="2400" spc="-25" dirty="0">
                <a:latin typeface="Carlito"/>
                <a:cs typeface="Carlito"/>
              </a:rPr>
              <a:t>consistancy, </a:t>
            </a:r>
            <a:r>
              <a:rPr sz="2400" spc="-20" dirty="0">
                <a:latin typeface="Carlito"/>
                <a:cs typeface="Carlito"/>
              </a:rPr>
              <a:t>concurrency,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recovery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Mathematical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background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Standard </a:t>
            </a:r>
            <a:r>
              <a:rPr sz="2400" spc="5" dirty="0">
                <a:latin typeface="Carlito"/>
                <a:cs typeface="Carlito"/>
              </a:rPr>
              <a:t>Query </a:t>
            </a:r>
            <a:r>
              <a:rPr sz="2400" spc="-5" dirty="0">
                <a:latin typeface="Carlito"/>
                <a:cs typeface="Carlito"/>
              </a:rPr>
              <a:t>language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(SQL)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Lots of </a:t>
            </a:r>
            <a:r>
              <a:rPr sz="2400" spc="-10" dirty="0">
                <a:latin typeface="Carlito"/>
                <a:cs typeface="Carlito"/>
              </a:rPr>
              <a:t>tools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with i.e: </a:t>
            </a:r>
            <a:r>
              <a:rPr sz="2400" spc="-5" dirty="0">
                <a:latin typeface="Carlito"/>
                <a:cs typeface="Carlito"/>
              </a:rPr>
              <a:t>Reporting </a:t>
            </a:r>
            <a:r>
              <a:rPr sz="2400" dirty="0">
                <a:latin typeface="Carlito"/>
                <a:cs typeface="Carlito"/>
              </a:rPr>
              <a:t>services, </a:t>
            </a:r>
            <a:r>
              <a:rPr sz="2400" spc="-5" dirty="0">
                <a:latin typeface="Carlito"/>
                <a:cs typeface="Carlito"/>
              </a:rPr>
              <a:t>entity</a:t>
            </a:r>
            <a:endParaRPr sz="2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frameworks,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345" y="184149"/>
            <a:ext cx="4265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Relational</a:t>
            </a:r>
            <a:r>
              <a:rPr sz="4000" spc="-70" dirty="0"/>
              <a:t> </a:t>
            </a:r>
            <a:r>
              <a:rPr sz="4000" spc="-15" dirty="0"/>
              <a:t>databases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300733"/>
            <a:ext cx="8610600" cy="5176267"/>
            <a:chOff x="993572" y="1918529"/>
            <a:chExt cx="7336790" cy="3202305"/>
          </a:xfrm>
        </p:grpSpPr>
        <p:sp>
          <p:nvSpPr>
            <p:cNvPr id="3" name="object 3"/>
            <p:cNvSpPr/>
            <p:nvPr/>
          </p:nvSpPr>
          <p:spPr>
            <a:xfrm>
              <a:off x="993572" y="1918529"/>
              <a:ext cx="7336686" cy="3202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143" y="2077212"/>
              <a:ext cx="6839711" cy="270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  <a:solidFill>
            <a:schemeClr val="bg1"/>
          </a:solidFill>
        </p:grpSpPr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grpFill/>
            <a:ln w="2590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65804" y="184149"/>
            <a:ext cx="4168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70C0"/>
                </a:solidFill>
                <a:latin typeface="Carlito"/>
                <a:cs typeface="Carlito"/>
              </a:rPr>
              <a:t>SQL</a:t>
            </a:r>
            <a:r>
              <a:rPr sz="4000" spc="-5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0070C0"/>
                </a:solidFill>
                <a:latin typeface="Carlito"/>
                <a:cs typeface="Carlito"/>
              </a:rPr>
              <a:t>databases</a:t>
            </a:r>
            <a:endParaRPr sz="4000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4" y="140144"/>
            <a:ext cx="8352155" cy="6223000"/>
            <a:chOff x="140144" y="140144"/>
            <a:chExt cx="8352155" cy="6223000"/>
          </a:xfrm>
        </p:grpSpPr>
        <p:sp>
          <p:nvSpPr>
            <p:cNvPr id="3" name="object 3"/>
            <p:cNvSpPr/>
            <p:nvPr/>
          </p:nvSpPr>
          <p:spPr>
            <a:xfrm>
              <a:off x="618618" y="1136821"/>
              <a:ext cx="7873235" cy="52258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7240" y="1295399"/>
              <a:ext cx="7376159" cy="4728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8563" y="184149"/>
            <a:ext cx="237883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70C0"/>
                </a:solidFill>
                <a:latin typeface="Carlito"/>
                <a:cs typeface="Carlito"/>
              </a:rPr>
              <a:t>RDBMS</a:t>
            </a:r>
            <a:endParaRPr sz="4000" b="1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519" y="1204721"/>
            <a:ext cx="3584575" cy="323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But...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Relational </a:t>
            </a:r>
            <a:r>
              <a:rPr sz="1800" spc="-5" dirty="0">
                <a:latin typeface="Carlito"/>
                <a:cs typeface="Carlito"/>
              </a:rPr>
              <a:t>databases </a:t>
            </a:r>
            <a:r>
              <a:rPr sz="1800" spc="-15" dirty="0">
                <a:latin typeface="Carlito"/>
                <a:cs typeface="Carlito"/>
              </a:rPr>
              <a:t>were </a:t>
            </a:r>
            <a:r>
              <a:rPr sz="1800" spc="-5" dirty="0">
                <a:latin typeface="Carlito"/>
                <a:cs typeface="Carlito"/>
              </a:rPr>
              <a:t>not built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b="1" spc="-10" dirty="0">
                <a:latin typeface="Carlito"/>
                <a:cs typeface="Carlito"/>
              </a:rPr>
              <a:t>distributed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applications.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Because...</a:t>
            </a:r>
            <a:endParaRPr sz="2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Joins </a:t>
            </a:r>
            <a:r>
              <a:rPr sz="1800" spc="-10" dirty="0">
                <a:latin typeface="Carlito"/>
                <a:cs typeface="Carlito"/>
              </a:rPr>
              <a:t>are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Hard to </a:t>
            </a:r>
            <a:r>
              <a:rPr sz="1800" spc="-5" dirty="0">
                <a:latin typeface="Carlito"/>
                <a:cs typeface="Carlito"/>
              </a:rPr>
              <a:t>scale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horizontally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Impedance </a:t>
            </a:r>
            <a:r>
              <a:rPr sz="1800" spc="-10" dirty="0">
                <a:latin typeface="Carlito"/>
                <a:cs typeface="Carlito"/>
              </a:rPr>
              <a:t>mismatch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occurs</a:t>
            </a:r>
            <a:endParaRPr sz="1800">
              <a:latin typeface="Carlito"/>
              <a:cs typeface="Carlito"/>
            </a:endParaRPr>
          </a:p>
          <a:p>
            <a:pPr marL="274320" marR="17780" indent="-26225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Expensive </a:t>
            </a:r>
            <a:r>
              <a:rPr sz="1800" spc="-10" dirty="0">
                <a:latin typeface="Carlito"/>
                <a:cs typeface="Carlito"/>
              </a:rPr>
              <a:t>(product cost, hardware,  </a:t>
            </a:r>
            <a:r>
              <a:rPr sz="1800" spc="-5" dirty="0">
                <a:latin typeface="Carlito"/>
                <a:cs typeface="Carlito"/>
              </a:rPr>
              <a:t>Maintenance)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0569" y="2486949"/>
            <a:ext cx="4402466" cy="391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  <a:solidFill>
            <a:schemeClr val="bg1"/>
          </a:solidFill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grpFill/>
            <a:ln w="2590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888" y="18414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0C0"/>
                </a:solidFill>
              </a:rPr>
              <a:t>NoSQL </a:t>
            </a:r>
            <a:r>
              <a:rPr sz="4000" spc="-95" dirty="0">
                <a:solidFill>
                  <a:srgbClr val="0070C0"/>
                </a:solidFill>
              </a:rPr>
              <a:t>why, </a:t>
            </a:r>
            <a:r>
              <a:rPr sz="4000" spc="-10" dirty="0">
                <a:solidFill>
                  <a:srgbClr val="0070C0"/>
                </a:solidFill>
              </a:rPr>
              <a:t>what </a:t>
            </a:r>
            <a:r>
              <a:rPr sz="4000" spc="-5" dirty="0">
                <a:solidFill>
                  <a:srgbClr val="0070C0"/>
                </a:solidFill>
              </a:rPr>
              <a:t>and</a:t>
            </a:r>
            <a:r>
              <a:rPr sz="4000" spc="50" dirty="0">
                <a:solidFill>
                  <a:srgbClr val="0070C0"/>
                </a:solidFill>
              </a:rPr>
              <a:t> </a:t>
            </a:r>
            <a:r>
              <a:rPr sz="4000" spc="-5" dirty="0">
                <a:solidFill>
                  <a:srgbClr val="0070C0"/>
                </a:solidFill>
              </a:rPr>
              <a:t>when?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1816" y="1283040"/>
            <a:ext cx="3094566" cy="934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2600" y="2455731"/>
            <a:ext cx="4306362" cy="392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4916" y="4729988"/>
            <a:ext cx="2278380" cy="155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And....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15" dirty="0">
                <a:latin typeface="Carlito"/>
                <a:cs typeface="Carlito"/>
              </a:rPr>
              <a:t>It’s </a:t>
            </a:r>
            <a:r>
              <a:rPr sz="1800" spc="-5" dirty="0">
                <a:latin typeface="Carlito"/>
                <a:cs typeface="Carlito"/>
              </a:rPr>
              <a:t>weak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in:</a:t>
            </a: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Speed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(performance)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High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availability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Partition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tolerance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  <a:solidFill>
            <a:schemeClr val="bg1"/>
          </a:solidFill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grpFill/>
            <a:ln w="2590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888" y="18414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0C0"/>
                </a:solidFill>
              </a:rPr>
              <a:t>NoSQL </a:t>
            </a:r>
            <a:r>
              <a:rPr sz="4000" spc="-95" dirty="0">
                <a:solidFill>
                  <a:srgbClr val="0070C0"/>
                </a:solidFill>
              </a:rPr>
              <a:t>why, </a:t>
            </a:r>
            <a:r>
              <a:rPr sz="4000" spc="-10" dirty="0">
                <a:solidFill>
                  <a:srgbClr val="0070C0"/>
                </a:solidFill>
              </a:rPr>
              <a:t>what </a:t>
            </a:r>
            <a:r>
              <a:rPr sz="4000" spc="-5" dirty="0">
                <a:solidFill>
                  <a:srgbClr val="0070C0"/>
                </a:solidFill>
              </a:rPr>
              <a:t>and</a:t>
            </a:r>
            <a:r>
              <a:rPr sz="4000" spc="50" dirty="0">
                <a:solidFill>
                  <a:srgbClr val="0070C0"/>
                </a:solidFill>
              </a:rPr>
              <a:t> </a:t>
            </a:r>
            <a:r>
              <a:rPr sz="4000" spc="-5" dirty="0">
                <a:solidFill>
                  <a:srgbClr val="0070C0"/>
                </a:solidFill>
              </a:rPr>
              <a:t>when?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412" y="1399981"/>
            <a:ext cx="3601793" cy="304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4" y="140144"/>
            <a:ext cx="8255634" cy="6045200"/>
            <a:chOff x="140144" y="140144"/>
            <a:chExt cx="8255634" cy="6045200"/>
          </a:xfrm>
        </p:grpSpPr>
        <p:sp>
          <p:nvSpPr>
            <p:cNvPr id="3" name="object 3"/>
            <p:cNvSpPr/>
            <p:nvPr/>
          </p:nvSpPr>
          <p:spPr>
            <a:xfrm>
              <a:off x="588262" y="917444"/>
              <a:ext cx="7559804" cy="5267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3618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70C0"/>
                </a:solidFill>
              </a:rPr>
              <a:t>Why </a:t>
            </a:r>
            <a:r>
              <a:rPr dirty="0">
                <a:solidFill>
                  <a:srgbClr val="0070C0"/>
                </a:solidFill>
              </a:rPr>
              <a:t>NOSQL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spc="-5" dirty="0">
                <a:solidFill>
                  <a:srgbClr val="0070C0"/>
                </a:solidFill>
              </a:rPr>
              <a:t>now??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74851" y="217119"/>
            <a:ext cx="358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70C0"/>
                </a:solidFill>
                <a:latin typeface="Carlito"/>
                <a:cs typeface="Carlito"/>
              </a:rPr>
              <a:t>Ans. Driving</a:t>
            </a:r>
            <a:r>
              <a:rPr sz="3600" spc="-9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600" spc="-50" dirty="0">
                <a:solidFill>
                  <a:srgbClr val="0070C0"/>
                </a:solidFill>
                <a:latin typeface="Carlito"/>
                <a:cs typeface="Carlito"/>
              </a:rPr>
              <a:t>Trends</a:t>
            </a:r>
            <a:endParaRPr sz="3600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447" y="1850133"/>
            <a:ext cx="7241286" cy="4441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  <a:solidFill>
            <a:schemeClr val="bg1"/>
          </a:solidFill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grpFill/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5873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70C0"/>
                </a:solidFill>
              </a:rPr>
              <a:t>Side </a:t>
            </a:r>
            <a:r>
              <a:rPr spc="-10" dirty="0">
                <a:solidFill>
                  <a:srgbClr val="0070C0"/>
                </a:solidFill>
              </a:rPr>
              <a:t>note: </a:t>
            </a:r>
            <a:r>
              <a:rPr dirty="0">
                <a:solidFill>
                  <a:srgbClr val="0070C0"/>
                </a:solidFill>
              </a:rPr>
              <a:t>RDBMS</a:t>
            </a:r>
            <a:r>
              <a:rPr spc="-12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performance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A0FE75-58A9-446F-8D9B-3F668E9DC043}"/>
                  </a:ext>
                </a:extLst>
              </p14:cNvPr>
              <p14:cNvContentPartPr/>
              <p14:nvPr/>
            </p14:nvContentPartPr>
            <p14:xfrm>
              <a:off x="1576800" y="2057400"/>
              <a:ext cx="7478640" cy="381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A0FE75-58A9-446F-8D9B-3F668E9DC0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7440" y="2048040"/>
                <a:ext cx="7497360" cy="383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316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Introduction</vt:lpstr>
      <vt:lpstr>Relational databases</vt:lpstr>
      <vt:lpstr>PowerPoint Presentation</vt:lpstr>
      <vt:lpstr>PowerPoint Presentation</vt:lpstr>
      <vt:lpstr>NoSQL why, what and when?</vt:lpstr>
      <vt:lpstr>NoSQL why, what and when?</vt:lpstr>
      <vt:lpstr>Why NOSQL now??</vt:lpstr>
      <vt:lpstr>Side note: RDBMS performance</vt:lpstr>
      <vt:lpstr>PowerPoint Presentation</vt:lpstr>
      <vt:lpstr>Characteristics of NoSQL databases</vt:lpstr>
      <vt:lpstr>NoSQL why, what and when?</vt:lpstr>
      <vt:lpstr>NoSQL is getting more &amp; more popular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NOSQL Databases</dc:title>
  <dc:creator>Neeraj</dc:creator>
  <cp:lastModifiedBy>Jyoti Parsola</cp:lastModifiedBy>
  <cp:revision>4</cp:revision>
  <dcterms:created xsi:type="dcterms:W3CDTF">2021-10-15T10:06:49Z</dcterms:created>
  <dcterms:modified xsi:type="dcterms:W3CDTF">2021-11-20T06:44:59Z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2021-10-15T00:00:00Z</vt:filetime>
  </property>
</Properties>
</file>