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86"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09DC07-45E0-4352-A89E-270569676B97}" type="datetimeFigureOut">
              <a:rPr lang="en-US" smtClean="0"/>
              <a:pPr/>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6F951-1F2F-4E31-B634-D0B5F7C3DB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09DC07-45E0-4352-A89E-270569676B97}" type="datetimeFigureOut">
              <a:rPr lang="en-US" smtClean="0"/>
              <a:pPr/>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6F951-1F2F-4E31-B634-D0B5F7C3DB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09DC07-45E0-4352-A89E-270569676B97}" type="datetimeFigureOut">
              <a:rPr lang="en-US" smtClean="0"/>
              <a:pPr/>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6F951-1F2F-4E31-B634-D0B5F7C3DB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09DC07-45E0-4352-A89E-270569676B97}" type="datetimeFigureOut">
              <a:rPr lang="en-US" smtClean="0"/>
              <a:pPr/>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6F951-1F2F-4E31-B634-D0B5F7C3DB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9DC07-45E0-4352-A89E-270569676B97}" type="datetimeFigureOut">
              <a:rPr lang="en-US" smtClean="0"/>
              <a:pPr/>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6F951-1F2F-4E31-B634-D0B5F7C3DB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09DC07-45E0-4352-A89E-270569676B97}" type="datetimeFigureOut">
              <a:rPr lang="en-US" smtClean="0"/>
              <a:pPr/>
              <a:t>17-Aug-21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6F951-1F2F-4E31-B634-D0B5F7C3DB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09DC07-45E0-4352-A89E-270569676B97}" type="datetimeFigureOut">
              <a:rPr lang="en-US" smtClean="0"/>
              <a:pPr/>
              <a:t>17-Aug-21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6F951-1F2F-4E31-B634-D0B5F7C3DB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09DC07-45E0-4352-A89E-270569676B97}" type="datetimeFigureOut">
              <a:rPr lang="en-US" smtClean="0"/>
              <a:pPr/>
              <a:t>17-Aug-21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6F951-1F2F-4E31-B634-D0B5F7C3DB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9DC07-45E0-4352-A89E-270569676B97}" type="datetimeFigureOut">
              <a:rPr lang="en-US" smtClean="0"/>
              <a:pPr/>
              <a:t>17-Aug-21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6F951-1F2F-4E31-B634-D0B5F7C3DB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09DC07-45E0-4352-A89E-270569676B97}" type="datetimeFigureOut">
              <a:rPr lang="en-US" smtClean="0"/>
              <a:pPr/>
              <a:t>17-Aug-21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6F951-1F2F-4E31-B634-D0B5F7C3DB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09DC07-45E0-4352-A89E-270569676B97}" type="datetimeFigureOut">
              <a:rPr lang="en-US" smtClean="0"/>
              <a:pPr/>
              <a:t>17-Aug-21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6F951-1F2F-4E31-B634-D0B5F7C3DB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9DC07-45E0-4352-A89E-270569676B97}" type="datetimeFigureOut">
              <a:rPr lang="en-US" smtClean="0"/>
              <a:pPr/>
              <a:t>17-Aug-21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6F951-1F2F-4E31-B634-D0B5F7C3DB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perfect-english-grammar.com/present-simple.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perfect-english-grammar.com/simple-future.html" TargetMode="External"/><Relationship Id="rId2" Type="http://schemas.openxmlformats.org/officeDocument/2006/relationships/hyperlink" Target="https://www.perfect-english-grammar.com/present-simple.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perfect-english-grammar.com/zero-conditional.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perfect-english-grammar.com/past-simple.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perfect-english-grammar.com/irregular-verbs.html" TargetMode="External"/><Relationship Id="rId2" Type="http://schemas.openxmlformats.org/officeDocument/2006/relationships/hyperlink" Target="https://www.perfect-english-grammar.com/past-perfect.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33400"/>
            <a:ext cx="7772400" cy="5509200"/>
          </a:xfrm>
          <a:prstGeom prst="rect">
            <a:avLst/>
          </a:prstGeom>
          <a:noFill/>
        </p:spPr>
        <p:txBody>
          <a:bodyPr wrap="square" rtlCol="0">
            <a:spAutoFit/>
          </a:bodyPr>
          <a:lstStyle/>
          <a:p>
            <a:r>
              <a:rPr lang="en-US" sz="3600" dirty="0">
                <a:solidFill>
                  <a:srgbClr val="FF0000"/>
                </a:solidFill>
              </a:rPr>
              <a:t>What are conditionals in English grammar? </a:t>
            </a:r>
            <a:endParaRPr lang="en-US" sz="3600" dirty="0" smtClean="0">
              <a:solidFill>
                <a:srgbClr val="FF0000"/>
              </a:solidFill>
            </a:endParaRPr>
          </a:p>
          <a:p>
            <a:r>
              <a:rPr lang="en-US" sz="4000" dirty="0" smtClean="0"/>
              <a:t>Sometimes </a:t>
            </a:r>
            <a:r>
              <a:rPr lang="en-US" sz="4000" dirty="0"/>
              <a:t>we call them 'if clauses'. They describe the result of something that might happen (in the present or future) or might have happened but didn't (in the past) . They are made using different English verb tenses</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0"/>
            <a:ext cx="8610600" cy="6924973"/>
          </a:xfrm>
          <a:prstGeom prst="rect">
            <a:avLst/>
          </a:prstGeom>
          <a:noFill/>
        </p:spPr>
        <p:txBody>
          <a:bodyPr wrap="square" rtlCol="0">
            <a:spAutoFit/>
          </a:bodyPr>
          <a:lstStyle/>
          <a:p>
            <a:endParaRPr lang="en-US" dirty="0"/>
          </a:p>
          <a:p>
            <a:r>
              <a:rPr lang="en-US" sz="2400" b="1" dirty="0">
                <a:solidFill>
                  <a:srgbClr val="FF0000"/>
                </a:solidFill>
              </a:rPr>
              <a:t>The Zero Conditional:</a:t>
            </a:r>
            <a:r>
              <a:rPr lang="en-US" sz="2400" dirty="0">
                <a:solidFill>
                  <a:srgbClr val="FF0000"/>
                </a:solidFill>
              </a:rPr>
              <a:t/>
            </a:r>
            <a:br>
              <a:rPr lang="en-US" sz="2400" dirty="0">
                <a:solidFill>
                  <a:srgbClr val="FF0000"/>
                </a:solidFill>
              </a:rPr>
            </a:br>
            <a:r>
              <a:rPr lang="en-US" sz="2400" dirty="0">
                <a:solidFill>
                  <a:srgbClr val="FF0000"/>
                </a:solidFill>
              </a:rPr>
              <a:t>(if + present simple, ... present simple)</a:t>
            </a:r>
            <a:br>
              <a:rPr lang="en-US" sz="2400" dirty="0">
                <a:solidFill>
                  <a:srgbClr val="FF0000"/>
                </a:solidFill>
              </a:rPr>
            </a:br>
            <a:r>
              <a:rPr lang="en-US" sz="2400" dirty="0">
                <a:solidFill>
                  <a:srgbClr val="FF0000"/>
                </a:solidFill>
              </a:rPr>
              <a:t>If you </a:t>
            </a:r>
            <a:r>
              <a:rPr lang="en-US" sz="2400" dirty="0">
                <a:solidFill>
                  <a:srgbClr val="00B050"/>
                </a:solidFill>
              </a:rPr>
              <a:t>heat </a:t>
            </a:r>
            <a:r>
              <a:rPr lang="en-US" sz="2400" dirty="0">
                <a:solidFill>
                  <a:srgbClr val="FF0000"/>
                </a:solidFill>
              </a:rPr>
              <a:t>water to 100 degrees, it </a:t>
            </a:r>
            <a:r>
              <a:rPr lang="en-US" sz="2400" dirty="0">
                <a:solidFill>
                  <a:srgbClr val="00B050"/>
                </a:solidFill>
              </a:rPr>
              <a:t>boils</a:t>
            </a:r>
            <a:r>
              <a:rPr lang="en-US" sz="2400" dirty="0" smtClean="0">
                <a:solidFill>
                  <a:srgbClr val="00B050"/>
                </a:solidFill>
              </a:rPr>
              <a:t>.</a:t>
            </a:r>
          </a:p>
          <a:p>
            <a:endParaRPr lang="en-US" sz="2400" dirty="0"/>
          </a:p>
          <a:p>
            <a:r>
              <a:rPr lang="en-US" sz="2400" dirty="0"/>
              <a:t>We can make a zero conditional sentence with two </a:t>
            </a:r>
            <a:r>
              <a:rPr lang="en-US" sz="2400" b="1" dirty="0">
                <a:hlinkClick r:id="rId2"/>
              </a:rPr>
              <a:t>present simple</a:t>
            </a:r>
            <a:r>
              <a:rPr lang="en-US" sz="2400" dirty="0"/>
              <a:t> verbs (one in the 'if clause' and one in the 'main clause'):</a:t>
            </a:r>
          </a:p>
          <a:p>
            <a:r>
              <a:rPr lang="en-US" sz="2400" dirty="0"/>
              <a:t>If + present simple, .... present simple.</a:t>
            </a:r>
          </a:p>
          <a:p>
            <a:r>
              <a:rPr lang="en-US" sz="2400" dirty="0"/>
              <a:t>This conditional is used when the result will always happen. So, if water reaches 100 degrees, it always boils. It's a fact. I'm talking in general, not about one particular situation. The result of the 'if clause' is always the main clause</a:t>
            </a:r>
            <a:r>
              <a:rPr lang="en-US" sz="2400" dirty="0" smtClean="0"/>
              <a:t>.</a:t>
            </a:r>
          </a:p>
          <a:p>
            <a:endParaRPr lang="en-US" sz="2400" dirty="0"/>
          </a:p>
          <a:p>
            <a:r>
              <a:rPr lang="en-US" sz="2400" dirty="0"/>
              <a:t>For example: If water </a:t>
            </a:r>
            <a:r>
              <a:rPr lang="en-US" sz="2400" b="1" dirty="0">
                <a:solidFill>
                  <a:srgbClr val="00B050"/>
                </a:solidFill>
              </a:rPr>
              <a:t>reaches</a:t>
            </a:r>
            <a:r>
              <a:rPr lang="en-US" sz="2400" dirty="0">
                <a:solidFill>
                  <a:srgbClr val="00B050"/>
                </a:solidFill>
              </a:rPr>
              <a:t> 1</a:t>
            </a:r>
            <a:r>
              <a:rPr lang="en-US" sz="2400" dirty="0"/>
              <a:t>00 degrees, it </a:t>
            </a:r>
            <a:r>
              <a:rPr lang="en-US" sz="2400" b="1" dirty="0">
                <a:solidFill>
                  <a:srgbClr val="00B050"/>
                </a:solidFill>
              </a:rPr>
              <a:t>boils</a:t>
            </a:r>
            <a:r>
              <a:rPr lang="en-US" sz="2400" dirty="0">
                <a:solidFill>
                  <a:srgbClr val="00B050"/>
                </a:solidFill>
              </a:rPr>
              <a:t>.</a:t>
            </a:r>
            <a:r>
              <a:rPr lang="en-US" sz="2400" dirty="0"/>
              <a:t> (It is always true, there can't be a different result sometimes). </a:t>
            </a:r>
            <a:r>
              <a:rPr lang="en-US" sz="2400" dirty="0">
                <a:solidFill>
                  <a:schemeClr val="accent6">
                    <a:lumMod val="75000"/>
                  </a:schemeClr>
                </a:solidFill>
              </a:rPr>
              <a:t>If I </a:t>
            </a:r>
            <a:r>
              <a:rPr lang="en-US" sz="2400" b="1" dirty="0">
                <a:solidFill>
                  <a:schemeClr val="accent6">
                    <a:lumMod val="75000"/>
                  </a:schemeClr>
                </a:solidFill>
              </a:rPr>
              <a:t>eat</a:t>
            </a:r>
            <a:r>
              <a:rPr lang="en-US" sz="2400" dirty="0">
                <a:solidFill>
                  <a:schemeClr val="accent6">
                    <a:lumMod val="75000"/>
                  </a:schemeClr>
                </a:solidFill>
              </a:rPr>
              <a:t> peanuts, I </a:t>
            </a:r>
            <a:r>
              <a:rPr lang="en-US" sz="2400" b="1" dirty="0">
                <a:solidFill>
                  <a:schemeClr val="accent6">
                    <a:lumMod val="75000"/>
                  </a:schemeClr>
                </a:solidFill>
              </a:rPr>
              <a:t>am</a:t>
            </a:r>
            <a:r>
              <a:rPr lang="en-US" sz="2400" dirty="0">
                <a:solidFill>
                  <a:schemeClr val="accent6">
                    <a:lumMod val="75000"/>
                  </a:schemeClr>
                </a:solidFill>
              </a:rPr>
              <a:t> sick</a:t>
            </a:r>
            <a:r>
              <a:rPr lang="en-US" sz="2400" dirty="0"/>
              <a:t>. (This is true only for me, maybe, not for everyone, but it's still true that I'm sick every time I eat peanuts)</a:t>
            </a:r>
          </a:p>
          <a:p>
            <a:endParaRPr lang="en-US" sz="24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7620000" cy="5970865"/>
          </a:xfrm>
          <a:prstGeom prst="rect">
            <a:avLst/>
          </a:prstGeom>
          <a:noFill/>
        </p:spPr>
        <p:txBody>
          <a:bodyPr wrap="square" rtlCol="0">
            <a:spAutoFit/>
          </a:bodyPr>
          <a:lstStyle/>
          <a:p>
            <a:r>
              <a:rPr lang="en-US" sz="2800" dirty="0" smtClean="0">
                <a:solidFill>
                  <a:srgbClr val="00B050"/>
                </a:solidFill>
              </a:rPr>
              <a:t>Here are some more examples:</a:t>
            </a:r>
          </a:p>
          <a:p>
            <a:endParaRPr lang="en-US" sz="2800" dirty="0" smtClean="0"/>
          </a:p>
          <a:p>
            <a:r>
              <a:rPr lang="en-US" sz="2800" dirty="0" smtClean="0"/>
              <a:t>If people </a:t>
            </a:r>
            <a:r>
              <a:rPr lang="en-US" sz="2800" b="1" dirty="0" smtClean="0">
                <a:solidFill>
                  <a:srgbClr val="FF0000"/>
                </a:solidFill>
              </a:rPr>
              <a:t>eat</a:t>
            </a:r>
            <a:r>
              <a:rPr lang="en-US" sz="2800" dirty="0" smtClean="0">
                <a:solidFill>
                  <a:srgbClr val="FF0000"/>
                </a:solidFill>
              </a:rPr>
              <a:t> </a:t>
            </a:r>
            <a:r>
              <a:rPr lang="en-US" sz="2800" dirty="0" smtClean="0"/>
              <a:t>too much, they </a:t>
            </a:r>
            <a:r>
              <a:rPr lang="en-US" sz="2800" b="1" dirty="0" smtClean="0">
                <a:solidFill>
                  <a:srgbClr val="FF0000"/>
                </a:solidFill>
              </a:rPr>
              <a:t>get</a:t>
            </a:r>
            <a:r>
              <a:rPr lang="en-US" sz="2800" dirty="0" smtClean="0"/>
              <a:t> fat.</a:t>
            </a:r>
          </a:p>
          <a:p>
            <a:endParaRPr lang="en-US" sz="2800" dirty="0" smtClean="0"/>
          </a:p>
          <a:p>
            <a:r>
              <a:rPr lang="en-US" sz="2800" dirty="0" smtClean="0"/>
              <a:t>If you </a:t>
            </a:r>
            <a:r>
              <a:rPr lang="en-US" sz="2800" b="1" dirty="0" smtClean="0"/>
              <a:t>touch</a:t>
            </a:r>
            <a:r>
              <a:rPr lang="en-US" sz="2800" dirty="0" smtClean="0"/>
              <a:t> a fire, you </a:t>
            </a:r>
            <a:r>
              <a:rPr lang="en-US" sz="2800" b="1" dirty="0" smtClean="0"/>
              <a:t>get</a:t>
            </a:r>
            <a:r>
              <a:rPr lang="en-US" sz="2800" dirty="0" smtClean="0"/>
              <a:t> burned.</a:t>
            </a:r>
          </a:p>
          <a:p>
            <a:endParaRPr lang="en-US" sz="2800" dirty="0" smtClean="0"/>
          </a:p>
          <a:p>
            <a:r>
              <a:rPr lang="en-US" sz="2800" dirty="0" smtClean="0">
                <a:solidFill>
                  <a:srgbClr val="0070C0"/>
                </a:solidFill>
              </a:rPr>
              <a:t>People </a:t>
            </a:r>
            <a:r>
              <a:rPr lang="en-US" sz="2800" b="1" dirty="0" smtClean="0">
                <a:solidFill>
                  <a:srgbClr val="00B050"/>
                </a:solidFill>
              </a:rPr>
              <a:t>die</a:t>
            </a:r>
            <a:r>
              <a:rPr lang="en-US" sz="2800" dirty="0" smtClean="0"/>
              <a:t> </a:t>
            </a:r>
            <a:r>
              <a:rPr lang="en-US" sz="2800" dirty="0" smtClean="0">
                <a:solidFill>
                  <a:srgbClr val="FF0000"/>
                </a:solidFill>
              </a:rPr>
              <a:t>if they </a:t>
            </a:r>
            <a:r>
              <a:rPr lang="en-US" sz="2800" b="1" dirty="0" smtClean="0">
                <a:solidFill>
                  <a:srgbClr val="00B050"/>
                </a:solidFill>
              </a:rPr>
              <a:t>don't</a:t>
            </a:r>
            <a:r>
              <a:rPr lang="en-US" sz="2800" b="1" dirty="0" smtClean="0">
                <a:solidFill>
                  <a:srgbClr val="FF0000"/>
                </a:solidFill>
              </a:rPr>
              <a:t> eat</a:t>
            </a:r>
            <a:r>
              <a:rPr lang="en-US" sz="2800" dirty="0" smtClean="0"/>
              <a:t>.</a:t>
            </a:r>
          </a:p>
          <a:p>
            <a:endParaRPr lang="en-US" sz="2800" dirty="0" smtClean="0"/>
          </a:p>
          <a:p>
            <a:r>
              <a:rPr lang="en-US" sz="2800" dirty="0" smtClean="0"/>
              <a:t>You </a:t>
            </a:r>
            <a:r>
              <a:rPr lang="en-US" sz="2800" b="1" dirty="0" smtClean="0">
                <a:solidFill>
                  <a:srgbClr val="00B050"/>
                </a:solidFill>
              </a:rPr>
              <a:t>get</a:t>
            </a:r>
            <a:r>
              <a:rPr lang="en-US" sz="2800" dirty="0" smtClean="0">
                <a:solidFill>
                  <a:srgbClr val="00B050"/>
                </a:solidFill>
              </a:rPr>
              <a:t> </a:t>
            </a:r>
            <a:r>
              <a:rPr lang="en-US" sz="2800" dirty="0" smtClean="0"/>
              <a:t>water if you</a:t>
            </a:r>
            <a:r>
              <a:rPr lang="en-US" sz="2800" dirty="0" smtClean="0">
                <a:solidFill>
                  <a:srgbClr val="00B050"/>
                </a:solidFill>
              </a:rPr>
              <a:t> </a:t>
            </a:r>
            <a:r>
              <a:rPr lang="en-US" sz="2800" b="1" dirty="0" smtClean="0">
                <a:solidFill>
                  <a:srgbClr val="00B050"/>
                </a:solidFill>
              </a:rPr>
              <a:t>mix</a:t>
            </a:r>
            <a:r>
              <a:rPr lang="en-US" sz="2800" dirty="0" smtClean="0"/>
              <a:t> hydrogen and oxygen.</a:t>
            </a:r>
          </a:p>
          <a:p>
            <a:endParaRPr lang="en-US" sz="2800" dirty="0" smtClean="0"/>
          </a:p>
          <a:p>
            <a:r>
              <a:rPr lang="en-US" sz="2800" dirty="0" smtClean="0"/>
              <a:t>Snakes </a:t>
            </a:r>
            <a:r>
              <a:rPr lang="en-US" sz="2800" b="1" dirty="0" smtClean="0">
                <a:solidFill>
                  <a:srgbClr val="00B050"/>
                </a:solidFill>
              </a:rPr>
              <a:t>bite</a:t>
            </a:r>
            <a:r>
              <a:rPr lang="en-US" sz="2800" dirty="0" smtClean="0"/>
              <a:t> if they </a:t>
            </a:r>
            <a:r>
              <a:rPr lang="en-US" sz="2800" b="1" dirty="0" smtClean="0">
                <a:solidFill>
                  <a:srgbClr val="00B050"/>
                </a:solidFill>
              </a:rPr>
              <a:t>are</a:t>
            </a:r>
            <a:r>
              <a:rPr lang="en-US" sz="2800" dirty="0" smtClean="0">
                <a:solidFill>
                  <a:srgbClr val="00B050"/>
                </a:solidFill>
              </a:rPr>
              <a:t> </a:t>
            </a:r>
            <a:r>
              <a:rPr lang="en-US" sz="2800" dirty="0" smtClean="0"/>
              <a:t>scared</a:t>
            </a:r>
          </a:p>
          <a:p>
            <a:endParaRPr lang="en-US" sz="2800" dirty="0" smtClean="0"/>
          </a:p>
          <a:p>
            <a:r>
              <a:rPr lang="en-US" sz="2800" dirty="0" smtClean="0"/>
              <a:t>If babies </a:t>
            </a:r>
            <a:r>
              <a:rPr lang="en-US" sz="2800" b="1" dirty="0" smtClean="0"/>
              <a:t>are</a:t>
            </a:r>
            <a:r>
              <a:rPr lang="en-US" sz="2800" dirty="0" smtClean="0"/>
              <a:t> hungry, they </a:t>
            </a:r>
            <a:r>
              <a:rPr lang="en-US" sz="2800" b="1" dirty="0" smtClean="0"/>
              <a:t>cry</a:t>
            </a:r>
            <a:endParaRPr lang="en-US" sz="28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696200" cy="6463308"/>
          </a:xfrm>
          <a:prstGeom prst="rect">
            <a:avLst/>
          </a:prstGeom>
          <a:noFill/>
        </p:spPr>
        <p:txBody>
          <a:bodyPr wrap="square" rtlCol="0">
            <a:spAutoFit/>
          </a:bodyPr>
          <a:lstStyle/>
          <a:p>
            <a:r>
              <a:rPr lang="en-US" b="1" dirty="0">
                <a:solidFill>
                  <a:srgbClr val="FF0000"/>
                </a:solidFill>
              </a:rPr>
              <a:t>The First Conditional:</a:t>
            </a:r>
            <a:r>
              <a:rPr lang="en-US" dirty="0" smtClean="0">
                <a:solidFill>
                  <a:srgbClr val="FF0000"/>
                </a:solidFill>
              </a:rPr>
              <a:t/>
            </a:r>
            <a:br>
              <a:rPr lang="en-US" dirty="0" smtClean="0">
                <a:solidFill>
                  <a:srgbClr val="FF0000"/>
                </a:solidFill>
              </a:rPr>
            </a:br>
            <a:r>
              <a:rPr lang="en-US" i="1" dirty="0" smtClean="0"/>
              <a:t>If/ even if/in case/unless + present simple + .. can/will/shall/may/might/must + base of the verb</a:t>
            </a:r>
            <a:r>
              <a:rPr lang="en-US" dirty="0" smtClean="0">
                <a:solidFill>
                  <a:srgbClr val="FF0000"/>
                </a:solidFill>
              </a:rPr>
              <a:t/>
            </a:r>
            <a:br>
              <a:rPr lang="en-US" dirty="0" smtClean="0">
                <a:solidFill>
                  <a:srgbClr val="FF0000"/>
                </a:solidFill>
              </a:rPr>
            </a:br>
            <a:r>
              <a:rPr lang="en-US" dirty="0" smtClean="0">
                <a:solidFill>
                  <a:srgbClr val="00B050"/>
                </a:solidFill>
              </a:rPr>
              <a:t>If you call me, I shall come.</a:t>
            </a:r>
          </a:p>
          <a:p>
            <a:endParaRPr lang="en-US" dirty="0"/>
          </a:p>
          <a:p>
            <a:r>
              <a:rPr lang="en-US" dirty="0"/>
              <a:t>The first conditional has the </a:t>
            </a:r>
            <a:r>
              <a:rPr lang="en-US" b="1" dirty="0">
                <a:hlinkClick r:id="rId2"/>
              </a:rPr>
              <a:t>present simple</a:t>
            </a:r>
            <a:r>
              <a:rPr lang="en-US" dirty="0"/>
              <a:t> after 'if', then the </a:t>
            </a:r>
            <a:r>
              <a:rPr lang="en-US" b="1" dirty="0">
                <a:hlinkClick r:id="rId3"/>
              </a:rPr>
              <a:t>future simple</a:t>
            </a:r>
            <a:r>
              <a:rPr lang="en-US" dirty="0"/>
              <a:t> in the other clause</a:t>
            </a:r>
            <a:r>
              <a:rPr lang="en-US" dirty="0" smtClean="0"/>
              <a:t>:</a:t>
            </a:r>
            <a:endParaRPr lang="en-US" dirty="0"/>
          </a:p>
          <a:p>
            <a:r>
              <a:rPr lang="en-US" dirty="0"/>
              <a:t>It's used to talk about things which might happen in the future. Of course, we can't know what will happen in the future, but this describes possible things, which could easily come true.</a:t>
            </a:r>
          </a:p>
          <a:p>
            <a:endParaRPr lang="en-US" dirty="0" smtClean="0"/>
          </a:p>
          <a:p>
            <a:r>
              <a:rPr lang="en-US" dirty="0" smtClean="0">
                <a:solidFill>
                  <a:srgbClr val="00B050"/>
                </a:solidFill>
              </a:rPr>
              <a:t>If </a:t>
            </a:r>
            <a:r>
              <a:rPr lang="en-US" dirty="0">
                <a:solidFill>
                  <a:srgbClr val="00B050"/>
                </a:solidFill>
              </a:rPr>
              <a:t>it </a:t>
            </a:r>
            <a:r>
              <a:rPr lang="en-US" b="1" dirty="0">
                <a:solidFill>
                  <a:srgbClr val="00B050"/>
                </a:solidFill>
              </a:rPr>
              <a:t>rains</a:t>
            </a:r>
            <a:r>
              <a:rPr lang="en-US" dirty="0">
                <a:solidFill>
                  <a:srgbClr val="00B050"/>
                </a:solidFill>
              </a:rPr>
              <a:t>, </a:t>
            </a:r>
            <a:r>
              <a:rPr lang="en-US" dirty="0"/>
              <a:t>I </a:t>
            </a:r>
            <a:r>
              <a:rPr lang="en-US" b="1" dirty="0"/>
              <a:t>won't go</a:t>
            </a:r>
            <a:r>
              <a:rPr lang="en-US" dirty="0"/>
              <a:t> to the park.</a:t>
            </a:r>
          </a:p>
          <a:p>
            <a:endParaRPr lang="en-US" dirty="0" smtClean="0"/>
          </a:p>
          <a:p>
            <a:r>
              <a:rPr lang="en-US" dirty="0" smtClean="0"/>
              <a:t>If </a:t>
            </a:r>
            <a:r>
              <a:rPr lang="en-US" dirty="0"/>
              <a:t>I </a:t>
            </a:r>
            <a:r>
              <a:rPr lang="en-US" b="1" dirty="0"/>
              <a:t>study</a:t>
            </a:r>
            <a:r>
              <a:rPr lang="en-US" dirty="0"/>
              <a:t> today, I</a:t>
            </a:r>
            <a:r>
              <a:rPr lang="en-US" b="1" dirty="0"/>
              <a:t>'ll go</a:t>
            </a:r>
            <a:r>
              <a:rPr lang="en-US" dirty="0"/>
              <a:t> to the party tonight.</a:t>
            </a:r>
          </a:p>
          <a:p>
            <a:endParaRPr lang="en-US" dirty="0" smtClean="0"/>
          </a:p>
          <a:p>
            <a:r>
              <a:rPr lang="en-US" dirty="0" smtClean="0"/>
              <a:t>If </a:t>
            </a:r>
            <a:r>
              <a:rPr lang="en-US" dirty="0"/>
              <a:t>I </a:t>
            </a:r>
            <a:r>
              <a:rPr lang="en-US" b="1" dirty="0"/>
              <a:t>have</a:t>
            </a:r>
            <a:r>
              <a:rPr lang="en-US" dirty="0"/>
              <a:t> enough money, I</a:t>
            </a:r>
            <a:r>
              <a:rPr lang="en-US" b="1" dirty="0"/>
              <a:t>'ll buy</a:t>
            </a:r>
            <a:r>
              <a:rPr lang="en-US" dirty="0"/>
              <a:t> some new shoes.</a:t>
            </a:r>
          </a:p>
          <a:p>
            <a:endParaRPr lang="en-US" dirty="0" smtClean="0"/>
          </a:p>
          <a:p>
            <a:r>
              <a:rPr lang="en-US" dirty="0" smtClean="0"/>
              <a:t>She</a:t>
            </a:r>
            <a:r>
              <a:rPr lang="en-US" b="1" dirty="0" smtClean="0"/>
              <a:t>'ll </a:t>
            </a:r>
            <a:r>
              <a:rPr lang="en-US" b="1" dirty="0"/>
              <a:t>be</a:t>
            </a:r>
            <a:r>
              <a:rPr lang="en-US" dirty="0"/>
              <a:t> late if the train</a:t>
            </a:r>
            <a:r>
              <a:rPr lang="en-US" dirty="0">
                <a:solidFill>
                  <a:srgbClr val="00B050"/>
                </a:solidFill>
              </a:rPr>
              <a:t> </a:t>
            </a:r>
            <a:r>
              <a:rPr lang="en-US" b="1" dirty="0">
                <a:solidFill>
                  <a:srgbClr val="00B050"/>
                </a:solidFill>
              </a:rPr>
              <a:t>is</a:t>
            </a:r>
            <a:r>
              <a:rPr lang="en-US" dirty="0"/>
              <a:t> delayed.</a:t>
            </a:r>
          </a:p>
          <a:p>
            <a:endParaRPr lang="en-US" dirty="0" smtClean="0"/>
          </a:p>
          <a:p>
            <a:r>
              <a:rPr lang="en-US" dirty="0" smtClean="0"/>
              <a:t>She</a:t>
            </a:r>
            <a:r>
              <a:rPr lang="en-US" b="1" dirty="0" smtClean="0"/>
              <a:t>'ll </a:t>
            </a:r>
            <a:r>
              <a:rPr lang="en-US" b="1" dirty="0"/>
              <a:t>miss</a:t>
            </a:r>
            <a:r>
              <a:rPr lang="en-US" dirty="0"/>
              <a:t> the bus if she </a:t>
            </a:r>
            <a:r>
              <a:rPr lang="en-US" b="1" dirty="0"/>
              <a:t>doesn't leave</a:t>
            </a:r>
            <a:r>
              <a:rPr lang="en-US" dirty="0"/>
              <a:t> soon.</a:t>
            </a:r>
          </a:p>
          <a:p>
            <a:endParaRPr lang="en-US" dirty="0" smtClean="0"/>
          </a:p>
          <a:p>
            <a:r>
              <a:rPr lang="en-US" dirty="0" smtClean="0"/>
              <a:t>If </a:t>
            </a:r>
            <a:r>
              <a:rPr lang="en-US" dirty="0"/>
              <a:t>I </a:t>
            </a:r>
            <a:r>
              <a:rPr lang="en-US" b="1" dirty="0"/>
              <a:t>see</a:t>
            </a:r>
            <a:r>
              <a:rPr lang="en-US" dirty="0"/>
              <a:t> her, I</a:t>
            </a:r>
            <a:r>
              <a:rPr lang="en-US" b="1" dirty="0"/>
              <a:t>'ll tell</a:t>
            </a:r>
            <a:r>
              <a:rPr lang="en-US" dirty="0"/>
              <a:t> her.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838200"/>
            <a:ext cx="7162800" cy="5970865"/>
          </a:xfrm>
          <a:prstGeom prst="rect">
            <a:avLst/>
          </a:prstGeom>
          <a:noFill/>
        </p:spPr>
        <p:txBody>
          <a:bodyPr wrap="square" rtlCol="0">
            <a:spAutoFit/>
          </a:bodyPr>
          <a:lstStyle/>
          <a:p>
            <a:r>
              <a:rPr lang="en-US" sz="2800" b="1" dirty="0"/>
              <a:t>First vs. Zero Conditional</a:t>
            </a:r>
            <a:r>
              <a:rPr lang="en-US" sz="2800" b="1" dirty="0" smtClean="0"/>
              <a:t>:</a:t>
            </a:r>
          </a:p>
          <a:p>
            <a:r>
              <a:rPr lang="en-US" sz="2800" dirty="0" smtClean="0"/>
              <a:t>The </a:t>
            </a:r>
            <a:r>
              <a:rPr lang="en-US" sz="2800" dirty="0"/>
              <a:t>first conditional describes a </a:t>
            </a:r>
            <a:r>
              <a:rPr lang="en-US" sz="2800" i="1" dirty="0"/>
              <a:t>particular</a:t>
            </a:r>
            <a:r>
              <a:rPr lang="en-US" sz="2800" dirty="0"/>
              <a:t> situation, whereas the </a:t>
            </a:r>
            <a:r>
              <a:rPr lang="en-US" sz="2800" b="1" dirty="0">
                <a:hlinkClick r:id="rId2"/>
              </a:rPr>
              <a:t>zero conditional</a:t>
            </a:r>
            <a:r>
              <a:rPr lang="en-US" sz="2800" dirty="0"/>
              <a:t> describes what happens </a:t>
            </a:r>
            <a:r>
              <a:rPr lang="en-US" sz="2800" i="1" dirty="0"/>
              <a:t>in general</a:t>
            </a:r>
            <a:r>
              <a:rPr lang="en-US" sz="2800" dirty="0"/>
              <a:t>.</a:t>
            </a:r>
            <a:br>
              <a:rPr lang="en-US" sz="2800" dirty="0"/>
            </a:br>
            <a:r>
              <a:rPr lang="en-US" sz="2800" dirty="0"/>
              <a:t/>
            </a:r>
            <a:br>
              <a:rPr lang="en-US" sz="2800" dirty="0"/>
            </a:br>
            <a:r>
              <a:rPr lang="en-US" sz="2800" dirty="0"/>
              <a:t>For example (zero conditional): if you </a:t>
            </a:r>
            <a:r>
              <a:rPr lang="en-US" sz="2800" dirty="0">
                <a:solidFill>
                  <a:srgbClr val="00B050"/>
                </a:solidFill>
              </a:rPr>
              <a:t>sit</a:t>
            </a:r>
            <a:r>
              <a:rPr lang="en-US" sz="2800" dirty="0"/>
              <a:t> in the sun, you </a:t>
            </a:r>
            <a:r>
              <a:rPr lang="en-US" sz="2800" dirty="0">
                <a:solidFill>
                  <a:srgbClr val="00B050"/>
                </a:solidFill>
              </a:rPr>
              <a:t>get </a:t>
            </a:r>
            <a:r>
              <a:rPr lang="en-US" sz="2800" dirty="0"/>
              <a:t>burned (here I'm talking about every time a person sits in the sun - the burning is a natural consequence of the sitting)</a:t>
            </a:r>
            <a:br>
              <a:rPr lang="en-US" sz="2800" dirty="0"/>
            </a:br>
            <a:r>
              <a:rPr lang="en-US" sz="2800" dirty="0"/>
              <a:t/>
            </a:r>
            <a:br>
              <a:rPr lang="en-US" sz="2800" dirty="0"/>
            </a:br>
            <a:r>
              <a:rPr lang="en-US" sz="2800" dirty="0"/>
              <a:t>But (first conditional): if you </a:t>
            </a:r>
            <a:r>
              <a:rPr lang="en-US" sz="2800" dirty="0">
                <a:solidFill>
                  <a:srgbClr val="00B050"/>
                </a:solidFill>
              </a:rPr>
              <a:t>sit </a:t>
            </a:r>
            <a:r>
              <a:rPr lang="en-US" sz="2800" dirty="0"/>
              <a:t>in the sun, you</a:t>
            </a:r>
            <a:r>
              <a:rPr lang="en-US" sz="2800" dirty="0">
                <a:solidFill>
                  <a:srgbClr val="00B050"/>
                </a:solidFill>
              </a:rPr>
              <a:t>'ll</a:t>
            </a:r>
            <a:r>
              <a:rPr lang="en-US" sz="2800" dirty="0"/>
              <a:t> get burned (here I'm talking about what will happen today, another day might be different)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8153400" cy="6463308"/>
          </a:xfrm>
          <a:prstGeom prst="rect">
            <a:avLst/>
          </a:prstGeom>
          <a:noFill/>
        </p:spPr>
        <p:txBody>
          <a:bodyPr wrap="square" rtlCol="0">
            <a:spAutoFit/>
          </a:bodyPr>
          <a:lstStyle/>
          <a:p>
            <a:r>
              <a:rPr lang="en-US" b="1" dirty="0">
                <a:solidFill>
                  <a:srgbClr val="FF0000"/>
                </a:solidFill>
              </a:rPr>
              <a:t>The Second Conditional:</a:t>
            </a:r>
            <a:r>
              <a:rPr lang="en-US" dirty="0" smtClean="0">
                <a:solidFill>
                  <a:srgbClr val="FF0000"/>
                </a:solidFill>
              </a:rPr>
              <a:t/>
            </a:r>
            <a:br>
              <a:rPr lang="en-US" dirty="0" smtClean="0">
                <a:solidFill>
                  <a:srgbClr val="FF0000"/>
                </a:solidFill>
              </a:rPr>
            </a:br>
            <a:r>
              <a:rPr lang="en-US" i="1" dirty="0" smtClean="0">
                <a:solidFill>
                  <a:schemeClr val="accent6">
                    <a:lumMod val="50000"/>
                  </a:schemeClr>
                </a:solidFill>
              </a:rPr>
              <a:t>If/unless/even if/if only + simple past + .., .. would</a:t>
            </a:r>
            <a:r>
              <a:rPr lang="en-US" dirty="0" smtClean="0"/>
              <a:t/>
            </a:r>
            <a:br>
              <a:rPr lang="en-US" dirty="0" smtClean="0"/>
            </a:br>
            <a:r>
              <a:rPr lang="en-US" dirty="0"/>
              <a:t>If I had a lot of money, I would travel around the world</a:t>
            </a:r>
            <a:r>
              <a:rPr lang="en-US" dirty="0" smtClean="0"/>
              <a:t>.</a:t>
            </a:r>
          </a:p>
          <a:p>
            <a:r>
              <a:rPr lang="en-US" dirty="0"/>
              <a:t>The second conditional uses the </a:t>
            </a:r>
            <a:r>
              <a:rPr lang="en-US" b="1" dirty="0">
                <a:hlinkClick r:id="rId2"/>
              </a:rPr>
              <a:t>past simple</a:t>
            </a:r>
            <a:r>
              <a:rPr lang="en-US" dirty="0"/>
              <a:t> after if, then 'would' and the infinitive:</a:t>
            </a:r>
          </a:p>
          <a:p>
            <a:r>
              <a:rPr lang="en-US" dirty="0"/>
              <a:t>if + past simple, ...would + infinitive</a:t>
            </a:r>
          </a:p>
          <a:p>
            <a:r>
              <a:rPr lang="en-US" dirty="0"/>
              <a:t>(We can use 'were' instead of 'was' with 'I' and 'he/she/it'. This is mostly done in formal writing).</a:t>
            </a:r>
          </a:p>
          <a:p>
            <a:endParaRPr lang="en-US" dirty="0" smtClean="0"/>
          </a:p>
          <a:p>
            <a:r>
              <a:rPr lang="en-US" dirty="0" smtClean="0"/>
              <a:t>It </a:t>
            </a:r>
            <a:r>
              <a:rPr lang="en-US" dirty="0"/>
              <a:t>has two uses.</a:t>
            </a:r>
          </a:p>
          <a:p>
            <a:r>
              <a:rPr lang="en-US" dirty="0"/>
              <a:t>First, we can use it to talk about things in the future that are probably not going to be true. Maybe I'm imagining some dream for example.</a:t>
            </a:r>
          </a:p>
          <a:p>
            <a:endParaRPr lang="en-US" dirty="0" smtClean="0"/>
          </a:p>
          <a:p>
            <a:r>
              <a:rPr lang="en-US" dirty="0" smtClean="0"/>
              <a:t>If </a:t>
            </a:r>
            <a:r>
              <a:rPr lang="en-US" dirty="0"/>
              <a:t>I </a:t>
            </a:r>
            <a:r>
              <a:rPr lang="en-US" b="1" dirty="0">
                <a:solidFill>
                  <a:srgbClr val="00B050"/>
                </a:solidFill>
              </a:rPr>
              <a:t>won</a:t>
            </a:r>
            <a:r>
              <a:rPr lang="en-US" dirty="0"/>
              <a:t> the lottery, I </a:t>
            </a:r>
            <a:r>
              <a:rPr lang="en-US" b="1" dirty="0">
                <a:solidFill>
                  <a:srgbClr val="00B050"/>
                </a:solidFill>
              </a:rPr>
              <a:t>would </a:t>
            </a:r>
            <a:r>
              <a:rPr lang="en-US" b="1" dirty="0">
                <a:solidFill>
                  <a:srgbClr val="FF0000"/>
                </a:solidFill>
              </a:rPr>
              <a:t>buy</a:t>
            </a:r>
            <a:r>
              <a:rPr lang="en-US" dirty="0"/>
              <a:t> a big house.(I probably won't win the lottery)</a:t>
            </a:r>
          </a:p>
          <a:p>
            <a:r>
              <a:rPr lang="en-US" dirty="0"/>
              <a:t>If I </a:t>
            </a:r>
            <a:r>
              <a:rPr lang="en-US" b="1" dirty="0"/>
              <a:t>met</a:t>
            </a:r>
            <a:r>
              <a:rPr lang="en-US" dirty="0"/>
              <a:t> the Queen of England, I </a:t>
            </a:r>
            <a:r>
              <a:rPr lang="en-US" b="1" dirty="0"/>
              <a:t>would say</a:t>
            </a:r>
            <a:r>
              <a:rPr lang="en-US" dirty="0"/>
              <a:t> hello.</a:t>
            </a:r>
          </a:p>
          <a:p>
            <a:r>
              <a:rPr lang="en-US" dirty="0"/>
              <a:t>She </a:t>
            </a:r>
            <a:r>
              <a:rPr lang="en-US" b="1" dirty="0"/>
              <a:t>would travel</a:t>
            </a:r>
            <a:r>
              <a:rPr lang="en-US" dirty="0"/>
              <a:t> all over the world if she </a:t>
            </a:r>
            <a:r>
              <a:rPr lang="en-US" b="1" dirty="0"/>
              <a:t>were</a:t>
            </a:r>
            <a:r>
              <a:rPr lang="en-US" dirty="0"/>
              <a:t> rich.</a:t>
            </a:r>
          </a:p>
          <a:p>
            <a:r>
              <a:rPr lang="en-US" dirty="0"/>
              <a:t>She </a:t>
            </a:r>
            <a:r>
              <a:rPr lang="en-US" b="1" dirty="0"/>
              <a:t>would pass</a:t>
            </a:r>
            <a:r>
              <a:rPr lang="en-US" dirty="0"/>
              <a:t> the exam if she ever </a:t>
            </a:r>
            <a:r>
              <a:rPr lang="en-US" b="1" dirty="0"/>
              <a:t>studied</a:t>
            </a:r>
            <a:r>
              <a:rPr lang="en-US" dirty="0"/>
              <a:t>.(She never studies, so this won't happen)</a:t>
            </a:r>
          </a:p>
          <a:p>
            <a:r>
              <a:rPr lang="en-US" dirty="0"/>
              <a:t>Second, we can use it to talk about something in the present which is impossible, because it's not true. Is that clear? Have a look at the examples:</a:t>
            </a:r>
          </a:p>
          <a:p>
            <a:r>
              <a:rPr lang="en-US" dirty="0"/>
              <a:t>If I </a:t>
            </a:r>
            <a:r>
              <a:rPr lang="en-US" b="1" dirty="0"/>
              <a:t>had</a:t>
            </a:r>
            <a:r>
              <a:rPr lang="en-US" dirty="0"/>
              <a:t> his number, I </a:t>
            </a:r>
            <a:r>
              <a:rPr lang="en-US" b="1" dirty="0"/>
              <a:t>would call</a:t>
            </a:r>
            <a:r>
              <a:rPr lang="en-US" dirty="0"/>
              <a:t> him. (I don't have his number now, so it's impossible for me to call him).</a:t>
            </a:r>
          </a:p>
          <a:p>
            <a:r>
              <a:rPr lang="en-US" dirty="0"/>
              <a:t>If I </a:t>
            </a:r>
            <a:r>
              <a:rPr lang="en-US" b="1" dirty="0"/>
              <a:t>were</a:t>
            </a:r>
            <a:r>
              <a:rPr lang="en-US" dirty="0"/>
              <a:t> you, I </a:t>
            </a:r>
            <a:r>
              <a:rPr lang="en-US" b="1" dirty="0"/>
              <a:t>wouldn't go</a:t>
            </a:r>
            <a:r>
              <a:rPr lang="en-US" dirty="0"/>
              <a:t> out with that man.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066800"/>
            <a:ext cx="6934200" cy="4893647"/>
          </a:xfrm>
          <a:prstGeom prst="rect">
            <a:avLst/>
          </a:prstGeom>
          <a:noFill/>
        </p:spPr>
        <p:txBody>
          <a:bodyPr wrap="square" rtlCol="0">
            <a:spAutoFit/>
          </a:bodyPr>
          <a:lstStyle/>
          <a:p>
            <a:r>
              <a:rPr lang="en-US" sz="2400" b="1" dirty="0"/>
              <a:t>How is this different from the first </a:t>
            </a:r>
            <a:r>
              <a:rPr lang="en-US" sz="2400" b="1" dirty="0" err="1"/>
              <a:t>conditional?</a:t>
            </a:r>
            <a:r>
              <a:rPr lang="en-US" sz="2400" dirty="0" err="1"/>
              <a:t>This</a:t>
            </a:r>
            <a:r>
              <a:rPr lang="en-US" sz="2400" dirty="0"/>
              <a:t> kind of conditional sentence is different from the first conditional because this is a lot more unlikely.</a:t>
            </a:r>
            <a:br>
              <a:rPr lang="en-US" sz="2400" dirty="0"/>
            </a:br>
            <a:r>
              <a:rPr lang="en-US" sz="2400" dirty="0"/>
              <a:t/>
            </a:r>
            <a:br>
              <a:rPr lang="en-US" sz="2400" dirty="0"/>
            </a:br>
            <a:r>
              <a:rPr lang="en-US" sz="2400" dirty="0"/>
              <a:t>For example (second conditional): If I had enough money I would buy a house with twenty bedrooms and a swimming pool (I'm probably not going to have this much money, it's just a dream, not very real)</a:t>
            </a:r>
            <a:br>
              <a:rPr lang="en-US" sz="2400" dirty="0"/>
            </a:br>
            <a:r>
              <a:rPr lang="en-US" sz="2400" dirty="0"/>
              <a:t/>
            </a:r>
            <a:br>
              <a:rPr lang="en-US" sz="2400" dirty="0"/>
            </a:br>
            <a:r>
              <a:rPr lang="en-US" sz="2400" dirty="0"/>
              <a:t>But (first conditional): If I have enough money, I'll buy some new shoes (It's much more likely that I'll have enough money to buy some shoes)</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09600"/>
            <a:ext cx="7696200" cy="6414909"/>
          </a:xfrm>
          <a:prstGeom prst="rect">
            <a:avLst/>
          </a:prstGeom>
          <a:noFill/>
        </p:spPr>
        <p:txBody>
          <a:bodyPr wrap="square" rtlCol="0">
            <a:spAutoFit/>
          </a:bodyPr>
          <a:lstStyle/>
          <a:p>
            <a:r>
              <a:rPr lang="en-US" b="1" dirty="0">
                <a:solidFill>
                  <a:srgbClr val="FF0000"/>
                </a:solidFill>
              </a:rPr>
              <a:t>The Third Conditional</a:t>
            </a:r>
            <a:r>
              <a:rPr lang="en-US" dirty="0" smtClean="0">
                <a:solidFill>
                  <a:srgbClr val="FF0000"/>
                </a:solidFill>
              </a:rPr>
              <a:t/>
            </a:r>
            <a:br>
              <a:rPr lang="en-US" dirty="0" smtClean="0">
                <a:solidFill>
                  <a:srgbClr val="FF0000"/>
                </a:solidFill>
              </a:rPr>
            </a:br>
            <a:r>
              <a:rPr lang="en-US" dirty="0">
                <a:solidFill>
                  <a:schemeClr val="accent6">
                    <a:lumMod val="50000"/>
                  </a:schemeClr>
                </a:solidFill>
              </a:rPr>
              <a:t>(if + past perfect, ... would + have + past participle)</a:t>
            </a:r>
            <a:r>
              <a:rPr lang="en-US" dirty="0" smtClean="0"/>
              <a:t/>
            </a:r>
            <a:br>
              <a:rPr lang="en-US" dirty="0" smtClean="0"/>
            </a:br>
            <a:r>
              <a:rPr lang="en-US" dirty="0"/>
              <a:t>If I </a:t>
            </a:r>
            <a:r>
              <a:rPr lang="en-US" dirty="0">
                <a:solidFill>
                  <a:srgbClr val="FF0000"/>
                </a:solidFill>
              </a:rPr>
              <a:t>had </a:t>
            </a:r>
            <a:r>
              <a:rPr lang="en-US" dirty="0">
                <a:solidFill>
                  <a:srgbClr val="00B0F0"/>
                </a:solidFill>
              </a:rPr>
              <a:t>gone</a:t>
            </a:r>
            <a:r>
              <a:rPr lang="en-US" dirty="0"/>
              <a:t> to bed early, I would have caught the train</a:t>
            </a:r>
            <a:r>
              <a:rPr lang="en-US" dirty="0" smtClean="0"/>
              <a:t>.</a:t>
            </a:r>
          </a:p>
          <a:p>
            <a:endParaRPr lang="en-US" dirty="0" smtClean="0"/>
          </a:p>
          <a:p>
            <a:r>
              <a:rPr lang="en-US" dirty="0" smtClean="0"/>
              <a:t>We </a:t>
            </a:r>
            <a:r>
              <a:rPr lang="en-US" dirty="0"/>
              <a:t>make the third conditional by using the </a:t>
            </a:r>
            <a:r>
              <a:rPr lang="en-US" b="1" dirty="0">
                <a:hlinkClick r:id="rId2"/>
              </a:rPr>
              <a:t>past perfect</a:t>
            </a:r>
            <a:r>
              <a:rPr lang="en-US" dirty="0"/>
              <a:t> after 'if' and then 'would have' and the </a:t>
            </a:r>
            <a:r>
              <a:rPr lang="en-US" b="1" dirty="0">
                <a:hlinkClick r:id="rId3"/>
              </a:rPr>
              <a:t>past participle</a:t>
            </a:r>
            <a:r>
              <a:rPr lang="en-US" dirty="0"/>
              <a:t> in the second part of the sentence:</a:t>
            </a:r>
          </a:p>
          <a:p>
            <a:endParaRPr lang="en-US" dirty="0" smtClean="0"/>
          </a:p>
          <a:p>
            <a:r>
              <a:rPr lang="en-US" dirty="0" smtClean="0"/>
              <a:t>if </a:t>
            </a:r>
            <a:r>
              <a:rPr lang="en-US" dirty="0"/>
              <a:t>+ past perfect, ...would + have + past participle</a:t>
            </a:r>
          </a:p>
          <a:p>
            <a:r>
              <a:rPr lang="en-US" dirty="0"/>
              <a:t>It talks about the past. It's used to describe a situation that didn't happen, and to imagine the result of this situation.</a:t>
            </a:r>
          </a:p>
          <a:p>
            <a:endParaRPr lang="en-US" dirty="0" smtClean="0"/>
          </a:p>
          <a:p>
            <a:r>
              <a:rPr lang="en-US" dirty="0" smtClean="0"/>
              <a:t>If </a:t>
            </a:r>
            <a:r>
              <a:rPr lang="en-US" dirty="0"/>
              <a:t>she </a:t>
            </a:r>
            <a:r>
              <a:rPr lang="en-US" b="1" dirty="0"/>
              <a:t>had studied</a:t>
            </a:r>
            <a:r>
              <a:rPr lang="en-US" dirty="0"/>
              <a:t>, she </a:t>
            </a:r>
            <a:r>
              <a:rPr lang="en-US" b="1" dirty="0"/>
              <a:t>would have passed</a:t>
            </a:r>
            <a:r>
              <a:rPr lang="en-US" dirty="0"/>
              <a:t> the exam (but, really we know she didn't study and so she didn't pass)</a:t>
            </a:r>
          </a:p>
          <a:p>
            <a:endParaRPr lang="en-US" dirty="0" smtClean="0"/>
          </a:p>
          <a:p>
            <a:r>
              <a:rPr lang="en-US" dirty="0" smtClean="0"/>
              <a:t>If </a:t>
            </a:r>
            <a:r>
              <a:rPr lang="en-US" dirty="0"/>
              <a:t>I </a:t>
            </a:r>
            <a:r>
              <a:rPr lang="en-US" b="1" dirty="0"/>
              <a:t>hadn't eaten</a:t>
            </a:r>
            <a:r>
              <a:rPr lang="en-US" dirty="0"/>
              <a:t> so much, I </a:t>
            </a:r>
            <a:r>
              <a:rPr lang="en-US" b="1" dirty="0"/>
              <a:t>wouldn't have felt</a:t>
            </a:r>
            <a:r>
              <a:rPr lang="en-US" dirty="0"/>
              <a:t> sick (but I did eat a lot, and so I did feel sick).</a:t>
            </a:r>
          </a:p>
          <a:p>
            <a:endParaRPr lang="en-US" dirty="0" smtClean="0"/>
          </a:p>
          <a:p>
            <a:r>
              <a:rPr lang="en-US" dirty="0" smtClean="0"/>
              <a:t>If </a:t>
            </a:r>
            <a:r>
              <a:rPr lang="en-US" dirty="0"/>
              <a:t>we </a:t>
            </a:r>
            <a:r>
              <a:rPr lang="en-US" b="1" dirty="0"/>
              <a:t>had taken</a:t>
            </a:r>
            <a:r>
              <a:rPr lang="en-US" dirty="0"/>
              <a:t> a taxi, we </a:t>
            </a:r>
            <a:r>
              <a:rPr lang="en-US" b="1" dirty="0"/>
              <a:t>wouldn't have missed</a:t>
            </a:r>
            <a:r>
              <a:rPr lang="en-US" dirty="0"/>
              <a:t> the plane</a:t>
            </a:r>
          </a:p>
          <a:p>
            <a:r>
              <a:rPr lang="en-US" dirty="0"/>
              <a:t>She </a:t>
            </a:r>
            <a:r>
              <a:rPr lang="en-US" b="1" dirty="0"/>
              <a:t>wouldn't have been</a:t>
            </a:r>
            <a:r>
              <a:rPr lang="en-US" dirty="0"/>
              <a:t> tired if she </a:t>
            </a:r>
            <a:r>
              <a:rPr lang="en-US" b="1" dirty="0"/>
              <a:t>had gone</a:t>
            </a:r>
            <a:r>
              <a:rPr lang="en-US" dirty="0"/>
              <a:t> to bed earlier</a:t>
            </a:r>
          </a:p>
          <a:p>
            <a:r>
              <a:rPr lang="en-US" dirty="0"/>
              <a:t>She </a:t>
            </a:r>
            <a:r>
              <a:rPr lang="en-US" b="1" dirty="0"/>
              <a:t>would have become</a:t>
            </a:r>
            <a:r>
              <a:rPr lang="en-US" dirty="0"/>
              <a:t> a teacher if she </a:t>
            </a:r>
            <a:r>
              <a:rPr lang="en-US" b="1" dirty="0"/>
              <a:t>had gone</a:t>
            </a:r>
            <a:r>
              <a:rPr lang="en-US" dirty="0"/>
              <a:t> to university</a:t>
            </a:r>
          </a:p>
          <a:p>
            <a:r>
              <a:rPr lang="en-US" dirty="0"/>
              <a:t>He </a:t>
            </a:r>
            <a:r>
              <a:rPr lang="en-US" b="1" dirty="0"/>
              <a:t>would have been</a:t>
            </a:r>
            <a:r>
              <a:rPr lang="en-US" dirty="0"/>
              <a:t> on time for the interview if he </a:t>
            </a:r>
            <a:r>
              <a:rPr lang="en-US" b="1" dirty="0"/>
              <a:t>had left</a:t>
            </a:r>
            <a:r>
              <a:rPr lang="en-US" dirty="0"/>
              <a:t> the house at nine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111</Words>
  <Application>Microsoft Office PowerPoint</Application>
  <PresentationFormat>On-screen Show (4:3)</PresentationFormat>
  <Paragraphs>72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Nishu</dc:creator>
  <cp:lastModifiedBy>Nishu</cp:lastModifiedBy>
  <cp:revision>24</cp:revision>
  <dcterms:created xsi:type="dcterms:W3CDTF">2021-08-07T07:27:10Z</dcterms:created>
  <dcterms:modified xsi:type="dcterms:W3CDTF">2021-08-17T10:02:08Z</dcterms:modified>
</cp:coreProperties>
</file>