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3" r:id="rId14"/>
    <p:sldId id="267" r:id="rId15"/>
    <p:sldId id="272" r:id="rId16"/>
    <p:sldId id="269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BC65-9927-4793-9467-3C7871A6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9ED3C-71C5-4457-8688-79F20BF8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A755-A266-4EED-85A0-0692AA24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C4D2-DD53-47F1-8AD8-DD5D0AA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59B0-F1A8-4CA7-9A77-6B838FE5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5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D57C-167A-4B04-9772-445B998F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ECE1-51DF-4584-8966-187C7349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951B-2351-4E44-A759-D8B07E5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2554-1A58-4EE8-B206-78E6E1DD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5B7D-00DF-4523-83F6-26ED6C0B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5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D39C9-C5C4-4F30-85FD-684638844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CBA7-58C5-40C7-9FDB-C7BC12BF6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2C14-7F72-4199-9ECA-D03C87DC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2DE8-C308-46F0-A011-5EAD7B16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4B66-654D-428D-9B5F-B1CFFD2E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74E-2CFE-4A1C-A88F-32A34B53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3CFA-C7A3-4367-9DD4-C2B2F4DE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BDA2-BB04-4CF9-B26B-53A217C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25F3-169F-4DED-9328-919B9636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A859-152A-4DAF-8FAC-61A1266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8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C9AB-03BA-4B27-9DC9-4827866C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1AE9-6174-4A32-93EB-1F6DF689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075E-A903-4700-A407-4ED6F47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5E20-A60C-457A-9F4C-8170878D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66DA-7070-4191-9DEA-9F2F79F2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1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0076-554D-4965-A1CC-23F5F3D9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697C-6971-4D71-934E-CC99C216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C8BD8-359E-4A29-8046-44AF1565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13BF-5DE1-46EE-BF87-BD36A12C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5C037-31B3-4EFA-9AE2-DB494B6E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1A60-B185-4FFC-9593-BDC08243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336C-8E33-4935-BAED-63D6576E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9FED-0C45-48D0-B691-7E62234E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B57A3-5635-4AA3-B626-E2F019A0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48856-1414-4161-82D3-05D5799DB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2DA4C-9F22-47F6-8DDD-5C022D1A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CABE6-473E-4E85-8D11-2979B88F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27ADF-E57A-4239-906E-6AC3F2E0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9D046-AA5A-4F85-9520-19348D8F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8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B6F-1288-4614-B4F3-FE400AC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29F2-C84D-42F4-9E69-F2509A94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F2E2-1FD4-4095-AB09-73F0BDB7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C47F-84F0-475F-9773-C90728F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2977D-9E61-49E8-8DD8-D12AB8F6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D09DB-DF9F-4058-A63D-75AA7D11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2CEC-40F1-40D9-8BF7-0854D5F9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7E3-5216-4B64-85AB-E35E8751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5F2D-1CFC-4D96-AB16-23FAAF5C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6BA6-6F08-415A-86C9-D27C6938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65EF-CD0B-4E39-879E-0CE5B9E9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79E2-3058-4FA0-9C94-9569F0F5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9CD3F-E400-4C3E-BA47-ACD57BC7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67E9-E1C3-4225-95C8-035EC5B1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484C3-346D-4D14-AF9C-9C2EAA2E6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97F16-E0AE-40EB-946E-82145167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C73A4-5F3B-4738-9D0C-F7673FDD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151C-34C9-4E5F-8F29-8E6A48C3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82BA-D7D7-46BF-A584-D8F260B1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23704-A35B-4040-96CD-EE0D4F45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F22D8-F698-47F5-8E9C-98E62FE6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C7721-1FC2-4CE5-ABED-DDBBEECF6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69CE-C00F-48FC-8898-45B9EDC2AF3E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A99D-5208-4307-AEE1-5A7F46A86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28DF3-EDC4-4642-BD2A-8FA8B73E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F2A9-65C5-4B3D-974E-FCA273F4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6C09C-6F21-4ABB-B628-CF92475E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  <a:endParaRPr lang="en-IN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B20D1E0-B923-06BE-54C0-97EB602F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063077-6C8C-8C61-1921-645654CECEB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24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80962B-C117-43C6-8B6D-C9B5472FA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613" y="173805"/>
                <a:ext cx="11825748" cy="65514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Three basic intensity transformations used for image enhancements are</a:t>
                </a:r>
              </a:p>
              <a:p>
                <a:r>
                  <a:rPr lang="en-US" sz="3200" dirty="0">
                    <a:solidFill>
                      <a:srgbClr val="820000"/>
                    </a:solidFill>
                  </a:rPr>
                  <a:t>Linear( negative and identity transformations)</a:t>
                </a:r>
              </a:p>
              <a:p>
                <a:pPr lvl="1"/>
                <a:r>
                  <a:rPr lang="en-US" sz="3200" dirty="0"/>
                  <a:t>Negative of an image with intensity values ranging from [0 to L-1] is given by</a:t>
                </a:r>
              </a:p>
              <a:p>
                <a:pPr lvl="1"/>
                <a:r>
                  <a:rPr lang="en-US" sz="3200" dirty="0"/>
                  <a:t>S= L-1-r</a:t>
                </a:r>
              </a:p>
              <a:p>
                <a:r>
                  <a:rPr lang="en-US" sz="3200" dirty="0">
                    <a:solidFill>
                      <a:srgbClr val="820000"/>
                    </a:solidFill>
                  </a:rPr>
                  <a:t>Logarithmic ( log and inverse log)</a:t>
                </a:r>
              </a:p>
              <a:p>
                <a:pPr lvl="1"/>
                <a:r>
                  <a:rPr lang="en-US" sz="3200" dirty="0"/>
                  <a:t>s= clog(1+r) where c is a constant and r&gt;=0</a:t>
                </a:r>
              </a:p>
              <a:p>
                <a:r>
                  <a:rPr lang="en-US" sz="3200" dirty="0">
                    <a:solidFill>
                      <a:srgbClr val="820000"/>
                    </a:solidFill>
                  </a:rPr>
                  <a:t>Power-law(nth power and nth root transformation)</a:t>
                </a:r>
              </a:p>
              <a:p>
                <a:pPr lvl="1"/>
                <a:r>
                  <a:rPr lang="en-US" sz="3200" dirty="0"/>
                  <a:t>s=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IN" sz="3200" dirty="0"/>
                  <a:t> where C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3200" dirty="0"/>
                  <a:t> are positive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80962B-C117-43C6-8B6D-C9B5472FA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13" y="173805"/>
                <a:ext cx="11825748" cy="6551459"/>
              </a:xfrm>
              <a:blipFill>
                <a:blip r:embed="rId2"/>
                <a:stretch>
                  <a:fillRect l="-1546" t="-2328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64376324-F06E-1200-82EE-C0C656A3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0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54277E-608C-C3CE-71A1-639F8394442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84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23637B-8713-4A76-97B5-434E73A98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093421"/>
              </p:ext>
            </p:extLst>
          </p:nvPr>
        </p:nvGraphicFramePr>
        <p:xfrm>
          <a:off x="8106747" y="286075"/>
          <a:ext cx="3565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70">
                  <a:extLst>
                    <a:ext uri="{9D8B030D-6E8A-4147-A177-3AD203B41FA5}">
                      <a16:colId xmlns:a16="http://schemas.microsoft.com/office/drawing/2014/main" val="2820146040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3176322850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1116651547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4096371332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3279222654"/>
                    </a:ext>
                  </a:extLst>
                </a:gridCol>
              </a:tblGrid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07838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01696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45723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01480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64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B76B23-4997-4CBF-9E9A-A4A56EACE275}"/>
              </a:ext>
            </a:extLst>
          </p:cNvPr>
          <p:cNvSpPr txBox="1"/>
          <p:nvPr/>
        </p:nvSpPr>
        <p:spPr>
          <a:xfrm>
            <a:off x="279916" y="0"/>
            <a:ext cx="754846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Negative image</a:t>
            </a:r>
          </a:p>
          <a:p>
            <a:r>
              <a:rPr lang="en-US" sz="2400" dirty="0"/>
              <a:t>S=(L-1)-r</a:t>
            </a:r>
          </a:p>
          <a:p>
            <a:endParaRPr lang="en-US" sz="2400" dirty="0"/>
          </a:p>
          <a:p>
            <a:r>
              <a:rPr lang="en-US" sz="2400" dirty="0"/>
              <a:t>How to calculate the maximum intensity value L?</a:t>
            </a:r>
          </a:p>
          <a:p>
            <a:r>
              <a:rPr lang="en-US" sz="2400" dirty="0"/>
              <a:t>8 bit image, so maximum pixel value is 256</a:t>
            </a:r>
          </a:p>
          <a:p>
            <a:r>
              <a:rPr lang="en-US" sz="2400" dirty="0"/>
              <a:t>2^8=256</a:t>
            </a:r>
          </a:p>
          <a:p>
            <a:r>
              <a:rPr lang="en-US" sz="2400" dirty="0"/>
              <a:t>Subtract each pixel value from the maximum value L-1</a:t>
            </a:r>
          </a:p>
          <a:p>
            <a:r>
              <a:rPr lang="en-US" sz="2400" dirty="0"/>
              <a:t>2^3=8</a:t>
            </a:r>
          </a:p>
          <a:p>
            <a:r>
              <a:rPr lang="en-US" sz="2400" dirty="0"/>
              <a:t>n=3</a:t>
            </a:r>
          </a:p>
          <a:p>
            <a:r>
              <a:rPr lang="en-US" sz="2400" dirty="0"/>
              <a:t>L=2^3=8</a:t>
            </a:r>
          </a:p>
          <a:p>
            <a:r>
              <a:rPr lang="en-US" sz="2400" dirty="0"/>
              <a:t>L-1= 7</a:t>
            </a:r>
          </a:p>
          <a:p>
            <a:endParaRPr lang="en-US" sz="2400" dirty="0"/>
          </a:p>
          <a:p>
            <a:r>
              <a:rPr lang="en-US" sz="2400" dirty="0"/>
              <a:t>s = 7-4=3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for enhancing white or gray detail embedded in the dark regions  of an image</a:t>
            </a:r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44AF3F-79F5-442D-BE58-C97575D26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20004"/>
              </p:ext>
            </p:extLst>
          </p:nvPr>
        </p:nvGraphicFramePr>
        <p:xfrm>
          <a:off x="8106747" y="2403237"/>
          <a:ext cx="3565850" cy="205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70">
                  <a:extLst>
                    <a:ext uri="{9D8B030D-6E8A-4147-A177-3AD203B41FA5}">
                      <a16:colId xmlns:a16="http://schemas.microsoft.com/office/drawing/2014/main" val="36819936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236081023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824755774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1354262816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1429258977"/>
                    </a:ext>
                  </a:extLst>
                </a:gridCol>
              </a:tblGrid>
              <a:tr h="41030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32698"/>
                  </a:ext>
                </a:extLst>
              </a:tr>
              <a:tr h="41030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04441"/>
                  </a:ext>
                </a:extLst>
              </a:tr>
              <a:tr h="41030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5108"/>
                  </a:ext>
                </a:extLst>
              </a:tr>
              <a:tr h="41030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63132"/>
                  </a:ext>
                </a:extLst>
              </a:tr>
              <a:tr h="41030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994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8AE022D-5578-596C-659E-3100951C7F8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50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4D93-9808-4F61-8E38-10ADD8FD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5" y="220758"/>
            <a:ext cx="11954069" cy="6571927"/>
          </a:xfrm>
        </p:spPr>
        <p:txBody>
          <a:bodyPr/>
          <a:lstStyle/>
          <a:p>
            <a:r>
              <a:rPr lang="en-US" dirty="0"/>
              <a:t>Negative of an image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0CA318-B043-4F00-98AD-D672213F3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0" t="21195" r="3528" b="21195"/>
          <a:stretch/>
        </p:blipFill>
        <p:spPr>
          <a:xfrm>
            <a:off x="166395" y="643810"/>
            <a:ext cx="11859210" cy="5633126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E9657210-55EC-734E-8C28-5FBEA2F0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6E36DC-916A-420D-FE54-AD9830501B47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796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88A21-9D1B-4313-BE5A-543D1F4BC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0" t="22172" r="3982" b="23483"/>
          <a:stretch/>
        </p:blipFill>
        <p:spPr>
          <a:xfrm>
            <a:off x="1290734" y="914400"/>
            <a:ext cx="10325878" cy="4671708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014D079C-142A-673F-DF26-3813B48D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04B892-DFB4-39B9-0D20-C3589CB7212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81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B6C6-7C45-48A3-91D0-6CDF0D1E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64" y="248751"/>
            <a:ext cx="11907417" cy="6347991"/>
          </a:xfrm>
        </p:spPr>
        <p:txBody>
          <a:bodyPr/>
          <a:lstStyle/>
          <a:p>
            <a:r>
              <a:rPr lang="en-US" sz="3200" dirty="0"/>
              <a:t>Logarithmic Transformations( log and inverse log)</a:t>
            </a:r>
          </a:p>
          <a:p>
            <a:pPr lvl="1"/>
            <a:r>
              <a:rPr lang="en-US" sz="3200" dirty="0"/>
              <a:t>s= clog(1+r) where c is a constant and r&gt;=0</a:t>
            </a:r>
          </a:p>
          <a:p>
            <a:r>
              <a:rPr lang="en-IN" dirty="0"/>
              <a:t>C=1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3ECD1-9DEA-42AC-BDD8-BBB4FC577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091055"/>
              </p:ext>
            </p:extLst>
          </p:nvPr>
        </p:nvGraphicFramePr>
        <p:xfrm>
          <a:off x="4066592" y="1593946"/>
          <a:ext cx="3565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70">
                  <a:extLst>
                    <a:ext uri="{9D8B030D-6E8A-4147-A177-3AD203B41FA5}">
                      <a16:colId xmlns:a16="http://schemas.microsoft.com/office/drawing/2014/main" val="2820146040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3176322850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1116651547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4096371332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3279222654"/>
                    </a:ext>
                  </a:extLst>
                </a:gridCol>
              </a:tblGrid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07838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01696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45723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01480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64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BEE39C-0126-48DA-BCC7-CD236CCA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66073"/>
              </p:ext>
            </p:extLst>
          </p:nvPr>
        </p:nvGraphicFramePr>
        <p:xfrm>
          <a:off x="2237273" y="3821488"/>
          <a:ext cx="8129035" cy="1892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07">
                  <a:extLst>
                    <a:ext uri="{9D8B030D-6E8A-4147-A177-3AD203B41FA5}">
                      <a16:colId xmlns:a16="http://schemas.microsoft.com/office/drawing/2014/main" val="1379710655"/>
                    </a:ext>
                  </a:extLst>
                </a:gridCol>
                <a:gridCol w="1625807">
                  <a:extLst>
                    <a:ext uri="{9D8B030D-6E8A-4147-A177-3AD203B41FA5}">
                      <a16:colId xmlns:a16="http://schemas.microsoft.com/office/drawing/2014/main" val="2176304142"/>
                    </a:ext>
                  </a:extLst>
                </a:gridCol>
                <a:gridCol w="1625807">
                  <a:extLst>
                    <a:ext uri="{9D8B030D-6E8A-4147-A177-3AD203B41FA5}">
                      <a16:colId xmlns:a16="http://schemas.microsoft.com/office/drawing/2014/main" val="71294491"/>
                    </a:ext>
                  </a:extLst>
                </a:gridCol>
                <a:gridCol w="1625807">
                  <a:extLst>
                    <a:ext uri="{9D8B030D-6E8A-4147-A177-3AD203B41FA5}">
                      <a16:colId xmlns:a16="http://schemas.microsoft.com/office/drawing/2014/main" val="3377901132"/>
                    </a:ext>
                  </a:extLst>
                </a:gridCol>
                <a:gridCol w="1625807">
                  <a:extLst>
                    <a:ext uri="{9D8B030D-6E8A-4147-A177-3AD203B41FA5}">
                      <a16:colId xmlns:a16="http://schemas.microsoft.com/office/drawing/2014/main" val="3290764523"/>
                    </a:ext>
                  </a:extLst>
                </a:gridCol>
              </a:tblGrid>
              <a:tr h="378581">
                <a:tc>
                  <a:txBody>
                    <a:bodyPr/>
                    <a:lstStyle/>
                    <a:p>
                      <a:r>
                        <a:rPr lang="en-US" dirty="0"/>
                        <a:t>Log(5)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Log(7)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46780"/>
                  </a:ext>
                </a:extLst>
              </a:tr>
              <a:tr h="378581">
                <a:tc>
                  <a:txBody>
                    <a:bodyPr/>
                    <a:lstStyle/>
                    <a:p>
                      <a:r>
                        <a:rPr lang="en-US" dirty="0"/>
                        <a:t>Log(4)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59866"/>
                  </a:ext>
                </a:extLst>
              </a:tr>
              <a:tr h="378581">
                <a:tc>
                  <a:txBody>
                    <a:bodyPr/>
                    <a:lstStyle/>
                    <a:p>
                      <a:r>
                        <a:rPr lang="en-US" dirty="0"/>
                        <a:t>Log3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44169"/>
                  </a:ext>
                </a:extLst>
              </a:tr>
              <a:tr h="378581">
                <a:tc>
                  <a:txBody>
                    <a:bodyPr/>
                    <a:lstStyle/>
                    <a:p>
                      <a:r>
                        <a:rPr lang="en-US" dirty="0"/>
                        <a:t>Log8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75127"/>
                  </a:ext>
                </a:extLst>
              </a:tr>
              <a:tr h="378581">
                <a:tc>
                  <a:txBody>
                    <a:bodyPr/>
                    <a:lstStyle/>
                    <a:p>
                      <a:r>
                        <a:rPr lang="en-US" dirty="0"/>
                        <a:t>Log8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48254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AD4E60D-3E95-3285-902F-FCE6A54D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96995-2FE5-85B8-FEBF-297636632197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75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C5C2E6-105C-451B-B215-940396D82FD0}"/>
              </a:ext>
            </a:extLst>
          </p:cNvPr>
          <p:cNvSpPr txBox="1"/>
          <p:nvPr/>
        </p:nvSpPr>
        <p:spPr>
          <a:xfrm>
            <a:off x="1007706" y="625151"/>
            <a:ext cx="10478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to expand the values of dark pixels in an image while compressing the higher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 the value of C increases image becomes more brighter </a:t>
            </a:r>
            <a:endParaRPr lang="en-IN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700688-683E-45A3-B72E-04C4E2FBD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1" t="29927" r="6863" b="34785"/>
          <a:stretch/>
        </p:blipFill>
        <p:spPr>
          <a:xfrm>
            <a:off x="251926" y="2472611"/>
            <a:ext cx="11681927" cy="3599743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898762EC-2A07-0A48-4B62-0349728C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EFDD63-6AFC-1D9E-4FB9-0DD0EAD811F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27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CB6C6-7C45-48A3-91D0-6CDF0D1E0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064" y="248751"/>
                <a:ext cx="11907417" cy="6347991"/>
              </a:xfrm>
            </p:spPr>
            <p:txBody>
              <a:bodyPr/>
              <a:lstStyle/>
              <a:p>
                <a:r>
                  <a:rPr lang="en-US" sz="3200" dirty="0"/>
                  <a:t>Power-law(nth power and nth root transformation)(Gamma correction)</a:t>
                </a:r>
              </a:p>
              <a:p>
                <a:pPr lvl="1"/>
                <a:r>
                  <a:rPr lang="en-US" sz="3200" dirty="0"/>
                  <a:t>s=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IN" sz="3200" dirty="0"/>
                  <a:t> where C=1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IN" sz="3200" dirty="0"/>
                  <a:t> are positive constants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CB6C6-7C45-48A3-91D0-6CDF0D1E0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064" y="248751"/>
                <a:ext cx="11907417" cy="6347991"/>
              </a:xfrm>
              <a:blipFill>
                <a:blip r:embed="rId2"/>
                <a:stretch>
                  <a:fillRect l="-1178" t="-2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3ECD1-9DEA-42AC-BDD8-BBB4FC577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72421"/>
              </p:ext>
            </p:extLst>
          </p:nvPr>
        </p:nvGraphicFramePr>
        <p:xfrm>
          <a:off x="3842657" y="1968755"/>
          <a:ext cx="3565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70">
                  <a:extLst>
                    <a:ext uri="{9D8B030D-6E8A-4147-A177-3AD203B41FA5}">
                      <a16:colId xmlns:a16="http://schemas.microsoft.com/office/drawing/2014/main" val="2820146040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3176322850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1116651547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4096371332"/>
                    </a:ext>
                  </a:extLst>
                </a:gridCol>
                <a:gridCol w="713170">
                  <a:extLst>
                    <a:ext uri="{9D8B030D-6E8A-4147-A177-3AD203B41FA5}">
                      <a16:colId xmlns:a16="http://schemas.microsoft.com/office/drawing/2014/main" val="3279222654"/>
                    </a:ext>
                  </a:extLst>
                </a:gridCol>
              </a:tblGrid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07838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01696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45723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01480"/>
                  </a:ext>
                </a:extLst>
              </a:tr>
              <a:tr h="3626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64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BEE39C-0126-48DA-BCC7-CD236CCA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0947"/>
              </p:ext>
            </p:extLst>
          </p:nvPr>
        </p:nvGraphicFramePr>
        <p:xfrm>
          <a:off x="1696097" y="4250696"/>
          <a:ext cx="8129035" cy="1892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07">
                  <a:extLst>
                    <a:ext uri="{9D8B030D-6E8A-4147-A177-3AD203B41FA5}">
                      <a16:colId xmlns:a16="http://schemas.microsoft.com/office/drawing/2014/main" val="1379710655"/>
                    </a:ext>
                  </a:extLst>
                </a:gridCol>
                <a:gridCol w="1625807">
                  <a:extLst>
                    <a:ext uri="{9D8B030D-6E8A-4147-A177-3AD203B41FA5}">
                      <a16:colId xmlns:a16="http://schemas.microsoft.com/office/drawing/2014/main" val="2176304142"/>
                    </a:ext>
                  </a:extLst>
                </a:gridCol>
                <a:gridCol w="1625807">
                  <a:extLst>
                    <a:ext uri="{9D8B030D-6E8A-4147-A177-3AD203B41FA5}">
                      <a16:colId xmlns:a16="http://schemas.microsoft.com/office/drawing/2014/main" val="71294491"/>
                    </a:ext>
                  </a:extLst>
                </a:gridCol>
                <a:gridCol w="1625807">
                  <a:extLst>
                    <a:ext uri="{9D8B030D-6E8A-4147-A177-3AD203B41FA5}">
                      <a16:colId xmlns:a16="http://schemas.microsoft.com/office/drawing/2014/main" val="3377901132"/>
                    </a:ext>
                  </a:extLst>
                </a:gridCol>
                <a:gridCol w="1625807">
                  <a:extLst>
                    <a:ext uri="{9D8B030D-6E8A-4147-A177-3AD203B41FA5}">
                      <a16:colId xmlns:a16="http://schemas.microsoft.com/office/drawing/2014/main" val="3290764523"/>
                    </a:ext>
                  </a:extLst>
                </a:gridCol>
              </a:tblGrid>
              <a:tr h="378581">
                <a:tc>
                  <a:txBody>
                    <a:bodyPr/>
                    <a:lstStyle/>
                    <a:p>
                      <a:r>
                        <a:rPr lang="en-US" dirty="0"/>
                        <a:t>4^0.2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46780"/>
                  </a:ext>
                </a:extLst>
              </a:tr>
              <a:tr h="3785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59866"/>
                  </a:ext>
                </a:extLst>
              </a:tr>
              <a:tr h="3785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44169"/>
                  </a:ext>
                </a:extLst>
              </a:tr>
              <a:tr h="3785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75127"/>
                  </a:ext>
                </a:extLst>
              </a:tr>
              <a:tr h="3785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48254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EF46734-0381-DC4B-FC74-E17700CD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BCC59-2200-0A3D-AF5C-98AD645CAF6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30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C7CCC-8137-187D-97CA-285E21F0A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87325"/>
            <a:ext cx="6858000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B3C14-9712-BDC1-42E3-809A0593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425" y="493866"/>
            <a:ext cx="2067846" cy="25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40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544B-5154-4F8F-A378-DC4C3BAA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" y="99461"/>
            <a:ext cx="11916747" cy="6646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Gamma Correction</a:t>
            </a:r>
          </a:p>
          <a:p>
            <a:pPr marL="0" indent="0">
              <a:buNone/>
            </a:pPr>
            <a:r>
              <a:rPr lang="en-US" dirty="0"/>
              <a:t>Gamma value &gt; 1 output image will be darker.</a:t>
            </a:r>
          </a:p>
          <a:p>
            <a:pPr marL="0" indent="0">
              <a:buNone/>
            </a:pPr>
            <a:r>
              <a:rPr lang="en-US" dirty="0"/>
              <a:t>Gamma value &lt; 1 output image will be lighter.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BC88E-76CC-4BD3-9E19-D76C1603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07005D38-5A60-71A6-D2C6-2852584B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AF73F4-0CE4-94D3-2B10-E0DBBC5C6567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878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A89D-27A6-4F6C-90C8-AD526063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8" y="155446"/>
            <a:ext cx="11758126" cy="6403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Topics:</a:t>
            </a:r>
          </a:p>
          <a:p>
            <a:r>
              <a:rPr lang="en-US" dirty="0"/>
              <a:t>What do you mean by Image Enhancement?</a:t>
            </a:r>
          </a:p>
          <a:p>
            <a:r>
              <a:rPr lang="en-US" dirty="0"/>
              <a:t>Necessity of image enhancement</a:t>
            </a:r>
          </a:p>
          <a:p>
            <a:r>
              <a:rPr lang="en-US" dirty="0"/>
              <a:t>Enhancement Operations</a:t>
            </a:r>
          </a:p>
          <a:p>
            <a:r>
              <a:rPr lang="en-US" dirty="0"/>
              <a:t>Spatial domain operations</a:t>
            </a:r>
          </a:p>
          <a:p>
            <a:r>
              <a:rPr lang="en-US" dirty="0"/>
              <a:t>Frequency domain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821C9AC3-5D55-F8A5-BF97-3250AE61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0A2E9F-AC99-FC35-21C1-5C09B170D2E1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89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78BD-8B74-4A30-9742-EFDA06A2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1" y="146114"/>
            <a:ext cx="11888755" cy="6553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 Enhancement</a:t>
            </a:r>
          </a:p>
          <a:p>
            <a:r>
              <a:rPr lang="en-US" dirty="0"/>
              <a:t>Processing of the image to </a:t>
            </a:r>
            <a:r>
              <a:rPr lang="en-US" dirty="0">
                <a:solidFill>
                  <a:srgbClr val="C00000"/>
                </a:solidFill>
              </a:rPr>
              <a:t>enhance certain features </a:t>
            </a:r>
            <a:r>
              <a:rPr lang="en-US" dirty="0"/>
              <a:t>of the image</a:t>
            </a:r>
          </a:p>
          <a:p>
            <a:r>
              <a:rPr lang="en-US" dirty="0"/>
              <a:t>The resultant image is </a:t>
            </a:r>
            <a:r>
              <a:rPr lang="en-US" dirty="0">
                <a:solidFill>
                  <a:srgbClr val="C00000"/>
                </a:solidFill>
              </a:rPr>
              <a:t>more suitable </a:t>
            </a:r>
            <a:r>
              <a:rPr lang="en-US" dirty="0"/>
              <a:t>for the application than the original image</a:t>
            </a:r>
          </a:p>
          <a:p>
            <a:r>
              <a:rPr lang="en-US" dirty="0"/>
              <a:t>Problem </a:t>
            </a:r>
            <a:r>
              <a:rPr lang="en-US" dirty="0">
                <a:solidFill>
                  <a:srgbClr val="C00000"/>
                </a:solidFill>
              </a:rPr>
              <a:t>domain dependent</a:t>
            </a:r>
          </a:p>
          <a:p>
            <a:pPr lvl="1"/>
            <a:r>
              <a:rPr lang="en-US" dirty="0"/>
              <a:t>Image captured by camera can be dark, we have to increase the contrast</a:t>
            </a:r>
          </a:p>
          <a:p>
            <a:pPr lvl="1"/>
            <a:r>
              <a:rPr lang="en-US" dirty="0"/>
              <a:t>Edges of the objects must be highlighted, needs a different kind of enhancement </a:t>
            </a:r>
          </a:p>
          <a:p>
            <a:r>
              <a:rPr lang="en-US" dirty="0"/>
              <a:t>Techniques of enhancement of one type of images may not be suitable for the other types of images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1387911-A152-4006-2B6F-A97966A8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BB4D6A-A73F-0721-D8D2-C83E861269CA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86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60EA-5B9C-4DE7-95DA-922AA03F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83437"/>
            <a:ext cx="11888755" cy="64786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Enhancement can be done in spatial or frequency domain</a:t>
            </a:r>
          </a:p>
          <a:p>
            <a:r>
              <a:rPr lang="en-US" dirty="0">
                <a:solidFill>
                  <a:srgbClr val="C00000"/>
                </a:solidFill>
              </a:rPr>
              <a:t>Spatial Domain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Works directly on pixels of the image</a:t>
            </a:r>
          </a:p>
          <a:p>
            <a:r>
              <a:rPr lang="en-US" dirty="0">
                <a:solidFill>
                  <a:srgbClr val="C00000"/>
                </a:solidFill>
              </a:rPr>
              <a:t>Frequency Domain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Enhancement in the transformed domain</a:t>
            </a:r>
          </a:p>
          <a:p>
            <a:pPr lvl="1"/>
            <a:r>
              <a:rPr lang="en-US" dirty="0"/>
              <a:t>Take Fourier transform of the image</a:t>
            </a:r>
          </a:p>
          <a:p>
            <a:pPr lvl="1"/>
            <a:r>
              <a:rPr lang="en-US" dirty="0"/>
              <a:t>Modify the Fourier transform coefficients of the image</a:t>
            </a:r>
          </a:p>
          <a:p>
            <a:pPr lvl="1"/>
            <a:r>
              <a:rPr lang="en-US" dirty="0"/>
              <a:t>Take inverse Fourier transform of the modified image to get the enhanced image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242D0DE7-AEFC-EF9A-B0ED-E0F2071E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4C5D1B-B002-13F6-596D-0A43F772126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2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1F73-2052-4AD2-AC97-CA3F92C4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3" y="108793"/>
            <a:ext cx="11926077" cy="6646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Spatial Domain</a:t>
            </a:r>
          </a:p>
          <a:p>
            <a:r>
              <a:rPr lang="en-US" dirty="0"/>
              <a:t>Works directly on the </a:t>
            </a:r>
            <a:r>
              <a:rPr lang="en-US" dirty="0">
                <a:solidFill>
                  <a:srgbClr val="C00000"/>
                </a:solidFill>
              </a:rPr>
              <a:t>pixels</a:t>
            </a:r>
          </a:p>
          <a:p>
            <a:r>
              <a:rPr lang="en-US" dirty="0"/>
              <a:t>There must be some transformation function of the image pixels from the original image to the pixels in the processed image</a:t>
            </a:r>
          </a:p>
          <a:p>
            <a:r>
              <a:rPr lang="en-US" dirty="0"/>
              <a:t>Such a transformation function is defined as</a:t>
            </a:r>
          </a:p>
          <a:p>
            <a:r>
              <a:rPr lang="en-US" dirty="0">
                <a:solidFill>
                  <a:srgbClr val="C00000"/>
                </a:solidFill>
              </a:rPr>
              <a:t>g(x)= T[f(x)]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r>
              <a:rPr lang="en-US" dirty="0"/>
              <a:t>g(x) is the enhanced image</a:t>
            </a:r>
          </a:p>
          <a:p>
            <a:r>
              <a:rPr lang="en-US" dirty="0"/>
              <a:t>T is the transformation function</a:t>
            </a:r>
          </a:p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is the original image in 2D representation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887A8D5-4153-ED74-3F3B-B091F40D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688" y="0"/>
            <a:ext cx="1218536" cy="12185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0BBEF1-4FFD-A6AB-32D1-61BF1CE8BCE3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641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C762-2E68-4D61-97A8-0D9D15EF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1" y="52809"/>
            <a:ext cx="12019384" cy="6693224"/>
          </a:xfrm>
        </p:spPr>
        <p:txBody>
          <a:bodyPr/>
          <a:lstStyle/>
          <a:p>
            <a:r>
              <a:rPr lang="en-US" dirty="0"/>
              <a:t>Operator T works over a neighborhood of the image</a:t>
            </a:r>
          </a:p>
          <a:p>
            <a:r>
              <a:rPr lang="en-US" dirty="0"/>
              <a:t>Neighborhood can be 3x3, 5x5 and 8x8 etc.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D8A04-37CA-451C-B2DA-9ABEE5A4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15" y="1142761"/>
            <a:ext cx="5973093" cy="4635196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9D3EE4B-74F5-5F4A-9832-54421F3C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12F167-5C2B-E22B-C1E0-7CF05A1F16E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49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D5B5-93E8-4A9E-8933-FC6C7878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64" y="90131"/>
            <a:ext cx="11823441" cy="665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Neighborhood is 3x3 square.</a:t>
            </a:r>
          </a:p>
          <a:p>
            <a:r>
              <a:rPr lang="en-US" dirty="0"/>
              <a:t>Operation is to compute the average intensity of the neighbors</a:t>
            </a:r>
          </a:p>
          <a:p>
            <a:r>
              <a:rPr lang="en-US" dirty="0"/>
              <a:t>Origin of neighborhood is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Origin now moved to the next location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4FD068-C66C-4874-A4ED-0B4B3976E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11314"/>
              </p:ext>
            </p:extLst>
          </p:nvPr>
        </p:nvGraphicFramePr>
        <p:xfrm>
          <a:off x="1388188" y="2501899"/>
          <a:ext cx="3724585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17">
                  <a:extLst>
                    <a:ext uri="{9D8B030D-6E8A-4147-A177-3AD203B41FA5}">
                      <a16:colId xmlns:a16="http://schemas.microsoft.com/office/drawing/2014/main" val="3914203950"/>
                    </a:ext>
                  </a:extLst>
                </a:gridCol>
                <a:gridCol w="744917">
                  <a:extLst>
                    <a:ext uri="{9D8B030D-6E8A-4147-A177-3AD203B41FA5}">
                      <a16:colId xmlns:a16="http://schemas.microsoft.com/office/drawing/2014/main" val="2183087916"/>
                    </a:ext>
                  </a:extLst>
                </a:gridCol>
                <a:gridCol w="744917">
                  <a:extLst>
                    <a:ext uri="{9D8B030D-6E8A-4147-A177-3AD203B41FA5}">
                      <a16:colId xmlns:a16="http://schemas.microsoft.com/office/drawing/2014/main" val="784135214"/>
                    </a:ext>
                  </a:extLst>
                </a:gridCol>
                <a:gridCol w="744917">
                  <a:extLst>
                    <a:ext uri="{9D8B030D-6E8A-4147-A177-3AD203B41FA5}">
                      <a16:colId xmlns:a16="http://schemas.microsoft.com/office/drawing/2014/main" val="406428712"/>
                    </a:ext>
                  </a:extLst>
                </a:gridCol>
                <a:gridCol w="744917">
                  <a:extLst>
                    <a:ext uri="{9D8B030D-6E8A-4147-A177-3AD203B41FA5}">
                      <a16:colId xmlns:a16="http://schemas.microsoft.com/office/drawing/2014/main" val="1761888393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5288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62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9588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334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0326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BFE4E4-1AD5-489F-9E65-70A590AE18DE}"/>
              </a:ext>
            </a:extLst>
          </p:cNvPr>
          <p:cNvCxnSpPr/>
          <p:nvPr/>
        </p:nvCxnSpPr>
        <p:spPr>
          <a:xfrm>
            <a:off x="3156155" y="3883742"/>
            <a:ext cx="275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8F1AD3-DA19-4FDF-B50F-DB4C00CB85FA}"/>
              </a:ext>
            </a:extLst>
          </p:cNvPr>
          <p:cNvSpPr txBox="1"/>
          <p:nvPr/>
        </p:nvSpPr>
        <p:spPr>
          <a:xfrm>
            <a:off x="7089058" y="3136490"/>
            <a:ext cx="371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(20+30+15+7+10+10+10+8+9)/9</a:t>
            </a:r>
          </a:p>
          <a:p>
            <a:endParaRPr lang="en-US" dirty="0"/>
          </a:p>
          <a:p>
            <a:r>
              <a:rPr lang="en-US" dirty="0"/>
              <a:t>119/9= 13</a:t>
            </a:r>
          </a:p>
          <a:p>
            <a:r>
              <a:rPr lang="en-US" dirty="0"/>
              <a:t>           f(</a:t>
            </a:r>
            <a:r>
              <a:rPr lang="en-US" dirty="0" err="1"/>
              <a:t>x,y</a:t>
            </a:r>
            <a:r>
              <a:rPr lang="en-US" dirty="0"/>
              <a:t>)=13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CB701D3-920C-0FB7-C4B3-46C58E24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8C55C0-FA7F-CBAC-E494-D67D2E354EC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383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CC6E-73D9-45F9-A53B-46F9A4BA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9" y="36153"/>
            <a:ext cx="11983064" cy="6708775"/>
          </a:xfrm>
        </p:spPr>
        <p:txBody>
          <a:bodyPr/>
          <a:lstStyle/>
          <a:p>
            <a:r>
              <a:rPr lang="en-US" dirty="0"/>
              <a:t>If the origin is in the border, either </a:t>
            </a:r>
            <a:r>
              <a:rPr lang="en-US" dirty="0">
                <a:solidFill>
                  <a:srgbClr val="C00000"/>
                </a:solidFill>
              </a:rPr>
              <a:t>ignore </a:t>
            </a:r>
            <a:r>
              <a:rPr lang="en-US" dirty="0"/>
              <a:t>the neighbors or </a:t>
            </a:r>
            <a:r>
              <a:rPr lang="en-US" dirty="0">
                <a:solidFill>
                  <a:srgbClr val="C00000"/>
                </a:solidFill>
              </a:rPr>
              <a:t>zero pad </a:t>
            </a:r>
          </a:p>
          <a:p>
            <a:pPr marL="0" indent="0">
              <a:buNone/>
            </a:pPr>
            <a:r>
              <a:rPr lang="en-US" dirty="0"/>
              <a:t>the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A53C3C-F267-424F-82FA-DB9C241CA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21254"/>
              </p:ext>
            </p:extLst>
          </p:nvPr>
        </p:nvGraphicFramePr>
        <p:xfrm>
          <a:off x="265471" y="2204337"/>
          <a:ext cx="1907458" cy="13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26">
                  <a:extLst>
                    <a:ext uri="{9D8B030D-6E8A-4147-A177-3AD203B41FA5}">
                      <a16:colId xmlns:a16="http://schemas.microsoft.com/office/drawing/2014/main" val="1685954391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3269046302"/>
                    </a:ext>
                  </a:extLst>
                </a:gridCol>
                <a:gridCol w="629264">
                  <a:extLst>
                    <a:ext uri="{9D8B030D-6E8A-4147-A177-3AD203B41FA5}">
                      <a16:colId xmlns:a16="http://schemas.microsoft.com/office/drawing/2014/main" val="2053529615"/>
                    </a:ext>
                  </a:extLst>
                </a:gridCol>
              </a:tblGrid>
              <a:tr h="483346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94804"/>
                  </a:ext>
                </a:extLst>
              </a:tr>
              <a:tr h="46582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1462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6863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D43B344-18A1-420E-AF64-16792A91E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53224"/>
              </p:ext>
            </p:extLst>
          </p:nvPr>
        </p:nvGraphicFramePr>
        <p:xfrm>
          <a:off x="5519176" y="1951070"/>
          <a:ext cx="4821082" cy="293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26">
                  <a:extLst>
                    <a:ext uri="{9D8B030D-6E8A-4147-A177-3AD203B41FA5}">
                      <a16:colId xmlns:a16="http://schemas.microsoft.com/office/drawing/2014/main" val="1215947165"/>
                    </a:ext>
                  </a:extLst>
                </a:gridCol>
                <a:gridCol w="688726">
                  <a:extLst>
                    <a:ext uri="{9D8B030D-6E8A-4147-A177-3AD203B41FA5}">
                      <a16:colId xmlns:a16="http://schemas.microsoft.com/office/drawing/2014/main" val="2505304101"/>
                    </a:ext>
                  </a:extLst>
                </a:gridCol>
                <a:gridCol w="688726">
                  <a:extLst>
                    <a:ext uri="{9D8B030D-6E8A-4147-A177-3AD203B41FA5}">
                      <a16:colId xmlns:a16="http://schemas.microsoft.com/office/drawing/2014/main" val="2684332216"/>
                    </a:ext>
                  </a:extLst>
                </a:gridCol>
                <a:gridCol w="688726">
                  <a:extLst>
                    <a:ext uri="{9D8B030D-6E8A-4147-A177-3AD203B41FA5}">
                      <a16:colId xmlns:a16="http://schemas.microsoft.com/office/drawing/2014/main" val="3864342485"/>
                    </a:ext>
                  </a:extLst>
                </a:gridCol>
                <a:gridCol w="688726">
                  <a:extLst>
                    <a:ext uri="{9D8B030D-6E8A-4147-A177-3AD203B41FA5}">
                      <a16:colId xmlns:a16="http://schemas.microsoft.com/office/drawing/2014/main" val="964894105"/>
                    </a:ext>
                  </a:extLst>
                </a:gridCol>
                <a:gridCol w="688726">
                  <a:extLst>
                    <a:ext uri="{9D8B030D-6E8A-4147-A177-3AD203B41FA5}">
                      <a16:colId xmlns:a16="http://schemas.microsoft.com/office/drawing/2014/main" val="680424048"/>
                    </a:ext>
                  </a:extLst>
                </a:gridCol>
                <a:gridCol w="688726">
                  <a:extLst>
                    <a:ext uri="{9D8B030D-6E8A-4147-A177-3AD203B41FA5}">
                      <a16:colId xmlns:a16="http://schemas.microsoft.com/office/drawing/2014/main" val="2464499256"/>
                    </a:ext>
                  </a:extLst>
                </a:gridCol>
              </a:tblGrid>
              <a:tr h="4112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79178"/>
                  </a:ext>
                </a:extLst>
              </a:tr>
              <a:tr h="46934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97660"/>
                  </a:ext>
                </a:extLst>
              </a:tr>
              <a:tr h="41295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35538"/>
                  </a:ext>
                </a:extLst>
              </a:tr>
              <a:tr h="4112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33639"/>
                  </a:ext>
                </a:extLst>
              </a:tr>
              <a:tr h="4112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48767"/>
                  </a:ext>
                </a:extLst>
              </a:tr>
              <a:tr h="4112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81490"/>
                  </a:ext>
                </a:extLst>
              </a:tr>
              <a:tr h="4112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209951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E7B0ADD0-D29B-1F32-048E-C4BF1818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463" y="2511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FB41F4-DA2E-51C3-3F55-570C5462480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28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D28D-59F2-4CAE-996C-A5059D67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" y="193470"/>
            <a:ext cx="12110884" cy="6664530"/>
          </a:xfrm>
        </p:spPr>
        <p:txBody>
          <a:bodyPr>
            <a:normAutofit/>
          </a:bodyPr>
          <a:lstStyle/>
          <a:p>
            <a:r>
              <a:rPr lang="en-US" sz="3200" dirty="0"/>
              <a:t>The process discussed is called </a:t>
            </a:r>
            <a:r>
              <a:rPr lang="en-US" sz="3200" dirty="0">
                <a:solidFill>
                  <a:srgbClr val="820000"/>
                </a:solidFill>
              </a:rPr>
              <a:t>spatial filtering</a:t>
            </a:r>
            <a:r>
              <a:rPr lang="en-US" sz="3200" dirty="0">
                <a:solidFill>
                  <a:srgbClr val="C00000"/>
                </a:solidFill>
              </a:rPr>
              <a:t>.</a:t>
            </a:r>
          </a:p>
          <a:p>
            <a:r>
              <a:rPr lang="en-US" sz="3200" dirty="0"/>
              <a:t>Neighborhood along with a predefined operation is called the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820000"/>
                </a:solidFill>
              </a:rPr>
              <a:t>spatial filter or spatial mask or spatial kernel, template, window </a:t>
            </a:r>
            <a:r>
              <a:rPr lang="en-US" sz="3200" dirty="0"/>
              <a:t>etc.</a:t>
            </a:r>
          </a:p>
          <a:p>
            <a:endParaRPr lang="en-US" sz="3200" dirty="0"/>
          </a:p>
          <a:p>
            <a:r>
              <a:rPr lang="en-US" sz="3200" dirty="0"/>
              <a:t>Smallest possible neighborhood is 1x1</a:t>
            </a:r>
          </a:p>
          <a:p>
            <a:r>
              <a:rPr lang="en-US" sz="3200" dirty="0"/>
              <a:t>g depends only on one pixel</a:t>
            </a:r>
          </a:p>
          <a:p>
            <a:r>
              <a:rPr lang="en-IN" sz="3200" dirty="0">
                <a:solidFill>
                  <a:srgbClr val="820000"/>
                </a:solidFill>
              </a:rPr>
              <a:t>s= T(r)</a:t>
            </a:r>
          </a:p>
          <a:p>
            <a:r>
              <a:rPr lang="en-IN" sz="3200" dirty="0">
                <a:solidFill>
                  <a:srgbClr val="820000"/>
                </a:solidFill>
              </a:rPr>
              <a:t>T is a transformation that maps the pixel value r to a pixel value s</a:t>
            </a:r>
            <a:r>
              <a:rPr lang="en-IN" sz="3200" dirty="0">
                <a:solidFill>
                  <a:srgbClr val="C00000"/>
                </a:solidFill>
              </a:rPr>
              <a:t>.</a:t>
            </a:r>
          </a:p>
          <a:p>
            <a:endParaRPr lang="en-IN" sz="3200" dirty="0"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820000"/>
                </a:solidFill>
              </a:rPr>
              <a:t>Point operations: operations are based on intensity at a point only than the neighbourhood (intensity transformations)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1A20DED-8310-F577-3392-3024E972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290B95-68E7-EA1A-2DEC-70DB546711C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53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868</Words>
  <Application>Microsoft Office PowerPoint</Application>
  <PresentationFormat>Widescreen</PresentationFormat>
  <Paragraphs>300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Nisha Chandran S</dc:creator>
  <cp:lastModifiedBy>Nisha Chandran</cp:lastModifiedBy>
  <cp:revision>75</cp:revision>
  <dcterms:created xsi:type="dcterms:W3CDTF">2021-09-26T03:11:28Z</dcterms:created>
  <dcterms:modified xsi:type="dcterms:W3CDTF">2023-09-03T03:15:32Z</dcterms:modified>
</cp:coreProperties>
</file>