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70" r:id="rId7"/>
    <p:sldId id="268" r:id="rId8"/>
    <p:sldId id="271" r:id="rId9"/>
    <p:sldId id="272" r:id="rId10"/>
    <p:sldId id="274" r:id="rId11"/>
    <p:sldId id="27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3E5A-C533-4355-B76C-0AFCC5700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40C04-A505-4ABA-A057-6BD53D71F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E5EE-6EEB-4375-B04A-774D5D78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37D8-F370-4648-BBBE-FCB5FF14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5EA7-D769-4813-9863-8E08A471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F435-83F2-47DA-83EF-0C9F50A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D0D0E-8371-4811-A14A-79A88115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C34C-77F9-41D3-B207-64578A7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BF0E-EAD0-44A3-9826-698217FE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8338-D2CF-487E-81EC-A8D7A821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E4DB6-6C34-407E-8A7A-F374CE61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FABB-181B-45A1-A39F-00DBDB3A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3750-3D98-46E7-A49F-1B8AE6C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0DF2-2D46-4EEB-AC96-DCAAD41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4CD3-1917-4429-B9BA-69278016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5F25-FC90-4D4B-A7E6-4A57F9D1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A01B-C72C-4C48-AB21-5CD040DF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9388-EBBE-4B10-8433-EB4546F1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0C73-9CD0-45D9-8F39-FA6EB577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0A5D-0DC8-448D-A0B7-1D56F0B8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5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0CA5-8EF7-4E38-BF24-1F5AEDAD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EB33-F91B-4DB7-835B-235B9F25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6E11-4C94-4A2B-9B08-F768E20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3B3B-8F42-490F-9D1A-A4E82F4F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B219-012C-47FF-9110-B0D43B3F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6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FB5F-D73E-483B-84A2-1D8504FE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EF79-B1CB-4372-8013-0E1FDF1DD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19EF4-EA23-4DE1-9BD9-A35553E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1402-9FFC-448D-9DC9-0EE6D59A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0442-ED1F-4FD3-A8D3-948A520B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826CA-61A4-4CD2-9ACA-F4947C1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D064-AFF9-47D4-9063-55007F0D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B49A-64F1-4FED-B71E-19E62557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5A22F-9572-4204-B3D7-C65A6066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250E4-AE6C-435E-BC1F-28CB555EE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253DC-A9BB-43FF-ACAA-B2E85EE9E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03DD-2A6F-480A-98EE-2597FC1F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03BE9-93E9-4409-B4CE-E74A5E26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1FD5C-BB9D-4963-A181-F7804FE8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44C0-4569-4357-A95A-36164DCE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E275B-E646-4A59-A4D5-287ED545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26885-3EB7-4DE1-8678-3B246C47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5365B-2564-43C8-82BC-948088FC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4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27B4F-213C-41D0-99A3-F458BDAC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F4DB4-57C1-48FA-9ED7-DA06B86F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E1D-693B-43A6-B7B7-2FCF53D3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2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AFCE-7204-4B52-AF9F-03832BDD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F358-9829-4797-B71F-A8BB6D82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5514B-4651-4C22-B278-212EC9431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8F09-436A-42EA-9929-F7DF800A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7509-2FE3-42BC-BE66-E95D3560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E324-164E-481F-984E-6B68EBA1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7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027C-0C34-4EB4-B08C-BCB7831D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95EDE-D98D-4492-BDFE-9B85803E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EA416-7D7A-4E86-B148-1D0ECF14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54BF-DE34-4342-BA4F-E055F276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E2386-D8D5-44BF-BB1C-7EC0FED3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6439B-793E-4476-8496-85FC1F2A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2E3AC-7133-41E2-9058-337DA6C6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B11D-BCD3-4B57-8910-A6B05827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A50D-74EF-4AF5-8EB1-F43CB5D9E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0F3B-FC3E-4FC7-9542-DF50ED49DA2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33D3-7E08-4BF3-BB42-E87FFA99A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A3B7-8142-4781-9FF2-08A53AFA6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8898-7574-4F69-A392-168DAD1C5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830B-5CC6-49A6-8FFB-52BAAC119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19912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1B2DA-8F14-3A83-35DE-470035A74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-1"/>
            <a:ext cx="12025223" cy="671997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Different masks are used for finding the edges</a:t>
            </a:r>
          </a:p>
          <a:p>
            <a:r>
              <a:rPr lang="en-IN" dirty="0"/>
              <a:t>Prewitt masks for Horizontal and vertical edges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Gradient along x direction : (z</a:t>
            </a:r>
            <a:r>
              <a:rPr lang="en-IN" baseline="-25000" dirty="0"/>
              <a:t>7</a:t>
            </a:r>
            <a:r>
              <a:rPr lang="en-IN" dirty="0"/>
              <a:t>+z</a:t>
            </a:r>
            <a:r>
              <a:rPr lang="en-IN" baseline="-25000" dirty="0"/>
              <a:t>8</a:t>
            </a:r>
            <a:r>
              <a:rPr lang="en-IN" dirty="0"/>
              <a:t>+z</a:t>
            </a:r>
            <a:r>
              <a:rPr lang="en-IN" baseline="-25000" dirty="0"/>
              <a:t>9</a:t>
            </a:r>
            <a:r>
              <a:rPr lang="en-IN" dirty="0"/>
              <a:t>)-(z</a:t>
            </a:r>
            <a:r>
              <a:rPr lang="en-IN" baseline="-25000" dirty="0"/>
              <a:t>1</a:t>
            </a:r>
            <a:r>
              <a:rPr lang="en-IN" dirty="0"/>
              <a:t>+z</a:t>
            </a:r>
            <a:r>
              <a:rPr lang="en-IN" baseline="-25000" dirty="0"/>
              <a:t>2</a:t>
            </a:r>
            <a:r>
              <a:rPr lang="en-IN" dirty="0"/>
              <a:t>+z</a:t>
            </a:r>
            <a:r>
              <a:rPr lang="en-IN" baseline="-25000" dirty="0"/>
              <a:t>3</a:t>
            </a:r>
            <a:r>
              <a:rPr lang="en-IN" dirty="0"/>
              <a:t>)</a:t>
            </a:r>
          </a:p>
          <a:p>
            <a:r>
              <a:rPr lang="en-IN" dirty="0"/>
              <a:t>Gradient along x direction : (z</a:t>
            </a:r>
            <a:r>
              <a:rPr lang="en-IN" baseline="-25000" dirty="0"/>
              <a:t>3</a:t>
            </a:r>
            <a:r>
              <a:rPr lang="en-IN" dirty="0"/>
              <a:t>+z</a:t>
            </a:r>
            <a:r>
              <a:rPr lang="en-IN" baseline="-25000" dirty="0"/>
              <a:t>6</a:t>
            </a:r>
            <a:r>
              <a:rPr lang="en-IN" dirty="0"/>
              <a:t>+z</a:t>
            </a:r>
            <a:r>
              <a:rPr lang="en-IN" baseline="-25000" dirty="0"/>
              <a:t>9</a:t>
            </a:r>
            <a:r>
              <a:rPr lang="en-IN" dirty="0"/>
              <a:t>)-(z</a:t>
            </a:r>
            <a:r>
              <a:rPr lang="en-IN" baseline="-25000" dirty="0"/>
              <a:t>1</a:t>
            </a:r>
            <a:r>
              <a:rPr lang="en-IN" dirty="0"/>
              <a:t>+z</a:t>
            </a:r>
            <a:r>
              <a:rPr lang="en-IN" baseline="-25000" dirty="0"/>
              <a:t>4</a:t>
            </a:r>
            <a:r>
              <a:rPr lang="en-IN" dirty="0"/>
              <a:t>+z</a:t>
            </a:r>
            <a:r>
              <a:rPr lang="en-IN" baseline="-25000" dirty="0"/>
              <a:t>7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530D61-A545-06F1-D3F8-46242D553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8"/>
          <a:stretch/>
        </p:blipFill>
        <p:spPr bwMode="auto">
          <a:xfrm>
            <a:off x="7671821" y="526211"/>
            <a:ext cx="4111862" cy="461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D13E4A-F7E7-5720-F1EE-215F300EB300}"/>
              </a:ext>
            </a:extLst>
          </p:cNvPr>
          <p:cNvGraphicFramePr>
            <a:graphicFrameLocks noGrp="1"/>
          </p:cNvGraphicFramePr>
          <p:nvPr/>
        </p:nvGraphicFramePr>
        <p:xfrm>
          <a:off x="850183" y="1211371"/>
          <a:ext cx="2979945" cy="154908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93315">
                  <a:extLst>
                    <a:ext uri="{9D8B030D-6E8A-4147-A177-3AD203B41FA5}">
                      <a16:colId xmlns:a16="http://schemas.microsoft.com/office/drawing/2014/main" val="1616484497"/>
                    </a:ext>
                  </a:extLst>
                </a:gridCol>
                <a:gridCol w="993315">
                  <a:extLst>
                    <a:ext uri="{9D8B030D-6E8A-4147-A177-3AD203B41FA5}">
                      <a16:colId xmlns:a16="http://schemas.microsoft.com/office/drawing/2014/main" val="926910401"/>
                    </a:ext>
                  </a:extLst>
                </a:gridCol>
                <a:gridCol w="993315">
                  <a:extLst>
                    <a:ext uri="{9D8B030D-6E8A-4147-A177-3AD203B41FA5}">
                      <a16:colId xmlns:a16="http://schemas.microsoft.com/office/drawing/2014/main" val="846724100"/>
                    </a:ext>
                  </a:extLst>
                </a:gridCol>
              </a:tblGrid>
              <a:tr h="516361">
                <a:tc>
                  <a:txBody>
                    <a:bodyPr/>
                    <a:lstStyle/>
                    <a:p>
                      <a:r>
                        <a:rPr lang="en-IN" dirty="0"/>
                        <a:t>Z1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59302"/>
                  </a:ext>
                </a:extLst>
              </a:tr>
              <a:tr h="516361">
                <a:tc>
                  <a:txBody>
                    <a:bodyPr/>
                    <a:lstStyle/>
                    <a:p>
                      <a:r>
                        <a:rPr lang="en-IN" dirty="0"/>
                        <a:t>Z4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4074"/>
                  </a:ext>
                </a:extLst>
              </a:tr>
              <a:tr h="516361">
                <a:tc>
                  <a:txBody>
                    <a:bodyPr/>
                    <a:lstStyle/>
                    <a:p>
                      <a:r>
                        <a:rPr lang="en-IN" dirty="0"/>
                        <a:t>Z7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5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54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1B2DA-8F14-3A83-35DE-470035A74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-1"/>
            <a:ext cx="12025223" cy="6719977"/>
          </a:xfrm>
        </p:spPr>
        <p:txBody>
          <a:bodyPr/>
          <a:lstStyle/>
          <a:p>
            <a:r>
              <a:rPr lang="en-IN" dirty="0"/>
              <a:t>Sobel masks for Horizontal and vertical edges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Gradient along x direction : (z</a:t>
            </a:r>
            <a:r>
              <a:rPr lang="en-IN" baseline="-25000" dirty="0"/>
              <a:t>7</a:t>
            </a:r>
            <a:r>
              <a:rPr lang="en-IN" dirty="0"/>
              <a:t>+2z</a:t>
            </a:r>
            <a:r>
              <a:rPr lang="en-IN" baseline="-25000" dirty="0"/>
              <a:t>8</a:t>
            </a:r>
            <a:r>
              <a:rPr lang="en-IN" dirty="0"/>
              <a:t>+z</a:t>
            </a:r>
            <a:r>
              <a:rPr lang="en-IN" baseline="-25000" dirty="0"/>
              <a:t>9</a:t>
            </a:r>
            <a:r>
              <a:rPr lang="en-IN" dirty="0"/>
              <a:t>)-(z</a:t>
            </a:r>
            <a:r>
              <a:rPr lang="en-IN" baseline="-25000" dirty="0"/>
              <a:t>1</a:t>
            </a:r>
            <a:r>
              <a:rPr lang="en-IN" dirty="0"/>
              <a:t>+2z</a:t>
            </a:r>
            <a:r>
              <a:rPr lang="en-IN" baseline="-25000" dirty="0"/>
              <a:t>2</a:t>
            </a:r>
            <a:r>
              <a:rPr lang="en-IN" dirty="0"/>
              <a:t>+z</a:t>
            </a:r>
            <a:r>
              <a:rPr lang="en-IN" baseline="-25000" dirty="0"/>
              <a:t>3</a:t>
            </a:r>
            <a:r>
              <a:rPr lang="en-IN" dirty="0"/>
              <a:t>)</a:t>
            </a:r>
          </a:p>
          <a:p>
            <a:r>
              <a:rPr lang="en-IN" dirty="0"/>
              <a:t>Gradient along x direction : (z</a:t>
            </a:r>
            <a:r>
              <a:rPr lang="en-IN" baseline="-25000" dirty="0"/>
              <a:t>3</a:t>
            </a:r>
            <a:r>
              <a:rPr lang="en-IN" dirty="0"/>
              <a:t>+2z</a:t>
            </a:r>
            <a:r>
              <a:rPr lang="en-IN" baseline="-25000" dirty="0"/>
              <a:t>6</a:t>
            </a:r>
            <a:r>
              <a:rPr lang="en-IN" dirty="0"/>
              <a:t>+z</a:t>
            </a:r>
            <a:r>
              <a:rPr lang="en-IN" baseline="-25000" dirty="0"/>
              <a:t>9</a:t>
            </a:r>
            <a:r>
              <a:rPr lang="en-IN" dirty="0"/>
              <a:t>)-(z</a:t>
            </a:r>
            <a:r>
              <a:rPr lang="en-IN" baseline="-25000" dirty="0"/>
              <a:t>1</a:t>
            </a:r>
            <a:r>
              <a:rPr lang="en-IN" dirty="0"/>
              <a:t>+2z</a:t>
            </a:r>
            <a:r>
              <a:rPr lang="en-IN" baseline="-25000" dirty="0"/>
              <a:t>4</a:t>
            </a:r>
            <a:r>
              <a:rPr lang="en-IN" dirty="0"/>
              <a:t>+z</a:t>
            </a:r>
            <a:r>
              <a:rPr lang="en-IN" baseline="-25000" dirty="0"/>
              <a:t>7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Sobel operators normally preferred as the noise suppression is more.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530D61-A545-06F1-D3F8-46242D553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8"/>
          <a:stretch/>
        </p:blipFill>
        <p:spPr bwMode="auto">
          <a:xfrm>
            <a:off x="8080138" y="-1"/>
            <a:ext cx="4111862" cy="461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D13E4A-F7E7-5720-F1EE-215F300EB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7868"/>
              </p:ext>
            </p:extLst>
          </p:nvPr>
        </p:nvGraphicFramePr>
        <p:xfrm>
          <a:off x="850183" y="1211371"/>
          <a:ext cx="2979945" cy="154908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93315">
                  <a:extLst>
                    <a:ext uri="{9D8B030D-6E8A-4147-A177-3AD203B41FA5}">
                      <a16:colId xmlns:a16="http://schemas.microsoft.com/office/drawing/2014/main" val="1616484497"/>
                    </a:ext>
                  </a:extLst>
                </a:gridCol>
                <a:gridCol w="993315">
                  <a:extLst>
                    <a:ext uri="{9D8B030D-6E8A-4147-A177-3AD203B41FA5}">
                      <a16:colId xmlns:a16="http://schemas.microsoft.com/office/drawing/2014/main" val="926910401"/>
                    </a:ext>
                  </a:extLst>
                </a:gridCol>
                <a:gridCol w="993315">
                  <a:extLst>
                    <a:ext uri="{9D8B030D-6E8A-4147-A177-3AD203B41FA5}">
                      <a16:colId xmlns:a16="http://schemas.microsoft.com/office/drawing/2014/main" val="846724100"/>
                    </a:ext>
                  </a:extLst>
                </a:gridCol>
              </a:tblGrid>
              <a:tr h="516361">
                <a:tc>
                  <a:txBody>
                    <a:bodyPr/>
                    <a:lstStyle/>
                    <a:p>
                      <a:r>
                        <a:rPr lang="en-IN" dirty="0"/>
                        <a:t>Z1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59302"/>
                  </a:ext>
                </a:extLst>
              </a:tr>
              <a:tr h="516361">
                <a:tc>
                  <a:txBody>
                    <a:bodyPr/>
                    <a:lstStyle/>
                    <a:p>
                      <a:r>
                        <a:rPr lang="en-IN" dirty="0"/>
                        <a:t>Z4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4074"/>
                  </a:ext>
                </a:extLst>
              </a:tr>
              <a:tr h="516361">
                <a:tc>
                  <a:txBody>
                    <a:bodyPr/>
                    <a:lstStyle/>
                    <a:p>
                      <a:r>
                        <a:rPr lang="en-IN" dirty="0"/>
                        <a:t>Z7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5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2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A2FE-0F70-461F-87B5-497B510E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2AC4-F4AF-462C-A5BF-0E6096A7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8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DDA8-C5EE-43F4-4AFF-BD54218B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372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Image Segmentation</a:t>
            </a:r>
          </a:p>
          <a:p>
            <a:pPr marL="0" indent="0">
              <a:buNone/>
            </a:pPr>
            <a:r>
              <a:rPr lang="en-IN" dirty="0"/>
              <a:t>Segmentation: Process of subdividing the image into constituent parts or objects in the image.</a:t>
            </a:r>
          </a:p>
          <a:p>
            <a:pPr marL="0" indent="0">
              <a:buNone/>
            </a:pPr>
            <a:r>
              <a:rPr lang="en-IN" dirty="0"/>
              <a:t>Why do we want to do this?</a:t>
            </a:r>
          </a:p>
          <a:p>
            <a:pPr lvl="1"/>
            <a:r>
              <a:rPr lang="en-IN" dirty="0"/>
              <a:t>To </a:t>
            </a:r>
            <a:r>
              <a:rPr lang="en-IN" dirty="0" err="1"/>
              <a:t>analyze</a:t>
            </a:r>
            <a:r>
              <a:rPr lang="en-IN" dirty="0"/>
              <a:t> each object present in the image</a:t>
            </a:r>
          </a:p>
          <a:p>
            <a:pPr lvl="1"/>
            <a:r>
              <a:rPr lang="en-IN" dirty="0"/>
              <a:t>To extract information from the image to use it further for some application</a:t>
            </a:r>
          </a:p>
          <a:p>
            <a:r>
              <a:rPr lang="en-IN" dirty="0"/>
              <a:t>Level of segmentation will depend on the application</a:t>
            </a:r>
          </a:p>
          <a:p>
            <a:pPr lvl="1"/>
            <a:r>
              <a:rPr lang="en-IN" dirty="0"/>
              <a:t>E.g. Identify volume of moving vehicles from an aerial image</a:t>
            </a:r>
          </a:p>
          <a:p>
            <a:r>
              <a:rPr lang="en-IN" dirty="0"/>
              <a:t>Most difficult task in the image processing application.</a:t>
            </a:r>
          </a:p>
          <a:p>
            <a:r>
              <a:rPr lang="en-IN" dirty="0"/>
              <a:t>Requires a robust image segmentation algorithm for successful image classification and other applications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40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3325-6549-351A-5588-30309E80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210"/>
            <a:ext cx="12059728" cy="65851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Two approaches</a:t>
            </a:r>
          </a:p>
          <a:p>
            <a:r>
              <a:rPr lang="en-IN" dirty="0"/>
              <a:t>Discontinuity based approached</a:t>
            </a:r>
          </a:p>
          <a:p>
            <a:r>
              <a:rPr lang="en-IN" dirty="0"/>
              <a:t> Similarity-based approach</a:t>
            </a:r>
          </a:p>
          <a:p>
            <a:pPr marL="0" indent="0">
              <a:buNone/>
            </a:pPr>
            <a:r>
              <a:rPr lang="en-IN" dirty="0"/>
              <a:t>Discontinuity </a:t>
            </a:r>
          </a:p>
          <a:p>
            <a:r>
              <a:rPr lang="en-IN" dirty="0"/>
              <a:t>Based on some abrupt changes in the </a:t>
            </a:r>
            <a:r>
              <a:rPr lang="en-IN" dirty="0" err="1"/>
              <a:t>gray</a:t>
            </a:r>
            <a:r>
              <a:rPr lang="en-IN" dirty="0"/>
              <a:t> levels of the image</a:t>
            </a:r>
          </a:p>
          <a:p>
            <a:r>
              <a:rPr lang="en-IN" dirty="0"/>
              <a:t>Using this approach  we identify the </a:t>
            </a:r>
          </a:p>
          <a:p>
            <a:r>
              <a:rPr lang="en-IN" dirty="0"/>
              <a:t>isolated points</a:t>
            </a:r>
          </a:p>
          <a:p>
            <a:r>
              <a:rPr lang="en-IN" dirty="0"/>
              <a:t>lines </a:t>
            </a:r>
          </a:p>
          <a:p>
            <a:r>
              <a:rPr lang="en-IN" dirty="0"/>
              <a:t>edges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2186-5589-B2EF-EBD4-CA8C1152C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30"/>
            <a:ext cx="12085608" cy="67058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Similarity-based approach</a:t>
            </a:r>
          </a:p>
          <a:p>
            <a:r>
              <a:rPr lang="en-IN" dirty="0"/>
              <a:t>Group the pixels in an image that is similar</a:t>
            </a:r>
          </a:p>
          <a:p>
            <a:pPr marL="0" indent="0">
              <a:buNone/>
            </a:pPr>
            <a:r>
              <a:rPr lang="en-IN" dirty="0"/>
              <a:t>Types of similarity-based approaches:</a:t>
            </a:r>
          </a:p>
          <a:p>
            <a:r>
              <a:rPr lang="en-IN" dirty="0"/>
              <a:t>Thresholding operation</a:t>
            </a:r>
          </a:p>
          <a:p>
            <a:r>
              <a:rPr lang="en-IN" dirty="0"/>
              <a:t>Region Growing </a:t>
            </a:r>
          </a:p>
          <a:p>
            <a:r>
              <a:rPr lang="en-IN" dirty="0"/>
              <a:t>Region splitting and merging</a:t>
            </a:r>
          </a:p>
        </p:txBody>
      </p:sp>
    </p:spTree>
    <p:extLst>
      <p:ext uri="{BB962C8B-B14F-4D97-AF65-F5344CB8AC3E}">
        <p14:creationId xmlns:p14="http://schemas.microsoft.com/office/powerpoint/2010/main" val="385078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D2A-AE93-CF70-1DDE-98355F57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82" y="91716"/>
            <a:ext cx="12078418" cy="65678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Discontinuity approach</a:t>
            </a:r>
          </a:p>
          <a:p>
            <a:r>
              <a:rPr lang="en-IN" dirty="0"/>
              <a:t>Point detection: masks used for point detection is Laplacian mask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Point will be detected at a location say (</a:t>
            </a:r>
            <a:r>
              <a:rPr lang="en-IN" dirty="0" err="1"/>
              <a:t>x,y</a:t>
            </a:r>
            <a:r>
              <a:rPr lang="en-IN" dirty="0"/>
              <a:t>) in the image where the mask is </a:t>
            </a:r>
            <a:r>
              <a:rPr lang="en-IN" dirty="0" err="1"/>
              <a:t>centered</a:t>
            </a:r>
            <a:r>
              <a:rPr lang="en-IN" dirty="0"/>
              <a:t> if the absolute value of the response say R is greater than a threshold 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AA5A6D-F9BE-FB66-16A1-8F9AD021A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99129"/>
              </p:ext>
            </p:extLst>
          </p:nvPr>
        </p:nvGraphicFramePr>
        <p:xfrm>
          <a:off x="1048590" y="1582308"/>
          <a:ext cx="2617638" cy="16525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2546">
                  <a:extLst>
                    <a:ext uri="{9D8B030D-6E8A-4147-A177-3AD203B41FA5}">
                      <a16:colId xmlns:a16="http://schemas.microsoft.com/office/drawing/2014/main" val="4222406942"/>
                    </a:ext>
                  </a:extLst>
                </a:gridCol>
                <a:gridCol w="872546">
                  <a:extLst>
                    <a:ext uri="{9D8B030D-6E8A-4147-A177-3AD203B41FA5}">
                      <a16:colId xmlns:a16="http://schemas.microsoft.com/office/drawing/2014/main" val="1362938344"/>
                    </a:ext>
                  </a:extLst>
                </a:gridCol>
                <a:gridCol w="872546">
                  <a:extLst>
                    <a:ext uri="{9D8B030D-6E8A-4147-A177-3AD203B41FA5}">
                      <a16:colId xmlns:a16="http://schemas.microsoft.com/office/drawing/2014/main" val="1792071607"/>
                    </a:ext>
                  </a:extLst>
                </a:gridCol>
              </a:tblGrid>
              <a:tr h="550866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01235"/>
                  </a:ext>
                </a:extLst>
              </a:tr>
              <a:tr h="550866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67394"/>
                  </a:ext>
                </a:extLst>
              </a:tr>
              <a:tr h="550866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6363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15561A6-FAD4-E187-7F6C-A3875806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45" y="4574210"/>
            <a:ext cx="5769420" cy="119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5DB1D06-B47D-5F8C-C68B-92FAE944A5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7" y="109538"/>
            <a:ext cx="8194346" cy="634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64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EB80B7C-A071-1144-ED36-42B4116DE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959769"/>
            <a:ext cx="101346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8C0444-46AA-06F7-2171-E85A027E4391}"/>
              </a:ext>
            </a:extLst>
          </p:cNvPr>
          <p:cNvSpPr txBox="1"/>
          <p:nvPr/>
        </p:nvSpPr>
        <p:spPr>
          <a:xfrm>
            <a:off x="2165230" y="474453"/>
            <a:ext cx="324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 detection</a:t>
            </a:r>
          </a:p>
        </p:txBody>
      </p:sp>
    </p:spTree>
    <p:extLst>
      <p:ext uri="{BB962C8B-B14F-4D97-AF65-F5344CB8AC3E}">
        <p14:creationId xmlns:p14="http://schemas.microsoft.com/office/powerpoint/2010/main" val="44190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40D7-6AD1-5BA9-8D9B-EF5E6213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75" y="22703"/>
            <a:ext cx="11954774" cy="6766285"/>
          </a:xfrm>
        </p:spPr>
        <p:txBody>
          <a:bodyPr/>
          <a:lstStyle/>
          <a:p>
            <a:r>
              <a:rPr lang="en-IN" dirty="0"/>
              <a:t>Horizontal: all points lying on a Horizontal line in the image</a:t>
            </a:r>
          </a:p>
          <a:p>
            <a:r>
              <a:rPr lang="en-IN" dirty="0"/>
              <a:t>Vertical: all points lying on a vertical line in the image</a:t>
            </a:r>
          </a:p>
          <a:p>
            <a:r>
              <a:rPr lang="en-IN" dirty="0"/>
              <a:t>-45 and +45 will detect all points lying on the diagonal line in the image</a:t>
            </a:r>
          </a:p>
          <a:p>
            <a:pPr marL="0" indent="0">
              <a:buNone/>
            </a:pPr>
            <a:r>
              <a:rPr lang="en-IN" dirty="0"/>
              <a:t>How to detect?</a:t>
            </a:r>
          </a:p>
          <a:p>
            <a:r>
              <a:rPr lang="en-IN" dirty="0"/>
              <a:t>Apply all four masks on the image</a:t>
            </a:r>
          </a:p>
          <a:p>
            <a:r>
              <a:rPr lang="en-IN" dirty="0"/>
              <a:t>If say there are two masks </a:t>
            </a:r>
            <a:r>
              <a:rPr lang="en-IN" dirty="0" err="1"/>
              <a:t>i</a:t>
            </a:r>
            <a:r>
              <a:rPr lang="en-IN" dirty="0"/>
              <a:t> and j</a:t>
            </a:r>
          </a:p>
          <a:p>
            <a:r>
              <a:rPr lang="en-IN" dirty="0"/>
              <a:t>|Ri|&gt;|</a:t>
            </a:r>
            <a:r>
              <a:rPr lang="en-IN" dirty="0" err="1"/>
              <a:t>Rj</a:t>
            </a:r>
            <a:r>
              <a:rPr lang="en-IN" dirty="0"/>
              <a:t>| then we conclude that the point detected is contained on the line in the direction of the mask </a:t>
            </a:r>
            <a:r>
              <a:rPr lang="en-IN" dirty="0" err="1"/>
              <a:t>i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5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C919-46AC-A76E-A241-36741229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3" y="39957"/>
            <a:ext cx="11972026" cy="66800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Edge detection</a:t>
            </a:r>
          </a:p>
          <a:p>
            <a:pPr marL="0" indent="0">
              <a:buNone/>
            </a:pPr>
            <a:r>
              <a:rPr lang="en-IN" dirty="0"/>
              <a:t>Edge is the boundary between two regions with distinct intensity levels.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Alpha tells us the direction of the edge and gradient well tell the strength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0736C-3665-93A1-B247-E8E6C8DA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71" y="1126333"/>
            <a:ext cx="4197338" cy="1306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68BEE-CD92-9B8C-ABBA-C0395435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44" y="2954926"/>
            <a:ext cx="6518262" cy="1128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36EC-EE54-12C5-3B78-341CD77FB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739" y="4312888"/>
            <a:ext cx="3609347" cy="1034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CD8530-E324-2838-A6A8-648F3B23B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891" y="1186720"/>
            <a:ext cx="4559056" cy="18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0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447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Nisha Chandran S</dc:creator>
  <cp:lastModifiedBy>Nisha Chandran</cp:lastModifiedBy>
  <cp:revision>12</cp:revision>
  <dcterms:created xsi:type="dcterms:W3CDTF">2021-12-23T16:45:52Z</dcterms:created>
  <dcterms:modified xsi:type="dcterms:W3CDTF">2023-12-04T14:53:28Z</dcterms:modified>
</cp:coreProperties>
</file>