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4" r:id="rId4"/>
    <p:sldId id="267" r:id="rId5"/>
    <p:sldId id="266" r:id="rId6"/>
    <p:sldId id="268" r:id="rId7"/>
    <p:sldId id="269" r:id="rId8"/>
    <p:sldId id="275" r:id="rId9"/>
    <p:sldId id="270" r:id="rId10"/>
    <p:sldId id="271" r:id="rId11"/>
    <p:sldId id="272" r:id="rId12"/>
    <p:sldId id="273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3E5A-C533-4355-B76C-0AFCC5700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40C04-A505-4ABA-A057-6BD53D71F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AE5EE-6EEB-4375-B04A-774D5D78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0F3B-FC3E-4FC7-9542-DF50ED49DA2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D37D8-F370-4648-BBBE-FCB5FF14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25EA7-D769-4813-9863-8E08A471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EDC6-AD8E-40C3-A49D-115D94D8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07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6F435-83F2-47DA-83EF-0C9F50AB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D0D0E-8371-4811-A14A-79A881150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3C34C-77F9-41D3-B207-64578A7A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0F3B-FC3E-4FC7-9542-DF50ED49DA2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CBF0E-EAD0-44A3-9826-698217FE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78338-D2CF-487E-81EC-A8D7A8215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EDC6-AD8E-40C3-A49D-115D94D8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09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E4DB6-6C34-407E-8A7A-F374CE617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AFABB-181B-45A1-A39F-00DBDB3A7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93750-3D98-46E7-A49F-1B8AE6CF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0F3B-FC3E-4FC7-9542-DF50ED49DA2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80DF2-2D46-4EEB-AC96-DCAAD41D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34CD3-1917-4429-B9BA-69278016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EDC6-AD8E-40C3-A49D-115D94D8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80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85F25-FC90-4D4B-A7E6-4A57F9D1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5A01B-C72C-4C48-AB21-5CD040DF6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29388-EBBE-4B10-8433-EB4546F1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0F3B-FC3E-4FC7-9542-DF50ED49DA2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A0C73-9CD0-45D9-8F39-FA6EB577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70A5D-0DC8-448D-A0B7-1D56F0B8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EDC6-AD8E-40C3-A49D-115D94D8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95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0CA5-8EF7-4E38-BF24-1F5AEDAD6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7EB33-F91B-4DB7-835B-235B9F250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A6E11-4C94-4A2B-9B08-F768E200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0F3B-FC3E-4FC7-9542-DF50ED49DA2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63B3B-8F42-490F-9D1A-A4E82F4F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7B219-012C-47FF-9110-B0D43B3F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EDC6-AD8E-40C3-A49D-115D94D8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86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FB5F-D73E-483B-84A2-1D8504FE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4EF79-B1CB-4372-8013-0E1FDF1DD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19EF4-EA23-4DE1-9BD9-A35553E36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C1402-9FFC-448D-9DC9-0EE6D59A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0F3B-FC3E-4FC7-9542-DF50ED49DA2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30442-ED1F-4FD3-A8D3-948A520B6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826CA-61A4-4CD2-9ACA-F4947C17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EDC6-AD8E-40C3-A49D-115D94D8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1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D064-AFF9-47D4-9063-55007F0D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0B49A-64F1-4FED-B71E-19E625575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5A22F-9572-4204-B3D7-C65A60662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250E4-AE6C-435E-BC1F-28CB555EE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253DC-A9BB-43FF-ACAA-B2E85EE9E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5403DD-2A6F-480A-98EE-2597FC1F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0F3B-FC3E-4FC7-9542-DF50ED49DA2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C03BE9-93E9-4409-B4CE-E74A5E26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F1FD5C-BB9D-4963-A181-F7804FE8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EDC6-AD8E-40C3-A49D-115D94D8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44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44C0-4569-4357-A95A-36164DCE0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E275B-E646-4A59-A4D5-287ED5453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0F3B-FC3E-4FC7-9542-DF50ED49DA2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26885-3EB7-4DE1-8678-3B246C47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5365B-2564-43C8-82BC-948088FC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EDC6-AD8E-40C3-A49D-115D94D8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64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B27B4F-213C-41D0-99A3-F458BDACA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0F3B-FC3E-4FC7-9542-DF50ED49DA2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4F4DB4-57C1-48FA-9ED7-DA06B86F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C8E1D-693B-43A6-B7B7-2FCF53D3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EDC6-AD8E-40C3-A49D-115D94D8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12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AFCE-7204-4B52-AF9F-03832BDD7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5F358-9829-4797-B71F-A8BB6D82A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5514B-4651-4C22-B278-212EC9431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78F09-436A-42EA-9929-F7DF800A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0F3B-FC3E-4FC7-9542-DF50ED49DA2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87509-2FE3-42BC-BE66-E95D3560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4E324-164E-481F-984E-6B68EBA1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EDC6-AD8E-40C3-A49D-115D94D8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07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7027C-0C34-4EB4-B08C-BCB7831D5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995EDE-D98D-4492-BDFE-9B85803E6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EA416-7D7A-4E86-B148-1D0ECF14A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A54BF-DE34-4342-BA4F-E055F276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0F3B-FC3E-4FC7-9542-DF50ED49DA2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E2386-D8D5-44BF-BB1C-7EC0FED3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6439B-793E-4476-8496-85FC1F2A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EDC6-AD8E-40C3-A49D-115D94D8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60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B2E3AC-7133-41E2-9058-337DA6C6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FB11D-BCD3-4B57-8910-A6B05827F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5A50D-74EF-4AF5-8EB1-F43CB5D9E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0F3B-FC3E-4FC7-9542-DF50ED49DA2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C33D3-7E08-4BF3-BB42-E87FFA99A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2A3B7-8142-4781-9FF2-08A53AFA6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8EDC6-AD8E-40C3-A49D-115D94D8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92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8898-7574-4F69-A392-168DAD1C5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A830B-5CC6-49A6-8FFB-52BAAC119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Lecture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120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4C510-A4B7-4289-8285-A1C002A0E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13" y="55191"/>
            <a:ext cx="12031495" cy="6705532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Splitting and Merging</a:t>
            </a:r>
          </a:p>
          <a:p>
            <a:r>
              <a:rPr lang="en-IN" dirty="0"/>
              <a:t>Suppose you have an image say R</a:t>
            </a:r>
          </a:p>
          <a:p>
            <a:r>
              <a:rPr lang="en-IN" dirty="0"/>
              <a:t>Check if the intensity values of the image is same</a:t>
            </a:r>
          </a:p>
          <a:p>
            <a:r>
              <a:rPr lang="en-IN" dirty="0"/>
              <a:t>If not divide the image into four quadrants.</a:t>
            </a:r>
          </a:p>
          <a:p>
            <a:r>
              <a:rPr lang="en-IN" dirty="0"/>
              <a:t>R-</a:t>
            </a:r>
            <a:r>
              <a:rPr lang="en-IN" dirty="0">
                <a:sym typeface="Wingdings" panose="05000000000000000000" pitchFamily="2" charset="2"/>
              </a:rPr>
              <a:t>---&gt; R0, R1, R2, R3</a:t>
            </a:r>
          </a:p>
          <a:p>
            <a:r>
              <a:rPr lang="en-IN" dirty="0">
                <a:sym typeface="Wingdings" panose="05000000000000000000" pitchFamily="2" charset="2"/>
              </a:rPr>
              <a:t>Check if the points in sub region R0 are of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the same intensity</a:t>
            </a:r>
          </a:p>
          <a:p>
            <a:r>
              <a:rPr lang="en-IN" dirty="0">
                <a:sym typeface="Wingdings" panose="05000000000000000000" pitchFamily="2" charset="2"/>
              </a:rPr>
              <a:t>If so stop and check the next sub regions</a:t>
            </a:r>
          </a:p>
          <a:p>
            <a:r>
              <a:rPr lang="en-IN" dirty="0">
                <a:sym typeface="Wingdings" panose="05000000000000000000" pitchFamily="2" charset="2"/>
              </a:rPr>
              <a:t>If not divide R0</a:t>
            </a:r>
          </a:p>
          <a:p>
            <a:r>
              <a:rPr lang="en-IN" dirty="0">
                <a:sym typeface="Wingdings" panose="05000000000000000000" pitchFamily="2" charset="2"/>
              </a:rPr>
              <a:t>R0-------&gt; R00,R01,R02,R03</a:t>
            </a:r>
          </a:p>
          <a:p>
            <a:r>
              <a:rPr lang="en-IN" dirty="0">
                <a:sym typeface="Wingdings" panose="05000000000000000000" pitchFamily="2" charset="2"/>
              </a:rPr>
              <a:t>R1-------&gt; R10,R11,R12,R13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3AD7FB-0CF7-4C14-981C-907DD88D8F1B}"/>
              </a:ext>
            </a:extLst>
          </p:cNvPr>
          <p:cNvSpPr/>
          <p:nvPr/>
        </p:nvSpPr>
        <p:spPr>
          <a:xfrm>
            <a:off x="7675123" y="2500009"/>
            <a:ext cx="2821022" cy="2033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D14D59-DE21-4CC8-9207-0D1DA10DA530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9085634" y="2500009"/>
            <a:ext cx="0" cy="203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BC5F6D-E584-4E20-A44C-D02954653A96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7675123" y="3516549"/>
            <a:ext cx="28210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AF2379-B7A3-49D2-8841-D2E4DB844F61}"/>
              </a:ext>
            </a:extLst>
          </p:cNvPr>
          <p:cNvCxnSpPr/>
          <p:nvPr/>
        </p:nvCxnSpPr>
        <p:spPr>
          <a:xfrm>
            <a:off x="8346332" y="2500009"/>
            <a:ext cx="0" cy="1016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4E3D98-1143-44B0-A971-8230CAB70449}"/>
              </a:ext>
            </a:extLst>
          </p:cNvPr>
          <p:cNvCxnSpPr/>
          <p:nvPr/>
        </p:nvCxnSpPr>
        <p:spPr>
          <a:xfrm>
            <a:off x="7675123" y="3005847"/>
            <a:ext cx="14105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558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00ACF-CD5B-449E-B4DE-1C2EBD66E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43" y="103829"/>
            <a:ext cx="11953672" cy="6598527"/>
          </a:xfrm>
        </p:spPr>
        <p:txBody>
          <a:bodyPr/>
          <a:lstStyle/>
          <a:p>
            <a:r>
              <a:rPr lang="en-IN" dirty="0"/>
              <a:t>Continue till the smallest partition size is reached and you cannot split further</a:t>
            </a:r>
          </a:p>
          <a:p>
            <a:r>
              <a:rPr lang="en-IN" dirty="0"/>
              <a:t>Similar quadrants are then merged to form a bigger quadrant</a:t>
            </a:r>
          </a:p>
          <a:p>
            <a:r>
              <a:rPr lang="en-IN" dirty="0"/>
              <a:t>Image here can be represented as a quadtree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3F2BB53-CC81-4A00-8AD2-2FD63DCA493A}"/>
              </a:ext>
            </a:extLst>
          </p:cNvPr>
          <p:cNvSpPr/>
          <p:nvPr/>
        </p:nvSpPr>
        <p:spPr>
          <a:xfrm>
            <a:off x="3521412" y="2033080"/>
            <a:ext cx="651753" cy="5447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312E6C-8F29-4980-8CB0-EA7776E79ABE}"/>
              </a:ext>
            </a:extLst>
          </p:cNvPr>
          <p:cNvSpPr/>
          <p:nvPr/>
        </p:nvSpPr>
        <p:spPr>
          <a:xfrm>
            <a:off x="2049293" y="3130717"/>
            <a:ext cx="651753" cy="5447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6262AF-3F77-4DB6-8530-6D3AF107F009}"/>
              </a:ext>
            </a:extLst>
          </p:cNvPr>
          <p:cNvSpPr/>
          <p:nvPr/>
        </p:nvSpPr>
        <p:spPr>
          <a:xfrm>
            <a:off x="3012332" y="3156625"/>
            <a:ext cx="651753" cy="5447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A21E81-539C-43A1-91E7-EDA28D52E63D}"/>
              </a:ext>
            </a:extLst>
          </p:cNvPr>
          <p:cNvSpPr/>
          <p:nvPr/>
        </p:nvSpPr>
        <p:spPr>
          <a:xfrm>
            <a:off x="4019143" y="3130715"/>
            <a:ext cx="651753" cy="5447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677780-B29A-4A97-96ED-AF06C84A75D5}"/>
              </a:ext>
            </a:extLst>
          </p:cNvPr>
          <p:cNvSpPr/>
          <p:nvPr/>
        </p:nvSpPr>
        <p:spPr>
          <a:xfrm>
            <a:off x="4982182" y="3130716"/>
            <a:ext cx="651753" cy="5447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9FC2D5B-A5C2-4C57-9E1A-28D82614FE1F}"/>
              </a:ext>
            </a:extLst>
          </p:cNvPr>
          <p:cNvSpPr/>
          <p:nvPr/>
        </p:nvSpPr>
        <p:spPr>
          <a:xfrm>
            <a:off x="2316809" y="4077510"/>
            <a:ext cx="847924" cy="5625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R11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5067430-2AE6-4031-8801-589B552831C9}"/>
              </a:ext>
            </a:extLst>
          </p:cNvPr>
          <p:cNvSpPr/>
          <p:nvPr/>
        </p:nvSpPr>
        <p:spPr>
          <a:xfrm>
            <a:off x="3378734" y="4095344"/>
            <a:ext cx="762012" cy="526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R12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7E41C55-D567-47CC-8CAD-56DCDC4D73ED}"/>
              </a:ext>
            </a:extLst>
          </p:cNvPr>
          <p:cNvSpPr/>
          <p:nvPr/>
        </p:nvSpPr>
        <p:spPr>
          <a:xfrm>
            <a:off x="4380687" y="4077511"/>
            <a:ext cx="762012" cy="526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R13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F8BE82-5E0B-4314-B6E6-E14615A12021}"/>
              </a:ext>
            </a:extLst>
          </p:cNvPr>
          <p:cNvSpPr/>
          <p:nvPr/>
        </p:nvSpPr>
        <p:spPr>
          <a:xfrm>
            <a:off x="5272381" y="4095344"/>
            <a:ext cx="762012" cy="5090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R14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C1C51D-9F7F-471C-9B1D-1FE981A71F3A}"/>
              </a:ext>
            </a:extLst>
          </p:cNvPr>
          <p:cNvCxnSpPr>
            <a:stCxn id="4" idx="4"/>
            <a:endCxn id="7" idx="7"/>
          </p:cNvCxnSpPr>
          <p:nvPr/>
        </p:nvCxnSpPr>
        <p:spPr>
          <a:xfrm flipH="1">
            <a:off x="2605599" y="2577829"/>
            <a:ext cx="1241690" cy="632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3BE3DF-957E-4762-8ED6-6BD571A7E615}"/>
              </a:ext>
            </a:extLst>
          </p:cNvPr>
          <p:cNvCxnSpPr>
            <a:stCxn id="4" idx="4"/>
            <a:endCxn id="8" idx="7"/>
          </p:cNvCxnSpPr>
          <p:nvPr/>
        </p:nvCxnSpPr>
        <p:spPr>
          <a:xfrm flipH="1">
            <a:off x="3568638" y="2577829"/>
            <a:ext cx="278651" cy="65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31B9D7-7768-4EB8-A79D-C944FD2998B4}"/>
              </a:ext>
            </a:extLst>
          </p:cNvPr>
          <p:cNvCxnSpPr>
            <a:stCxn id="4" idx="4"/>
            <a:endCxn id="9" idx="0"/>
          </p:cNvCxnSpPr>
          <p:nvPr/>
        </p:nvCxnSpPr>
        <p:spPr>
          <a:xfrm>
            <a:off x="3847289" y="2577829"/>
            <a:ext cx="497731" cy="55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81C198E-8C1B-4060-98F3-8CA7AE6214F7}"/>
              </a:ext>
            </a:extLst>
          </p:cNvPr>
          <p:cNvCxnSpPr>
            <a:stCxn id="4" idx="4"/>
            <a:endCxn id="10" idx="0"/>
          </p:cNvCxnSpPr>
          <p:nvPr/>
        </p:nvCxnSpPr>
        <p:spPr>
          <a:xfrm>
            <a:off x="3847289" y="2577829"/>
            <a:ext cx="1460770" cy="55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CCD8B4-5799-4DAA-BA11-0EEC1A06D749}"/>
              </a:ext>
            </a:extLst>
          </p:cNvPr>
          <p:cNvCxnSpPr>
            <a:stCxn id="8" idx="4"/>
          </p:cNvCxnSpPr>
          <p:nvPr/>
        </p:nvCxnSpPr>
        <p:spPr>
          <a:xfrm flipH="1">
            <a:off x="2937753" y="3701374"/>
            <a:ext cx="400456" cy="37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C2F04F-0AF8-4F8F-A890-0E7D8B32CD09}"/>
              </a:ext>
            </a:extLst>
          </p:cNvPr>
          <p:cNvCxnSpPr>
            <a:stCxn id="8" idx="4"/>
            <a:endCxn id="12" idx="0"/>
          </p:cNvCxnSpPr>
          <p:nvPr/>
        </p:nvCxnSpPr>
        <p:spPr>
          <a:xfrm>
            <a:off x="3338209" y="3701374"/>
            <a:ext cx="421531" cy="393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36E1519-4BA3-4353-B56A-CB1FB9DECEFB}"/>
              </a:ext>
            </a:extLst>
          </p:cNvPr>
          <p:cNvCxnSpPr>
            <a:stCxn id="8" idx="4"/>
            <a:endCxn id="13" idx="0"/>
          </p:cNvCxnSpPr>
          <p:nvPr/>
        </p:nvCxnSpPr>
        <p:spPr>
          <a:xfrm>
            <a:off x="3338209" y="3701374"/>
            <a:ext cx="1423484" cy="37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9DFA2B-A432-4E52-BF85-45FEB1D11E7E}"/>
              </a:ext>
            </a:extLst>
          </p:cNvPr>
          <p:cNvCxnSpPr>
            <a:stCxn id="8" idx="4"/>
            <a:endCxn id="14" idx="7"/>
          </p:cNvCxnSpPr>
          <p:nvPr/>
        </p:nvCxnSpPr>
        <p:spPr>
          <a:xfrm>
            <a:off x="3338209" y="3701374"/>
            <a:ext cx="2584590" cy="46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745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73D81-1711-4312-9EE4-A307CDD28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0" y="74646"/>
            <a:ext cx="11885579" cy="6549890"/>
          </a:xfrm>
        </p:spPr>
        <p:txBody>
          <a:bodyPr>
            <a:normAutofit/>
          </a:bodyPr>
          <a:lstStyle/>
          <a:p>
            <a:r>
              <a:rPr lang="en-IN" dirty="0"/>
              <a:t>The image below is not uniform so split into four quadrants</a:t>
            </a:r>
          </a:p>
          <a:p>
            <a:r>
              <a:rPr lang="en-IN" dirty="0"/>
              <a:t>R0 is not uniform so need to split into R00,R01,R02,R03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R00 and R02 uniform  so no need to split</a:t>
            </a:r>
          </a:p>
          <a:p>
            <a:r>
              <a:rPr lang="en-IN" dirty="0"/>
              <a:t>R01 is not uniform so split further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C2B3CF-E9F5-4054-AF6D-76B97BA910E4}"/>
              </a:ext>
            </a:extLst>
          </p:cNvPr>
          <p:cNvSpPr/>
          <p:nvPr/>
        </p:nvSpPr>
        <p:spPr>
          <a:xfrm>
            <a:off x="2791837" y="1001948"/>
            <a:ext cx="4202349" cy="339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33C7C676-8775-4701-ACDE-1351D001F96B}"/>
              </a:ext>
            </a:extLst>
          </p:cNvPr>
          <p:cNvSpPr/>
          <p:nvPr/>
        </p:nvSpPr>
        <p:spPr>
          <a:xfrm>
            <a:off x="3949429" y="1736387"/>
            <a:ext cx="1848255" cy="1692613"/>
          </a:xfrm>
          <a:prstGeom prst="smileyFac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192DF8-F374-4508-89F6-2F6D318B6FCB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4893012" y="1001948"/>
            <a:ext cx="0" cy="33949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127B34-BB26-4C91-A683-2D2CFEEE21E5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2791837" y="2699425"/>
            <a:ext cx="420234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2A7A73-8A31-4366-A388-ADE055A64FAB}"/>
              </a:ext>
            </a:extLst>
          </p:cNvPr>
          <p:cNvCxnSpPr>
            <a:cxnSpLocks/>
          </p:cNvCxnSpPr>
          <p:nvPr/>
        </p:nvCxnSpPr>
        <p:spPr>
          <a:xfrm>
            <a:off x="3803518" y="1001948"/>
            <a:ext cx="0" cy="16974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C4EF11-82AD-484E-8769-900D3BBA5BD5}"/>
              </a:ext>
            </a:extLst>
          </p:cNvPr>
          <p:cNvCxnSpPr>
            <a:cxnSpLocks/>
          </p:cNvCxnSpPr>
          <p:nvPr/>
        </p:nvCxnSpPr>
        <p:spPr>
          <a:xfrm flipV="1">
            <a:off x="2791837" y="1887166"/>
            <a:ext cx="2101174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F59760-6800-48F2-AB87-84D7654C5D73}"/>
              </a:ext>
            </a:extLst>
          </p:cNvPr>
          <p:cNvCxnSpPr>
            <a:cxnSpLocks/>
          </p:cNvCxnSpPr>
          <p:nvPr/>
        </p:nvCxnSpPr>
        <p:spPr>
          <a:xfrm>
            <a:off x="4293909" y="1001948"/>
            <a:ext cx="0" cy="8852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0C0D7D-4C18-4028-A48E-CC84D840EBDA}"/>
              </a:ext>
            </a:extLst>
          </p:cNvPr>
          <p:cNvCxnSpPr>
            <a:cxnSpLocks/>
          </p:cNvCxnSpPr>
          <p:nvPr/>
        </p:nvCxnSpPr>
        <p:spPr>
          <a:xfrm>
            <a:off x="3803518" y="1493196"/>
            <a:ext cx="108949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748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41AEF-0FA1-23BB-7DE0-3C76FD56D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54" y="14077"/>
            <a:ext cx="12087045" cy="6697273"/>
          </a:xfrm>
        </p:spPr>
        <p:txBody>
          <a:bodyPr/>
          <a:lstStyle/>
          <a:p>
            <a:r>
              <a:rPr lang="en-IN" dirty="0"/>
              <a:t>Continue doing this till we reach a fixed partition limit or all partitions are uniform we start the merging</a:t>
            </a:r>
          </a:p>
          <a:p>
            <a:r>
              <a:rPr lang="en-IN" dirty="0"/>
              <a:t>Adjacent partitions that can be combined together are merged to form a bigger segment</a:t>
            </a:r>
          </a:p>
          <a:p>
            <a:r>
              <a:rPr lang="en-IN" dirty="0"/>
              <a:t>By doing this the different objects can be segmented out from the image.</a:t>
            </a:r>
          </a:p>
        </p:txBody>
      </p:sp>
    </p:spTree>
    <p:extLst>
      <p:ext uri="{BB962C8B-B14F-4D97-AF65-F5344CB8AC3E}">
        <p14:creationId xmlns:p14="http://schemas.microsoft.com/office/powerpoint/2010/main" val="424709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D9408-8394-40F1-A796-73E87EB4A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14" y="123285"/>
            <a:ext cx="11943945" cy="6520706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Similarity based approaches</a:t>
            </a:r>
          </a:p>
          <a:p>
            <a:pPr marL="0" indent="0">
              <a:buNone/>
            </a:pPr>
            <a:r>
              <a:rPr lang="en-IN" b="1" dirty="0"/>
              <a:t>Thresholding Operation</a:t>
            </a:r>
          </a:p>
          <a:p>
            <a:r>
              <a:rPr lang="en-IN" dirty="0"/>
              <a:t>Simplest approach for segmentation</a:t>
            </a:r>
          </a:p>
          <a:p>
            <a:r>
              <a:rPr lang="en-IN" dirty="0"/>
              <a:t>We have an image f(</a:t>
            </a:r>
            <a:r>
              <a:rPr lang="en-IN" dirty="0" err="1"/>
              <a:t>x,y</a:t>
            </a:r>
            <a:r>
              <a:rPr lang="en-IN" dirty="0"/>
              <a:t>) where we have a dark object against a bright background.</a:t>
            </a:r>
          </a:p>
          <a:p>
            <a:r>
              <a:rPr lang="en-IN" dirty="0"/>
              <a:t>Histogram of this image will be a bimodal with two peaks separated by a valley.</a:t>
            </a:r>
          </a:p>
          <a:p>
            <a:r>
              <a:rPr lang="en-IN" dirty="0"/>
              <a:t>Two peaks represent the intensity values representing the background and the object.</a:t>
            </a:r>
          </a:p>
          <a:p>
            <a:r>
              <a:rPr lang="en-IN" dirty="0"/>
              <a:t>Select a threshold within the valley region as T</a:t>
            </a:r>
          </a:p>
          <a:p>
            <a:r>
              <a:rPr lang="en-IN" dirty="0"/>
              <a:t>Then the decision rule is</a:t>
            </a:r>
          </a:p>
          <a:p>
            <a:r>
              <a:rPr lang="en-IN" dirty="0"/>
              <a:t>f(</a:t>
            </a:r>
            <a:r>
              <a:rPr lang="en-IN" dirty="0" err="1"/>
              <a:t>x,y</a:t>
            </a:r>
            <a:r>
              <a:rPr lang="en-IN" dirty="0"/>
              <a:t>) &gt; T then f(</a:t>
            </a:r>
            <a:r>
              <a:rPr lang="en-IN" dirty="0" err="1"/>
              <a:t>x,y</a:t>
            </a:r>
            <a:r>
              <a:rPr lang="en-IN" dirty="0"/>
              <a:t>) belongs to the Object</a:t>
            </a:r>
          </a:p>
          <a:p>
            <a:r>
              <a:rPr lang="en-IN" dirty="0"/>
              <a:t> f(</a:t>
            </a:r>
            <a:r>
              <a:rPr lang="en-IN" dirty="0" err="1"/>
              <a:t>x,y</a:t>
            </a:r>
            <a:r>
              <a:rPr lang="en-IN" dirty="0"/>
              <a:t>) &lt; T then f(</a:t>
            </a:r>
            <a:r>
              <a:rPr lang="en-IN" dirty="0" err="1"/>
              <a:t>x,y</a:t>
            </a:r>
            <a:r>
              <a:rPr lang="en-IN" dirty="0"/>
              <a:t>) belongs to the background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495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660609-11E9-617C-C0F3-20F4AA2BF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532" y="672440"/>
            <a:ext cx="9319219" cy="3080051"/>
          </a:xfrm>
        </p:spPr>
      </p:pic>
    </p:spTree>
    <p:extLst>
      <p:ext uri="{BB962C8B-B14F-4D97-AF65-F5344CB8AC3E}">
        <p14:creationId xmlns:p14="http://schemas.microsoft.com/office/powerpoint/2010/main" val="244837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D9408-8394-40F1-A796-73E87EB4A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14" y="123285"/>
            <a:ext cx="11943945" cy="6520706"/>
          </a:xfrm>
        </p:spPr>
        <p:txBody>
          <a:bodyPr/>
          <a:lstStyle/>
          <a:p>
            <a:r>
              <a:rPr lang="en-IN" dirty="0"/>
              <a:t>Suppose the Histogram of an image is multimodal with say three peaks separated by two valleys.</a:t>
            </a:r>
          </a:p>
          <a:p>
            <a:r>
              <a:rPr lang="en-IN" dirty="0"/>
              <a:t>The three peaks represent the intensity values representing the background and the two objects.</a:t>
            </a:r>
          </a:p>
          <a:p>
            <a:r>
              <a:rPr lang="en-IN" dirty="0"/>
              <a:t>Select two thresholds T1 and T2  within the two valley regions</a:t>
            </a:r>
          </a:p>
          <a:p>
            <a:r>
              <a:rPr lang="en-IN" dirty="0"/>
              <a:t>Then the decision rule is</a:t>
            </a:r>
          </a:p>
          <a:p>
            <a:r>
              <a:rPr lang="en-IN" dirty="0"/>
              <a:t>f(</a:t>
            </a:r>
            <a:r>
              <a:rPr lang="en-IN" dirty="0" err="1"/>
              <a:t>x,y</a:t>
            </a:r>
            <a:r>
              <a:rPr lang="en-IN" dirty="0"/>
              <a:t>) &gt; T2  then f(</a:t>
            </a:r>
            <a:r>
              <a:rPr lang="en-IN" dirty="0" err="1"/>
              <a:t>x,y</a:t>
            </a:r>
            <a:r>
              <a:rPr lang="en-IN" dirty="0"/>
              <a:t>) belongs to the Object 2</a:t>
            </a:r>
          </a:p>
          <a:p>
            <a:r>
              <a:rPr lang="en-IN" dirty="0"/>
              <a:t> T1 &lt; f(</a:t>
            </a:r>
            <a:r>
              <a:rPr lang="en-IN" dirty="0" err="1"/>
              <a:t>x,y</a:t>
            </a:r>
            <a:r>
              <a:rPr lang="en-IN" dirty="0"/>
              <a:t>) &lt;= T2 then f(</a:t>
            </a:r>
            <a:r>
              <a:rPr lang="en-IN" dirty="0" err="1"/>
              <a:t>x,y</a:t>
            </a:r>
            <a:r>
              <a:rPr lang="en-IN" dirty="0"/>
              <a:t>) belongs to the Object 1</a:t>
            </a:r>
          </a:p>
          <a:p>
            <a:r>
              <a:rPr lang="en-IN" dirty="0"/>
              <a:t> f(</a:t>
            </a:r>
            <a:r>
              <a:rPr lang="en-IN" dirty="0" err="1"/>
              <a:t>x,y</a:t>
            </a:r>
            <a:r>
              <a:rPr lang="en-IN" dirty="0"/>
              <a:t>) &lt; T1 then f(</a:t>
            </a:r>
            <a:r>
              <a:rPr lang="en-IN" dirty="0" err="1"/>
              <a:t>x,y</a:t>
            </a:r>
            <a:r>
              <a:rPr lang="en-IN" dirty="0"/>
              <a:t>) belongs to the background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493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8AD22-5F0A-4115-AE7B-7694B294C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98" y="16280"/>
            <a:ext cx="12093102" cy="6734716"/>
          </a:xfrm>
        </p:spPr>
        <p:txBody>
          <a:bodyPr/>
          <a:lstStyle/>
          <a:p>
            <a:r>
              <a:rPr lang="en-IN" dirty="0"/>
              <a:t>Thresholding values T is a function of certain factors</a:t>
            </a:r>
          </a:p>
          <a:p>
            <a:r>
              <a:rPr lang="en-IN" dirty="0"/>
              <a:t>T=T[(</a:t>
            </a:r>
            <a:r>
              <a:rPr lang="en-IN" dirty="0" err="1"/>
              <a:t>x,y</a:t>
            </a:r>
            <a:r>
              <a:rPr lang="en-IN" dirty="0"/>
              <a:t>), p(</a:t>
            </a:r>
            <a:r>
              <a:rPr lang="en-IN" dirty="0" err="1"/>
              <a:t>x,y</a:t>
            </a:r>
            <a:r>
              <a:rPr lang="en-IN" dirty="0"/>
              <a:t>), f(</a:t>
            </a:r>
            <a:r>
              <a:rPr lang="en-IN" dirty="0" err="1"/>
              <a:t>x,y</a:t>
            </a:r>
            <a:r>
              <a:rPr lang="en-IN" dirty="0"/>
              <a:t>)]</a:t>
            </a:r>
          </a:p>
          <a:p>
            <a:r>
              <a:rPr lang="en-IN" dirty="0"/>
              <a:t>(</a:t>
            </a:r>
            <a:r>
              <a:rPr lang="en-IN" dirty="0" err="1"/>
              <a:t>x,y</a:t>
            </a:r>
            <a:r>
              <a:rPr lang="en-IN" dirty="0"/>
              <a:t>) : location of the pixel</a:t>
            </a:r>
          </a:p>
          <a:p>
            <a:r>
              <a:rPr lang="en-IN" dirty="0"/>
              <a:t>f(</a:t>
            </a:r>
            <a:r>
              <a:rPr lang="en-IN" dirty="0" err="1"/>
              <a:t>x,y</a:t>
            </a:r>
            <a:r>
              <a:rPr lang="en-IN" dirty="0"/>
              <a:t>) : intensity value of the pixel at (</a:t>
            </a:r>
            <a:r>
              <a:rPr lang="en-IN" dirty="0" err="1"/>
              <a:t>x,y</a:t>
            </a:r>
            <a:r>
              <a:rPr lang="en-IN" dirty="0"/>
              <a:t>)</a:t>
            </a:r>
          </a:p>
          <a:p>
            <a:r>
              <a:rPr lang="en-IN" dirty="0"/>
              <a:t>p(</a:t>
            </a:r>
            <a:r>
              <a:rPr lang="en-IN" dirty="0" err="1"/>
              <a:t>x,y</a:t>
            </a:r>
            <a:r>
              <a:rPr lang="en-IN" dirty="0"/>
              <a:t>) : local neighbourhood property </a:t>
            </a:r>
            <a:r>
              <a:rPr lang="en-IN" dirty="0" err="1"/>
              <a:t>centered</a:t>
            </a:r>
            <a:r>
              <a:rPr lang="en-IN" dirty="0"/>
              <a:t> at the pixel at location (</a:t>
            </a:r>
            <a:r>
              <a:rPr lang="en-IN" dirty="0" err="1"/>
              <a:t>x,y</a:t>
            </a:r>
            <a:r>
              <a:rPr lang="en-IN" dirty="0"/>
              <a:t>)</a:t>
            </a:r>
          </a:p>
          <a:p>
            <a:r>
              <a:rPr lang="en-IN" dirty="0"/>
              <a:t>T can be a function of any combination of the above factors</a:t>
            </a:r>
          </a:p>
          <a:p>
            <a:r>
              <a:rPr lang="en-IN" dirty="0"/>
              <a:t>T=T[f(</a:t>
            </a:r>
            <a:r>
              <a:rPr lang="en-IN" dirty="0" err="1"/>
              <a:t>x,y</a:t>
            </a:r>
            <a:r>
              <a:rPr lang="en-IN" dirty="0"/>
              <a:t>)] : Global thresholding</a:t>
            </a:r>
          </a:p>
          <a:p>
            <a:r>
              <a:rPr lang="en-IN" dirty="0"/>
              <a:t>T=T[f(</a:t>
            </a:r>
            <a:r>
              <a:rPr lang="en-IN" dirty="0" err="1"/>
              <a:t>x,y</a:t>
            </a:r>
            <a:r>
              <a:rPr lang="en-IN" dirty="0"/>
              <a:t>), p(</a:t>
            </a:r>
            <a:r>
              <a:rPr lang="en-IN" dirty="0" err="1"/>
              <a:t>x,y</a:t>
            </a:r>
            <a:r>
              <a:rPr lang="en-IN" dirty="0"/>
              <a:t>)] : local thresholding</a:t>
            </a:r>
          </a:p>
          <a:p>
            <a:r>
              <a:rPr lang="en-IN" dirty="0"/>
              <a:t>T=T[(</a:t>
            </a:r>
            <a:r>
              <a:rPr lang="en-IN" dirty="0" err="1"/>
              <a:t>x,y</a:t>
            </a:r>
            <a:r>
              <a:rPr lang="en-IN" dirty="0"/>
              <a:t>), p(</a:t>
            </a:r>
            <a:r>
              <a:rPr lang="en-IN" dirty="0" err="1"/>
              <a:t>x,y</a:t>
            </a:r>
            <a:r>
              <a:rPr lang="en-IN" dirty="0"/>
              <a:t>), f(</a:t>
            </a:r>
            <a:r>
              <a:rPr lang="en-IN" dirty="0" err="1"/>
              <a:t>x,y</a:t>
            </a:r>
            <a:r>
              <a:rPr lang="en-IN" dirty="0"/>
              <a:t>)]: adaptive or dynamic thresholding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3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635B8-F304-49F2-883B-FB1F7EC4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1923"/>
            <a:ext cx="12192000" cy="6608256"/>
          </a:xfrm>
        </p:spPr>
        <p:txBody>
          <a:bodyPr/>
          <a:lstStyle/>
          <a:p>
            <a:pPr marL="0" indent="0">
              <a:buNone/>
            </a:pPr>
            <a:r>
              <a:rPr lang="en-IN" dirty="0" err="1"/>
              <a:t>Thresholded</a:t>
            </a:r>
            <a:r>
              <a:rPr lang="en-IN" dirty="0"/>
              <a:t> image is given as</a:t>
            </a:r>
          </a:p>
          <a:p>
            <a:r>
              <a:rPr lang="en-IN" dirty="0"/>
              <a:t>g(</a:t>
            </a:r>
            <a:r>
              <a:rPr lang="en-IN" dirty="0" err="1"/>
              <a:t>x,y</a:t>
            </a:r>
            <a:r>
              <a:rPr lang="en-IN" dirty="0"/>
              <a:t>)= T[f(</a:t>
            </a:r>
            <a:r>
              <a:rPr lang="en-IN" dirty="0" err="1"/>
              <a:t>x,y</a:t>
            </a:r>
            <a:r>
              <a:rPr lang="en-IN" dirty="0"/>
              <a:t>)] </a:t>
            </a:r>
          </a:p>
          <a:p>
            <a:r>
              <a:rPr lang="en-IN" dirty="0"/>
              <a:t>g(</a:t>
            </a:r>
            <a:r>
              <a:rPr lang="en-IN" dirty="0" err="1"/>
              <a:t>x,y</a:t>
            </a:r>
            <a:r>
              <a:rPr lang="en-IN" dirty="0"/>
              <a:t>)= 1 if f(</a:t>
            </a:r>
            <a:r>
              <a:rPr lang="en-IN" dirty="0" err="1"/>
              <a:t>x,y</a:t>
            </a:r>
            <a:r>
              <a:rPr lang="en-IN" dirty="0"/>
              <a:t>) &gt; T</a:t>
            </a:r>
          </a:p>
          <a:p>
            <a:r>
              <a:rPr lang="en-IN" dirty="0"/>
              <a:t>g(</a:t>
            </a:r>
            <a:r>
              <a:rPr lang="en-IN" dirty="0" err="1"/>
              <a:t>x,y</a:t>
            </a:r>
            <a:r>
              <a:rPr lang="en-IN" dirty="0"/>
              <a:t>)= 0 if f(</a:t>
            </a:r>
            <a:r>
              <a:rPr lang="en-IN" dirty="0" err="1"/>
              <a:t>x,y</a:t>
            </a:r>
            <a:r>
              <a:rPr lang="en-IN" dirty="0"/>
              <a:t>) &lt;= T</a:t>
            </a:r>
          </a:p>
          <a:p>
            <a:r>
              <a:rPr lang="en-IN" dirty="0"/>
              <a:t>T  here can be local, global or adaptive  </a:t>
            </a:r>
          </a:p>
          <a:p>
            <a:pPr marL="0" indent="0">
              <a:buNone/>
            </a:pPr>
            <a:r>
              <a:rPr lang="en-IN" b="1" dirty="0"/>
              <a:t>How to choose the Threshold automatically without looking the histogram? </a:t>
            </a:r>
          </a:p>
          <a:p>
            <a:pPr marL="0" indent="0">
              <a:buNone/>
            </a:pPr>
            <a:r>
              <a:rPr lang="en-IN" b="1" dirty="0"/>
              <a:t>Algorithm for automatic thresholding:</a:t>
            </a:r>
          </a:p>
          <a:p>
            <a:r>
              <a:rPr lang="en-IN" dirty="0"/>
              <a:t>Select an initial random value for T</a:t>
            </a:r>
          </a:p>
          <a:p>
            <a:r>
              <a:rPr lang="en-IN" dirty="0"/>
              <a:t>Group the pixels into two groups G1 and G2 based on the initial T</a:t>
            </a:r>
          </a:p>
          <a:p>
            <a:r>
              <a:rPr lang="en-IN" dirty="0"/>
              <a:t>f(</a:t>
            </a:r>
            <a:r>
              <a:rPr lang="en-IN" dirty="0" err="1"/>
              <a:t>x,y</a:t>
            </a:r>
            <a:r>
              <a:rPr lang="en-IN" dirty="0"/>
              <a:t>) &lt; T in G1 else in G2</a:t>
            </a:r>
          </a:p>
          <a:p>
            <a:r>
              <a:rPr lang="en-IN" dirty="0"/>
              <a:t>Find means of G1 and G2</a:t>
            </a:r>
          </a:p>
          <a:p>
            <a:r>
              <a:rPr lang="en-IN" dirty="0"/>
              <a:t>Update T as (mean G1+mean G2)/2</a:t>
            </a:r>
          </a:p>
          <a:p>
            <a:r>
              <a:rPr lang="en-IN" dirty="0"/>
              <a:t>Group the pixels into two groups G1 and G2 based on the updated 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5872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5A423-4BD3-4165-832A-93AD780B0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36" y="94101"/>
            <a:ext cx="11807758" cy="6559617"/>
          </a:xfrm>
        </p:spPr>
        <p:txBody>
          <a:bodyPr/>
          <a:lstStyle/>
          <a:p>
            <a:r>
              <a:rPr lang="en-IN" dirty="0"/>
              <a:t>Continue until the variation in T between two successive iterations is very less</a:t>
            </a:r>
          </a:p>
          <a:p>
            <a:r>
              <a:rPr lang="en-IN" dirty="0"/>
              <a:t>[T</a:t>
            </a:r>
            <a:r>
              <a:rPr lang="en-IN" baseline="-25000" dirty="0"/>
              <a:t>i</a:t>
            </a:r>
            <a:r>
              <a:rPr lang="en-IN" dirty="0"/>
              <a:t>-T</a:t>
            </a:r>
            <a:r>
              <a:rPr lang="en-IN" baseline="-25000" dirty="0"/>
              <a:t>i+1</a:t>
            </a:r>
            <a:r>
              <a:rPr lang="en-IN" dirty="0"/>
              <a:t>]&lt;= T’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/>
              <a:t>Region Growing</a:t>
            </a:r>
          </a:p>
          <a:p>
            <a:pPr marL="0" indent="0">
              <a:buNone/>
            </a:pPr>
            <a:r>
              <a:rPr lang="en-IN" b="1" dirty="0"/>
              <a:t>Conditions:</a:t>
            </a:r>
          </a:p>
          <a:p>
            <a:r>
              <a:rPr lang="en-IN" dirty="0"/>
              <a:t>R---&gt; R1,R2,…..,Ri, Union of all points must give R back</a:t>
            </a:r>
          </a:p>
          <a:p>
            <a:r>
              <a:rPr lang="en-IN" dirty="0"/>
              <a:t>All points in the region must be connected  or there must be a path between every point</a:t>
            </a:r>
          </a:p>
          <a:p>
            <a:r>
              <a:rPr lang="en-IN" dirty="0"/>
              <a:t>Ri intersection </a:t>
            </a:r>
            <a:r>
              <a:rPr lang="en-IN" dirty="0" err="1"/>
              <a:t>Rj</a:t>
            </a:r>
            <a:r>
              <a:rPr lang="en-IN" dirty="0"/>
              <a:t> = </a:t>
            </a:r>
            <a:r>
              <a:rPr lang="en-IN" dirty="0" err="1"/>
              <a:t>nullset</a:t>
            </a:r>
            <a:r>
              <a:rPr lang="en-IN" dirty="0"/>
              <a:t> for all </a:t>
            </a:r>
            <a:r>
              <a:rPr lang="en-IN" dirty="0" err="1"/>
              <a:t>i</a:t>
            </a:r>
            <a:r>
              <a:rPr lang="en-IN" dirty="0"/>
              <a:t>&lt;&gt;j</a:t>
            </a:r>
          </a:p>
          <a:p>
            <a:r>
              <a:rPr lang="en-IN" dirty="0"/>
              <a:t>P(Ri)=True</a:t>
            </a:r>
          </a:p>
          <a:p>
            <a:r>
              <a:rPr lang="en-IN" dirty="0"/>
              <a:t>P(Ri union </a:t>
            </a:r>
            <a:r>
              <a:rPr lang="en-IN" dirty="0" err="1"/>
              <a:t>Rj</a:t>
            </a:r>
            <a:r>
              <a:rPr lang="en-IN" dirty="0"/>
              <a:t>)= False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910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5A423-4BD3-4165-832A-93AD780B0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36" y="94101"/>
            <a:ext cx="11807758" cy="6559617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Region Growing</a:t>
            </a:r>
          </a:p>
          <a:p>
            <a:r>
              <a:rPr lang="en-IN" dirty="0"/>
              <a:t>Group pixels based on some predefined criteria for growth.</a:t>
            </a:r>
          </a:p>
          <a:p>
            <a:r>
              <a:rPr lang="en-IN" dirty="0"/>
              <a:t>Start with some random seed points</a:t>
            </a:r>
          </a:p>
          <a:p>
            <a:r>
              <a:rPr lang="en-IN" dirty="0"/>
              <a:t>From the seed point grow regions by appending neighbourhood pixels to each seed points </a:t>
            </a:r>
          </a:p>
          <a:p>
            <a:r>
              <a:rPr lang="en-IN" dirty="0"/>
              <a:t>Neighbours with some predefined properties similar to the seed points are added</a:t>
            </a:r>
          </a:p>
          <a:p>
            <a:r>
              <a:rPr lang="en-IN" dirty="0"/>
              <a:t>Properties can be same </a:t>
            </a:r>
            <a:r>
              <a:rPr lang="en-IN" dirty="0" err="1"/>
              <a:t>color</a:t>
            </a:r>
            <a:r>
              <a:rPr lang="en-IN" dirty="0"/>
              <a:t>, same intensity values etc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739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19A0B0-A420-4AFF-BD7B-C97C1FA9E3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413253"/>
              </p:ext>
            </p:extLst>
          </p:nvPr>
        </p:nvGraphicFramePr>
        <p:xfrm>
          <a:off x="8678695" y="405387"/>
          <a:ext cx="2809671" cy="1919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557">
                  <a:extLst>
                    <a:ext uri="{9D8B030D-6E8A-4147-A177-3AD203B41FA5}">
                      <a16:colId xmlns:a16="http://schemas.microsoft.com/office/drawing/2014/main" val="1122707444"/>
                    </a:ext>
                  </a:extLst>
                </a:gridCol>
                <a:gridCol w="936557">
                  <a:extLst>
                    <a:ext uri="{9D8B030D-6E8A-4147-A177-3AD203B41FA5}">
                      <a16:colId xmlns:a16="http://schemas.microsoft.com/office/drawing/2014/main" val="3284689174"/>
                    </a:ext>
                  </a:extLst>
                </a:gridCol>
                <a:gridCol w="936557">
                  <a:extLst>
                    <a:ext uri="{9D8B030D-6E8A-4147-A177-3AD203B41FA5}">
                      <a16:colId xmlns:a16="http://schemas.microsoft.com/office/drawing/2014/main" val="3741416289"/>
                    </a:ext>
                  </a:extLst>
                </a:gridCol>
              </a:tblGrid>
              <a:tr h="639841">
                <a:tc>
                  <a:txBody>
                    <a:bodyPr/>
                    <a:lstStyle/>
                    <a:p>
                      <a:r>
                        <a:rPr lang="en-IN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17113"/>
                  </a:ext>
                </a:extLst>
              </a:tr>
              <a:tr h="639841">
                <a:tc>
                  <a:txBody>
                    <a:bodyPr/>
                    <a:lstStyle/>
                    <a:p>
                      <a:r>
                        <a:rPr lang="en-IN" dirty="0"/>
                        <a:t>S8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171346"/>
                  </a:ext>
                </a:extLst>
              </a:tr>
              <a:tr h="639841">
                <a:tc>
                  <a:txBody>
                    <a:bodyPr/>
                    <a:lstStyle/>
                    <a:p>
                      <a:r>
                        <a:rPr lang="en-IN" dirty="0"/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31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7863B86-A971-441D-88F7-917DFEBB3AF6}"/>
              </a:ext>
            </a:extLst>
          </p:cNvPr>
          <p:cNvSpPr txBox="1"/>
          <p:nvPr/>
        </p:nvSpPr>
        <p:spPr>
          <a:xfrm>
            <a:off x="457200" y="243191"/>
            <a:ext cx="72081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Points are say 8 connected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Check if any among the 8 neighbours are similar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S0--&gt; S1, S2, S5 are similar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Now start from S1, find neighbours similar to S1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Continue till all points are done.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Can be done using some recursive algorithms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69D691-C858-4B7B-9CF8-F17DB9FD4A7C}"/>
              </a:ext>
            </a:extLst>
          </p:cNvPr>
          <p:cNvSpPr/>
          <p:nvPr/>
        </p:nvSpPr>
        <p:spPr>
          <a:xfrm>
            <a:off x="8326877" y="3174493"/>
            <a:ext cx="2809671" cy="19195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404AF0-A236-41C5-81F7-B6E7135EA188}"/>
              </a:ext>
            </a:extLst>
          </p:cNvPr>
          <p:cNvSpPr/>
          <p:nvPr/>
        </p:nvSpPr>
        <p:spPr>
          <a:xfrm>
            <a:off x="8795427" y="3429000"/>
            <a:ext cx="56743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896F36-7289-4AAD-BDF0-47231A57038F}"/>
              </a:ext>
            </a:extLst>
          </p:cNvPr>
          <p:cNvSpPr/>
          <p:nvPr/>
        </p:nvSpPr>
        <p:spPr>
          <a:xfrm>
            <a:off x="8646269" y="3829455"/>
            <a:ext cx="56743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301BBD-A872-4831-AB8D-CC2B84E93C6F}"/>
              </a:ext>
            </a:extLst>
          </p:cNvPr>
          <p:cNvSpPr/>
          <p:nvPr/>
        </p:nvSpPr>
        <p:spPr>
          <a:xfrm>
            <a:off x="8983495" y="4604426"/>
            <a:ext cx="56743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E07C26-F260-4E20-BF9F-A74E2EEF94CB}"/>
              </a:ext>
            </a:extLst>
          </p:cNvPr>
          <p:cNvSpPr/>
          <p:nvPr/>
        </p:nvSpPr>
        <p:spPr>
          <a:xfrm>
            <a:off x="9301267" y="3356042"/>
            <a:ext cx="56743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70E483-7A8E-42ED-BA92-F48A7CF3EACA}"/>
              </a:ext>
            </a:extLst>
          </p:cNvPr>
          <p:cNvSpPr/>
          <p:nvPr/>
        </p:nvSpPr>
        <p:spPr>
          <a:xfrm>
            <a:off x="10436161" y="4286655"/>
            <a:ext cx="118352" cy="90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778EB4-05F0-4530-AAFE-13C199B2AB79}"/>
              </a:ext>
            </a:extLst>
          </p:cNvPr>
          <p:cNvCxnSpPr>
            <a:cxnSpLocks/>
            <a:stCxn id="7" idx="0"/>
          </p:cNvCxnSpPr>
          <p:nvPr/>
        </p:nvCxnSpPr>
        <p:spPr>
          <a:xfrm flipH="1">
            <a:off x="8646269" y="3429000"/>
            <a:ext cx="177530" cy="199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D6267E-7978-4E5D-8085-EA4CCDBC0597}"/>
              </a:ext>
            </a:extLst>
          </p:cNvPr>
          <p:cNvCxnSpPr>
            <a:stCxn id="7" idx="0"/>
          </p:cNvCxnSpPr>
          <p:nvPr/>
        </p:nvCxnSpPr>
        <p:spPr>
          <a:xfrm>
            <a:off x="8823799" y="3429000"/>
            <a:ext cx="188067" cy="199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85FFB3-167D-43BC-B865-862BAA5D86E4}"/>
              </a:ext>
            </a:extLst>
          </p:cNvPr>
          <p:cNvCxnSpPr>
            <a:cxnSpLocks/>
          </p:cNvCxnSpPr>
          <p:nvPr/>
        </p:nvCxnSpPr>
        <p:spPr>
          <a:xfrm flipV="1">
            <a:off x="8852170" y="3378901"/>
            <a:ext cx="188068" cy="7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DFF846-430E-4794-B9FB-006E68ACA30A}"/>
              </a:ext>
            </a:extLst>
          </p:cNvPr>
          <p:cNvCxnSpPr>
            <a:stCxn id="11" idx="2"/>
          </p:cNvCxnSpPr>
          <p:nvPr/>
        </p:nvCxnSpPr>
        <p:spPr>
          <a:xfrm flipV="1">
            <a:off x="10436161" y="4105072"/>
            <a:ext cx="0" cy="226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2BDFBE-24D9-444F-90D1-6BACD5493D9D}"/>
              </a:ext>
            </a:extLst>
          </p:cNvPr>
          <p:cNvCxnSpPr>
            <a:stCxn id="11" idx="6"/>
          </p:cNvCxnSpPr>
          <p:nvPr/>
        </p:nvCxnSpPr>
        <p:spPr>
          <a:xfrm flipH="1">
            <a:off x="10359957" y="4332051"/>
            <a:ext cx="194556" cy="272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AC2E39-CB13-4561-AA31-0CA1FB3FBB4F}"/>
              </a:ext>
            </a:extLst>
          </p:cNvPr>
          <p:cNvCxnSpPr>
            <a:stCxn id="11" idx="0"/>
          </p:cNvCxnSpPr>
          <p:nvPr/>
        </p:nvCxnSpPr>
        <p:spPr>
          <a:xfrm flipV="1">
            <a:off x="10495337" y="4105072"/>
            <a:ext cx="146723" cy="18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37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3193</TotalTime>
  <Words>916</Words>
  <Application>Microsoft Office PowerPoint</Application>
  <PresentationFormat>Widescreen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Unit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5</dc:title>
  <dc:creator>Nisha Chandran S</dc:creator>
  <cp:lastModifiedBy>Nisha Chandran</cp:lastModifiedBy>
  <cp:revision>21</cp:revision>
  <dcterms:created xsi:type="dcterms:W3CDTF">2021-12-23T16:45:52Z</dcterms:created>
  <dcterms:modified xsi:type="dcterms:W3CDTF">2023-12-05T08:33:19Z</dcterms:modified>
</cp:coreProperties>
</file>