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76" r:id="rId6"/>
    <p:sldId id="277" r:id="rId7"/>
    <p:sldId id="268" r:id="rId8"/>
    <p:sldId id="275" r:id="rId9"/>
    <p:sldId id="269" r:id="rId10"/>
    <p:sldId id="279" r:id="rId11"/>
    <p:sldId id="270" r:id="rId12"/>
    <p:sldId id="271" r:id="rId13"/>
    <p:sldId id="272" r:id="rId14"/>
    <p:sldId id="273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3E5A-C533-4355-B76C-0AFCC5700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40C04-A505-4ABA-A057-6BD53D71F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AE5EE-6EEB-4375-B04A-774D5D78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0F3B-FC3E-4FC7-9542-DF50ED49DA2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D37D8-F370-4648-BBBE-FCB5FF14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25EA7-D769-4813-9863-8E08A471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07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F435-83F2-47DA-83EF-0C9F50AB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D0D0E-8371-4811-A14A-79A881150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3C34C-77F9-41D3-B207-64578A7A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0F3B-FC3E-4FC7-9542-DF50ED49DA2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CBF0E-EAD0-44A3-9826-698217FE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78338-D2CF-487E-81EC-A8D7A821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09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E4DB6-6C34-407E-8A7A-F374CE617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AFABB-181B-45A1-A39F-00DBDB3A7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93750-3D98-46E7-A49F-1B8AE6CF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0F3B-FC3E-4FC7-9542-DF50ED49DA2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80DF2-2D46-4EEB-AC96-DCAAD41D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34CD3-1917-4429-B9BA-69278016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80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5F25-FC90-4D4B-A7E6-4A57F9D1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5A01B-C72C-4C48-AB21-5CD040DF6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29388-EBBE-4B10-8433-EB4546F1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0F3B-FC3E-4FC7-9542-DF50ED49DA2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A0C73-9CD0-45D9-8F39-FA6EB577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70A5D-0DC8-448D-A0B7-1D56F0B8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95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0CA5-8EF7-4E38-BF24-1F5AEDAD6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7EB33-F91B-4DB7-835B-235B9F250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A6E11-4C94-4A2B-9B08-F768E200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0F3B-FC3E-4FC7-9542-DF50ED49DA2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63B3B-8F42-490F-9D1A-A4E82F4F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7B219-012C-47FF-9110-B0D43B3F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86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FB5F-D73E-483B-84A2-1D8504FE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4EF79-B1CB-4372-8013-0E1FDF1DD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19EF4-EA23-4DE1-9BD9-A35553E36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C1402-9FFC-448D-9DC9-0EE6D59A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0F3B-FC3E-4FC7-9542-DF50ED49DA2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30442-ED1F-4FD3-A8D3-948A520B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826CA-61A4-4CD2-9ACA-F4947C17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1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D064-AFF9-47D4-9063-55007F0D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0B49A-64F1-4FED-B71E-19E625575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5A22F-9572-4204-B3D7-C65A60662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250E4-AE6C-435E-BC1F-28CB555EE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253DC-A9BB-43FF-ACAA-B2E85EE9E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403DD-2A6F-480A-98EE-2597FC1F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0F3B-FC3E-4FC7-9542-DF50ED49DA2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C03BE9-93E9-4409-B4CE-E74A5E26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F1FD5C-BB9D-4963-A181-F7804FE8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44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44C0-4569-4357-A95A-36164DCE0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E275B-E646-4A59-A4D5-287ED5453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0F3B-FC3E-4FC7-9542-DF50ED49DA2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26885-3EB7-4DE1-8678-3B246C47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5365B-2564-43C8-82BC-948088FC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64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27B4F-213C-41D0-99A3-F458BDACA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0F3B-FC3E-4FC7-9542-DF50ED49DA2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F4DB4-57C1-48FA-9ED7-DA06B86F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C8E1D-693B-43A6-B7B7-2FCF53D3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12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AFCE-7204-4B52-AF9F-03832BDD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5F358-9829-4797-B71F-A8BB6D82A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5514B-4651-4C22-B278-212EC9431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78F09-436A-42EA-9929-F7DF800A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0F3B-FC3E-4FC7-9542-DF50ED49DA2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87509-2FE3-42BC-BE66-E95D3560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4E324-164E-481F-984E-6B68EBA1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07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027C-0C34-4EB4-B08C-BCB7831D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995EDE-D98D-4492-BDFE-9B85803E6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EA416-7D7A-4E86-B148-1D0ECF14A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A54BF-DE34-4342-BA4F-E055F276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0F3B-FC3E-4FC7-9542-DF50ED49DA2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E2386-D8D5-44BF-BB1C-7EC0FED3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6439B-793E-4476-8496-85FC1F2A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60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B2E3AC-7133-41E2-9058-337DA6C6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FB11D-BCD3-4B57-8910-A6B05827F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5A50D-74EF-4AF5-8EB1-F43CB5D9E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0F3B-FC3E-4FC7-9542-DF50ED49DA2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C33D3-7E08-4BF3-BB42-E87FFA99A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2A3B7-8142-4781-9FF2-08A53AFA6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92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"/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t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8898-7574-4F69-A392-168DAD1C5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A830B-5CC6-49A6-8FFB-52BAAC119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Lecture 4</a:t>
            </a:r>
          </a:p>
        </p:txBody>
      </p:sp>
    </p:spTree>
    <p:extLst>
      <p:ext uri="{BB962C8B-B14F-4D97-AF65-F5344CB8AC3E}">
        <p14:creationId xmlns:p14="http://schemas.microsoft.com/office/powerpoint/2010/main" val="199120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0B8B8-B451-44FF-B433-1F66AE05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"/>
            <a:ext cx="12110936" cy="6721813"/>
          </a:xfrm>
        </p:spPr>
        <p:txBody>
          <a:bodyPr/>
          <a:lstStyle/>
          <a:p>
            <a:pPr marL="273050" lvl="1" indent="-185738"/>
            <a:r>
              <a:rPr lang="en-IN" sz="2800" b="1" dirty="0"/>
              <a:t>Uniformity: </a:t>
            </a:r>
            <a:r>
              <a:rPr lang="en-IN" sz="2800" dirty="0"/>
              <a:t>Maximum for image in which all intensity levels are uniform </a:t>
            </a:r>
          </a:p>
          <a:p>
            <a:pPr marL="273050" lvl="1" indent="-185738"/>
            <a:endParaRPr lang="en-IN" sz="2800" dirty="0"/>
          </a:p>
          <a:p>
            <a:pPr marL="273050" lvl="1" indent="-185738"/>
            <a:endParaRPr lang="en-IN" sz="2800" dirty="0"/>
          </a:p>
          <a:p>
            <a:pPr marL="273050" lvl="1" indent="-185738"/>
            <a:endParaRPr lang="en-IN" sz="2800" dirty="0"/>
          </a:p>
          <a:p>
            <a:pPr marL="273050" lvl="1" indent="-185738"/>
            <a:endParaRPr lang="en-IN" sz="2800" b="1" dirty="0"/>
          </a:p>
          <a:p>
            <a:pPr marL="273050" lvl="1" indent="-185738"/>
            <a:r>
              <a:rPr lang="en-IN" sz="2800" b="1" dirty="0"/>
              <a:t>Average Entropy:  </a:t>
            </a:r>
            <a:r>
              <a:rPr lang="en-IN" sz="2800" dirty="0"/>
              <a:t>measure of variability, 0 for a constant image</a:t>
            </a:r>
          </a:p>
          <a:p>
            <a:pPr marL="273050" lvl="1" indent="-185738"/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332D5-4018-4918-9F09-99E60F160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809" y="554935"/>
            <a:ext cx="3613282" cy="1162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643728-6F2F-4879-8F9E-8F660E976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415" y="3360905"/>
            <a:ext cx="4944030" cy="129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2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2DFD1-2699-4283-A20B-E692EC676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4" y="152467"/>
            <a:ext cx="11992583" cy="6559618"/>
          </a:xfrm>
        </p:spPr>
        <p:txBody>
          <a:bodyPr/>
          <a:lstStyle/>
          <a:p>
            <a:r>
              <a:rPr lang="en-IN" dirty="0"/>
              <a:t>Examples of texture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689BF-65CA-4ACF-9B39-19CD7D41C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39" y="867789"/>
            <a:ext cx="1790700" cy="3067050"/>
          </a:xfrm>
          <a:prstGeom prst="rect">
            <a:avLst/>
          </a:prstGeom>
        </p:spPr>
      </p:pic>
      <p:pic>
        <p:nvPicPr>
          <p:cNvPr id="7" name="Picture 6" descr="A picture containing plant&#10;&#10;Description automatically generated">
            <a:extLst>
              <a:ext uri="{FF2B5EF4-FFF2-40B4-BE49-F238E27FC236}">
                <a16:creationId xmlns:a16="http://schemas.microsoft.com/office/drawing/2014/main" id="{5FC775B3-FCDA-40A2-9DF3-38461BADF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060" y="867789"/>
            <a:ext cx="1804523" cy="306705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20F4719-43BC-4158-9D90-727FE507C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872" y="867789"/>
            <a:ext cx="1957644" cy="3018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D8307F-2EA9-43B9-9DE3-2D46288F7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356" y="4081695"/>
            <a:ext cx="7844006" cy="25695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781749-B4CE-459C-92D5-BC3C89D9744E}"/>
              </a:ext>
            </a:extLst>
          </p:cNvPr>
          <p:cNvSpPr txBox="1"/>
          <p:nvPr/>
        </p:nvSpPr>
        <p:spPr>
          <a:xfrm>
            <a:off x="7645941" y="838606"/>
            <a:ext cx="44163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First image: smoother (more uniform &amp; entropy less)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Variation in intensity is less, smooth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Second image: most random(uniformity lowest and entropy highest)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Variation in intensity is most, coarse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Third image: in between, regular</a:t>
            </a:r>
          </a:p>
        </p:txBody>
      </p:sp>
    </p:spTree>
    <p:extLst>
      <p:ext uri="{BB962C8B-B14F-4D97-AF65-F5344CB8AC3E}">
        <p14:creationId xmlns:p14="http://schemas.microsoft.com/office/powerpoint/2010/main" val="2049797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7A99-615F-46BC-A464-BE05F6EA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42" y="171922"/>
            <a:ext cx="11866123" cy="6452613"/>
          </a:xfrm>
        </p:spPr>
        <p:txBody>
          <a:bodyPr/>
          <a:lstStyle/>
          <a:p>
            <a:r>
              <a:rPr lang="en-IN" dirty="0"/>
              <a:t>All the previous measures  discussed are based on the histogram </a:t>
            </a:r>
            <a:r>
              <a:rPr lang="en-IN" dirty="0" err="1"/>
              <a:t>i.e</a:t>
            </a:r>
            <a:r>
              <a:rPr lang="en-IN" dirty="0"/>
              <a:t>  intensity values</a:t>
            </a:r>
          </a:p>
          <a:p>
            <a:r>
              <a:rPr lang="en-IN" dirty="0"/>
              <a:t>The position of pixel was not taken into consideration in any of the previous measures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Co-occurrence matrix: based on relative positions of the pixels in an image.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624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6DFC4-FFBD-4999-BEF5-C1A4A8A1A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4" y="181651"/>
            <a:ext cx="11982855" cy="657907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Example: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ED1BF7-C978-44F7-A48B-2F601AC05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583" y="377696"/>
            <a:ext cx="8140589" cy="514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95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F0DFC-D749-4ED8-B90F-57094F6F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52" y="16280"/>
            <a:ext cx="11817485" cy="6676350"/>
          </a:xfrm>
        </p:spPr>
        <p:txBody>
          <a:bodyPr/>
          <a:lstStyle/>
          <a:p>
            <a:r>
              <a:rPr lang="en-IN"/>
              <a:t>Descriptors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0767F-A7AF-4AE0-BC18-E873F68E1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887" y="165369"/>
            <a:ext cx="6409934" cy="664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6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7A99-615F-46BC-A464-BE05F6EA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42" y="171922"/>
            <a:ext cx="11866123" cy="6452613"/>
          </a:xfrm>
        </p:spPr>
        <p:txBody>
          <a:bodyPr/>
          <a:lstStyle/>
          <a:p>
            <a:r>
              <a:rPr lang="en-IN" b="1" dirty="0"/>
              <a:t>Structural</a:t>
            </a:r>
            <a:r>
              <a:rPr lang="en-IN" dirty="0"/>
              <a:t>: describes texture as some arrangement of image primitives (like regularly spaced parallel lines)</a:t>
            </a:r>
          </a:p>
          <a:p>
            <a:r>
              <a:rPr lang="en-IN" b="1" dirty="0"/>
              <a:t>Spectral</a:t>
            </a:r>
            <a:r>
              <a:rPr lang="en-IN" dirty="0"/>
              <a:t>: based on properties of the Fourier spectrum</a:t>
            </a:r>
          </a:p>
          <a:p>
            <a:r>
              <a:rPr lang="en-IN" dirty="0"/>
              <a:t>High energy narrow peaks in the spectrum are identified.</a:t>
            </a:r>
          </a:p>
          <a:p>
            <a:r>
              <a:rPr lang="en-IN"/>
              <a:t>Those dominant </a:t>
            </a:r>
            <a:r>
              <a:rPr lang="en-IN" dirty="0"/>
              <a:t>peaks gives the principal direction of the texture patterns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340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D9408-8394-40F1-A796-73E87EB4A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4" y="123285"/>
            <a:ext cx="11943945" cy="6520706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Representation and Description</a:t>
            </a:r>
          </a:p>
          <a:p>
            <a:r>
              <a:rPr lang="en-IN" dirty="0"/>
              <a:t>After segmentation regions must be represented properly for further processing</a:t>
            </a:r>
          </a:p>
          <a:p>
            <a:r>
              <a:rPr lang="en-IN" dirty="0"/>
              <a:t>Can be represented in two ways: sometimes both are used</a:t>
            </a:r>
          </a:p>
          <a:p>
            <a:r>
              <a:rPr lang="en-IN" dirty="0"/>
              <a:t>In terms of external characteristics (its boundary)</a:t>
            </a:r>
          </a:p>
          <a:p>
            <a:pPr lvl="1"/>
            <a:r>
              <a:rPr lang="en-IN" dirty="0"/>
              <a:t>Used when the focus is on shape</a:t>
            </a:r>
          </a:p>
          <a:p>
            <a:r>
              <a:rPr lang="en-IN" dirty="0"/>
              <a:t>In terms of internal characteristics (pixels comprising of the regions)</a:t>
            </a:r>
          </a:p>
          <a:p>
            <a:pPr lvl="1"/>
            <a:r>
              <a:rPr lang="en-IN" dirty="0"/>
              <a:t>Used when property like </a:t>
            </a:r>
            <a:r>
              <a:rPr lang="en-IN" dirty="0" err="1"/>
              <a:t>color</a:t>
            </a:r>
            <a:r>
              <a:rPr lang="en-IN" dirty="0"/>
              <a:t> or texture is considered</a:t>
            </a:r>
          </a:p>
          <a:p>
            <a:r>
              <a:rPr lang="en-IN" dirty="0"/>
              <a:t>After representation, the regions must be properly described using some features</a:t>
            </a:r>
          </a:p>
          <a:p>
            <a:r>
              <a:rPr lang="en-IN" dirty="0"/>
              <a:t>For </a:t>
            </a:r>
            <a:r>
              <a:rPr lang="en-IN" dirty="0" err="1"/>
              <a:t>eg</a:t>
            </a:r>
            <a:r>
              <a:rPr lang="en-IN" dirty="0"/>
              <a:t>: Boundary representation can be described using the length of the boundary</a:t>
            </a:r>
          </a:p>
          <a:p>
            <a:r>
              <a:rPr lang="en-IN" dirty="0"/>
              <a:t>Once the features or descriptors are identified these features can be used for matching the images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495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D23B8-4704-4D8F-A73F-DC798A2E6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25" y="55190"/>
            <a:ext cx="11973127" cy="6734715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/>
              <a:t>Descriptors or Features</a:t>
            </a:r>
          </a:p>
          <a:p>
            <a:pPr marL="0" indent="0">
              <a:buNone/>
            </a:pPr>
            <a:r>
              <a:rPr lang="en-IN" b="1" dirty="0"/>
              <a:t>Boundary descriptors</a:t>
            </a:r>
            <a:r>
              <a:rPr lang="en-IN" dirty="0"/>
              <a:t>: different types</a:t>
            </a:r>
          </a:p>
          <a:p>
            <a:pPr marL="0" indent="0">
              <a:buNone/>
            </a:pPr>
            <a:r>
              <a:rPr lang="en-IN" dirty="0"/>
              <a:t>1) Some simple descriptors are:</a:t>
            </a:r>
          </a:p>
          <a:p>
            <a:r>
              <a:rPr lang="en-IN" b="1" dirty="0"/>
              <a:t>Length</a:t>
            </a:r>
            <a:r>
              <a:rPr lang="en-IN" dirty="0"/>
              <a:t> : simplest boundary descriptor</a:t>
            </a:r>
          </a:p>
          <a:p>
            <a:pPr marL="0" indent="0">
              <a:buNone/>
            </a:pPr>
            <a:r>
              <a:rPr lang="en-IN" dirty="0"/>
              <a:t>	No. of pixels along the boundary gives the approximate length</a:t>
            </a:r>
          </a:p>
          <a:p>
            <a:r>
              <a:rPr lang="en-IN" b="1" dirty="0"/>
              <a:t>Diameter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       </a:t>
            </a:r>
            <a:r>
              <a:rPr lang="en-IN" dirty="0" err="1"/>
              <a:t>Diam</a:t>
            </a:r>
            <a:r>
              <a:rPr lang="en-IN" dirty="0"/>
              <a:t>(B)= max[D(</a:t>
            </a:r>
            <a:r>
              <a:rPr lang="en-IN" dirty="0" err="1"/>
              <a:t>pi,pj</a:t>
            </a:r>
            <a:r>
              <a:rPr lang="en-IN" dirty="0"/>
              <a:t>)]  where D is the distance measure between points pi and </a:t>
            </a:r>
            <a:r>
              <a:rPr lang="en-IN" dirty="0" err="1"/>
              <a:t>pj</a:t>
            </a:r>
            <a:r>
              <a:rPr lang="en-IN" dirty="0"/>
              <a:t> which are along the boundary.</a:t>
            </a:r>
          </a:p>
          <a:p>
            <a:pPr lvl="1"/>
            <a:r>
              <a:rPr lang="en-IN" dirty="0"/>
              <a:t>Major axis: connects the extreme points that comprise the diameter</a:t>
            </a:r>
          </a:p>
          <a:p>
            <a:pPr lvl="1"/>
            <a:r>
              <a:rPr lang="en-IN" dirty="0"/>
              <a:t>Minor axis: perpendicular to the major axis</a:t>
            </a:r>
          </a:p>
          <a:p>
            <a:pPr lvl="1"/>
            <a:r>
              <a:rPr lang="en-IN" dirty="0"/>
              <a:t>Ratio of these two will give </a:t>
            </a:r>
            <a:r>
              <a:rPr lang="en-IN" b="1" dirty="0"/>
              <a:t>eccentricity</a:t>
            </a:r>
            <a:r>
              <a:rPr lang="en-IN" dirty="0"/>
              <a:t> of the boundary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454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1134D-D6C6-429A-A906-94EE9D17A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25" y="152467"/>
            <a:ext cx="11934217" cy="6608256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2)Fourier descriptors:</a:t>
            </a:r>
          </a:p>
          <a:p>
            <a:r>
              <a:rPr lang="en-IN" dirty="0"/>
              <a:t>Start at an arbitrary point say (x0y0)</a:t>
            </a:r>
          </a:p>
          <a:p>
            <a:r>
              <a:rPr lang="en-IN" dirty="0"/>
              <a:t>Consider all coordinate pairs (x0,y0)(x1,y1)…(</a:t>
            </a:r>
            <a:r>
              <a:rPr lang="en-IN" dirty="0" err="1"/>
              <a:t>xn,yn</a:t>
            </a:r>
            <a:r>
              <a:rPr lang="en-IN" dirty="0"/>
              <a:t>) encountered while traversing the boundary.</a:t>
            </a:r>
          </a:p>
          <a:p>
            <a:r>
              <a:rPr lang="en-IN" dirty="0"/>
              <a:t>S(k)= (</a:t>
            </a:r>
            <a:r>
              <a:rPr lang="en-IN" dirty="0" err="1"/>
              <a:t>x</a:t>
            </a:r>
            <a:r>
              <a:rPr lang="en-IN" baseline="-25000" dirty="0" err="1"/>
              <a:t>k</a:t>
            </a:r>
            <a:r>
              <a:rPr lang="en-IN" dirty="0" err="1"/>
              <a:t>y</a:t>
            </a:r>
            <a:r>
              <a:rPr lang="en-IN" baseline="-25000" dirty="0" err="1"/>
              <a:t>k</a:t>
            </a:r>
            <a:r>
              <a:rPr lang="en-IN" dirty="0"/>
              <a:t>) where k=0,1,2,3..</a:t>
            </a:r>
          </a:p>
          <a:p>
            <a:r>
              <a:rPr lang="en-IN" dirty="0"/>
              <a:t>Fourier descriptors is obtained by taking Fourier transform of S(k)</a:t>
            </a:r>
          </a:p>
          <a:p>
            <a:pPr marL="0" indent="0">
              <a:buNone/>
            </a:pPr>
            <a:r>
              <a:rPr lang="en-IN" b="1" dirty="0"/>
              <a:t>3)Statistical Moments:</a:t>
            </a:r>
          </a:p>
          <a:p>
            <a:r>
              <a:rPr lang="en-IN" dirty="0"/>
              <a:t>Mean, variance, higher-order statistical moments</a:t>
            </a:r>
          </a:p>
        </p:txBody>
      </p:sp>
    </p:spTree>
    <p:extLst>
      <p:ext uri="{BB962C8B-B14F-4D97-AF65-F5344CB8AC3E}">
        <p14:creationId xmlns:p14="http://schemas.microsoft.com/office/powerpoint/2010/main" val="150418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EA506DA-548F-2DBC-989C-309B56F718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179" y="1028700"/>
            <a:ext cx="52959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EAB14D-11A2-7160-AED8-E19529EDF901}"/>
              </a:ext>
            </a:extLst>
          </p:cNvPr>
          <p:cNvSpPr txBox="1"/>
          <p:nvPr/>
        </p:nvSpPr>
        <p:spPr>
          <a:xfrm>
            <a:off x="569342" y="258792"/>
            <a:ext cx="529589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Chain codes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We can move to any point from the string position either clock wise or anti clockwise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Every move will have a unit value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Every move has a direction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Depending on the direction a code will be assigned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Points can be resampled to avoid the noise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Resampling can be done using grids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462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018DA-D866-C8F7-4A8F-520BAC536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75" y="31331"/>
            <a:ext cx="11997905" cy="6671394"/>
          </a:xfrm>
        </p:spPr>
        <p:txBody>
          <a:bodyPr/>
          <a:lstStyle/>
          <a:p>
            <a:r>
              <a:rPr lang="en-IN" dirty="0"/>
              <a:t>Resampling with grid points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4CDD063-19D0-FD8F-4C24-02D2F6F84F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58"/>
          <a:stretch/>
        </p:blipFill>
        <p:spPr bwMode="auto">
          <a:xfrm>
            <a:off x="5431106" y="508059"/>
            <a:ext cx="5869497" cy="509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22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6C071-50A0-419F-B097-404963ED5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53" y="35735"/>
            <a:ext cx="11963400" cy="6686077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Regional Descriptors: </a:t>
            </a:r>
          </a:p>
          <a:p>
            <a:pPr marL="0" indent="0">
              <a:buNone/>
            </a:pPr>
            <a:r>
              <a:rPr lang="en-IN" dirty="0"/>
              <a:t>1)Some simple descriptors: </a:t>
            </a:r>
          </a:p>
          <a:p>
            <a:r>
              <a:rPr lang="en-IN" b="1" dirty="0"/>
              <a:t>Area of the region</a:t>
            </a:r>
            <a:r>
              <a:rPr lang="en-IN" dirty="0"/>
              <a:t>: no. of pixels in the region.</a:t>
            </a:r>
          </a:p>
          <a:p>
            <a:r>
              <a:rPr lang="en-IN" b="1" dirty="0"/>
              <a:t>Perimeter of the region</a:t>
            </a:r>
            <a:r>
              <a:rPr lang="en-IN" dirty="0"/>
              <a:t>: length of the boundary of the region</a:t>
            </a:r>
          </a:p>
          <a:p>
            <a:r>
              <a:rPr lang="en-IN" b="1" dirty="0"/>
              <a:t>Mean and median </a:t>
            </a:r>
            <a:r>
              <a:rPr lang="en-IN" dirty="0"/>
              <a:t>of the intensity values of the region</a:t>
            </a:r>
          </a:p>
          <a:p>
            <a:r>
              <a:rPr lang="en-IN" b="1" dirty="0"/>
              <a:t>Maximum and minimum </a:t>
            </a:r>
            <a:r>
              <a:rPr lang="en-IN" dirty="0"/>
              <a:t>intensity values 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2)Topological Descriptors:</a:t>
            </a:r>
          </a:p>
          <a:p>
            <a:r>
              <a:rPr lang="en-IN" dirty="0"/>
              <a:t>Topology: properties of a figure that are unaffected by any deformation.</a:t>
            </a:r>
          </a:p>
          <a:p>
            <a:pPr lvl="1"/>
            <a:r>
              <a:rPr lang="en-IN" dirty="0" err="1"/>
              <a:t>E.g</a:t>
            </a:r>
            <a:r>
              <a:rPr lang="en-IN" dirty="0"/>
              <a:t>: no. of holes in a region(H)</a:t>
            </a:r>
          </a:p>
          <a:p>
            <a:pPr lvl="1"/>
            <a:r>
              <a:rPr lang="en-IN" dirty="0"/>
              <a:t>Connected components of the region (C)</a:t>
            </a:r>
          </a:p>
          <a:p>
            <a:pPr marL="457200" lvl="1" indent="0">
              <a:buNone/>
            </a:pPr>
            <a:r>
              <a:rPr lang="en-IN" b="1" dirty="0"/>
              <a:t>Euler Number E= C-H</a:t>
            </a:r>
          </a:p>
        </p:txBody>
      </p:sp>
    </p:spTree>
    <p:extLst>
      <p:ext uri="{BB962C8B-B14F-4D97-AF65-F5344CB8AC3E}">
        <p14:creationId xmlns:p14="http://schemas.microsoft.com/office/powerpoint/2010/main" val="302068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012D-F63B-F07A-9AAF-0759CB28A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75" y="48583"/>
            <a:ext cx="11997905" cy="666276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Euler number</a:t>
            </a:r>
          </a:p>
          <a:p>
            <a:pPr marL="0" indent="0">
              <a:buNone/>
            </a:pPr>
            <a:r>
              <a:rPr lang="en-IN" dirty="0"/>
              <a:t>E1=C-H=1-2=-1</a:t>
            </a:r>
          </a:p>
          <a:p>
            <a:pPr marL="0" indent="0">
              <a:buNone/>
            </a:pPr>
            <a:r>
              <a:rPr lang="en-IN" dirty="0"/>
              <a:t>E2=3-0=3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01C3B50-6185-5882-1C05-E0B0D63D5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129" y="566049"/>
            <a:ext cx="193675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CAA2C0FA-9B09-AD57-1BBD-BC6910AAD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182" y="788897"/>
            <a:ext cx="1421218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8105802-B33F-E233-5E30-875181DFC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7" y="2444182"/>
            <a:ext cx="2481263" cy="152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FE4B48E7-7416-1890-C4FE-9E57C67CD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572" y="2444181"/>
            <a:ext cx="1402426" cy="825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597DEFF-5E70-2B5B-A100-DB8BCC273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302" y="4180143"/>
            <a:ext cx="3878489" cy="2111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7550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0B8B8-B451-44FF-B433-1F66AE05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"/>
            <a:ext cx="12110936" cy="67218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3) Texture : measures the smoothness, Coarseness and regularity</a:t>
            </a:r>
          </a:p>
          <a:p>
            <a:pPr marL="0" indent="0">
              <a:buNone/>
            </a:pPr>
            <a:r>
              <a:rPr lang="en-IN" dirty="0"/>
              <a:t>Can be measured using three approaches</a:t>
            </a:r>
          </a:p>
          <a:p>
            <a:pPr marL="0" indent="0">
              <a:buNone/>
            </a:pPr>
            <a:r>
              <a:rPr lang="en-IN" b="1" dirty="0"/>
              <a:t>Statistical  Approaches</a:t>
            </a:r>
          </a:p>
          <a:p>
            <a:r>
              <a:rPr lang="en-IN" b="1" dirty="0"/>
              <a:t>Statistical moments of the intensity histogram</a:t>
            </a:r>
          </a:p>
          <a:p>
            <a:pPr lvl="1">
              <a:lnSpc>
                <a:spcPct val="100000"/>
              </a:lnSpc>
            </a:pPr>
            <a:r>
              <a:rPr lang="en-IN" dirty="0"/>
              <a:t>Simplest method based on statistical moments and measures smoothness, Coarse, grainy etc</a:t>
            </a:r>
          </a:p>
          <a:p>
            <a:pPr lvl="1"/>
            <a:r>
              <a:rPr lang="en-IN" dirty="0"/>
              <a:t>nth moment of Z about mean is given as: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Z is the random variable denoting intensity</a:t>
            </a:r>
          </a:p>
          <a:p>
            <a:pPr lvl="1"/>
            <a:r>
              <a:rPr lang="en-IN" dirty="0"/>
              <a:t>P(zi) is the normalized histogram</a:t>
            </a:r>
          </a:p>
          <a:p>
            <a:pPr lvl="1"/>
            <a:r>
              <a:rPr lang="en-IN" dirty="0"/>
              <a:t>Second moments (variance) is important texture descriptor</a:t>
            </a:r>
          </a:p>
          <a:p>
            <a:pPr lvl="1"/>
            <a:r>
              <a:rPr lang="en-IN" dirty="0"/>
              <a:t>It measures the smoothness (intensity contrast )</a:t>
            </a:r>
          </a:p>
          <a:p>
            <a:pPr lvl="1"/>
            <a:r>
              <a:rPr lang="en-IN" dirty="0"/>
              <a:t>Variance is 0 for areas of constant intensity.</a:t>
            </a:r>
          </a:p>
          <a:p>
            <a:pPr lvl="1"/>
            <a:r>
              <a:rPr lang="en-IN" dirty="0"/>
              <a:t>Third moment: measures the skewness of the histogram.</a:t>
            </a:r>
          </a:p>
          <a:p>
            <a:pPr lvl="1"/>
            <a:r>
              <a:rPr lang="en-IN" dirty="0"/>
              <a:t>Fourth moment: flatness of the histogram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7A25D-8C77-B6BC-83D0-35DBA02EE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3" y="2779862"/>
            <a:ext cx="5660802" cy="129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9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5466</TotalTime>
  <Words>708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Unit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5</dc:title>
  <dc:creator>Nisha Chandran S</dc:creator>
  <cp:lastModifiedBy>Nisha Chandran</cp:lastModifiedBy>
  <cp:revision>50</cp:revision>
  <dcterms:created xsi:type="dcterms:W3CDTF">2021-12-23T16:45:52Z</dcterms:created>
  <dcterms:modified xsi:type="dcterms:W3CDTF">2023-12-06T03:25:26Z</dcterms:modified>
</cp:coreProperties>
</file>