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65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3E5A-C533-4355-B76C-0AFCC570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0C04-A505-4ABA-A057-6BD53D71F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E5EE-6EEB-4375-B04A-774D5D78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37D8-F370-4648-BBBE-FCB5FF14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5EA7-D769-4813-9863-8E08A471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35-83F2-47DA-83EF-0C9F50A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D0D0E-8371-4811-A14A-79A88115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C34C-77F9-41D3-B207-64578A7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BF0E-EAD0-44A3-9826-698217FE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8338-D2CF-487E-81EC-A8D7A821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E4DB6-6C34-407E-8A7A-F374CE61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FABB-181B-45A1-A39F-00DBDB3A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3750-3D98-46E7-A49F-1B8AE6C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0DF2-2D46-4EEB-AC96-DCAAD41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4CD3-1917-4429-B9BA-69278016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5F25-FC90-4D4B-A7E6-4A57F9D1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A01B-C72C-4C48-AB21-5CD040DF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9388-EBBE-4B10-8433-EB4546F1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0C73-9CD0-45D9-8F39-FA6EB577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0A5D-0DC8-448D-A0B7-1D56F0B8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0CA5-8EF7-4E38-BF24-1F5AEDAD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EB33-F91B-4DB7-835B-235B9F25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6E11-4C94-4A2B-9B08-F768E20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3B3B-8F42-490F-9D1A-A4E82F4F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B219-012C-47FF-9110-B0D43B3F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6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FB5F-D73E-483B-84A2-1D8504FE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EF79-B1CB-4372-8013-0E1FDF1DD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19EF4-EA23-4DE1-9BD9-A35553E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1402-9FFC-448D-9DC9-0EE6D59A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0442-ED1F-4FD3-A8D3-948A520B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826CA-61A4-4CD2-9ACA-F4947C1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D064-AFF9-47D4-9063-55007F0D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B49A-64F1-4FED-B71E-19E62557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5A22F-9572-4204-B3D7-C65A6066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250E4-AE6C-435E-BC1F-28CB555EE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253DC-A9BB-43FF-ACAA-B2E85EE9E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03DD-2A6F-480A-98EE-2597FC1F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03BE9-93E9-4409-B4CE-E74A5E26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1FD5C-BB9D-4963-A181-F7804FE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44C0-4569-4357-A95A-36164DCE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E275B-E646-4A59-A4D5-287ED545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26885-3EB7-4DE1-8678-3B246C47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5365B-2564-43C8-82BC-948088FC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27B4F-213C-41D0-99A3-F458BDAC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F4DB4-57C1-48FA-9ED7-DA06B86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E1D-693B-43A6-B7B7-2FCF53D3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2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AFCE-7204-4B52-AF9F-03832BDD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F358-9829-4797-B71F-A8BB6D82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5514B-4651-4C22-B278-212EC9431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8F09-436A-42EA-9929-F7DF800A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7509-2FE3-42BC-BE66-E95D3560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E324-164E-481F-984E-6B68EBA1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7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027C-0C34-4EB4-B08C-BCB7831D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95EDE-D98D-4492-BDFE-9B85803E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EA416-7D7A-4E86-B148-1D0ECF14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54BF-DE34-4342-BA4F-E055F276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E2386-D8D5-44BF-BB1C-7EC0FED3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6439B-793E-4476-8496-85FC1F2A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2E3AC-7133-41E2-9058-337DA6C6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B11D-BCD3-4B57-8910-A6B05827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A50D-74EF-4AF5-8EB1-F43CB5D9E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0F3B-FC3E-4FC7-9542-DF50ED49DA2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33D3-7E08-4BF3-BB42-E87FFA99A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A3B7-8142-4781-9FF2-08A53AFA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EDC6-AD8E-40C3-A49D-115D94D8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8898-7574-4F69-A392-168DAD1C5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830B-5CC6-49A6-8FFB-52BAAC119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19912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9703-9D14-3097-ED98-8ADEB7AF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2" y="65835"/>
            <a:ext cx="12015158" cy="6680021"/>
          </a:xfrm>
        </p:spPr>
        <p:txBody>
          <a:bodyPr/>
          <a:lstStyle/>
          <a:p>
            <a:r>
              <a:rPr lang="en-IN" dirty="0"/>
              <a:t>Consider Iris dataset four features</a:t>
            </a:r>
          </a:p>
          <a:p>
            <a:r>
              <a:rPr lang="en-IN" dirty="0"/>
              <a:t>Petal length(x1) petal width(x2) sepal length(x3) sepal width(x4)</a:t>
            </a:r>
          </a:p>
          <a:p>
            <a:r>
              <a:rPr lang="en-IN" dirty="0"/>
              <a:t>x=[x1,x2,x3,x4]</a:t>
            </a:r>
          </a:p>
          <a:p>
            <a:r>
              <a:rPr lang="en-IN" dirty="0"/>
              <a:t>N:Dimension of the feature vector x is 4</a:t>
            </a:r>
          </a:p>
          <a:p>
            <a:r>
              <a:rPr lang="en-IN" dirty="0"/>
              <a:t>For understanding let us take 2 features x1 and x2</a:t>
            </a:r>
          </a:p>
          <a:p>
            <a:r>
              <a:rPr lang="en-IN" dirty="0"/>
              <a:t>How to decide a classifier for this two classes?</a:t>
            </a:r>
          </a:p>
          <a:p>
            <a:r>
              <a:rPr lang="en-IN" dirty="0"/>
              <a:t>I have to find a line which will separate the classes say g(x)</a:t>
            </a:r>
          </a:p>
          <a:p>
            <a:r>
              <a:rPr lang="en-IN" dirty="0"/>
              <a:t>g(X1^) &gt;0 and g(X2^)&lt;0  </a:t>
            </a:r>
          </a:p>
          <a:p>
            <a:r>
              <a:rPr lang="en-IN" dirty="0"/>
              <a:t>Now for any unknown feature vector I have to find we have to find out what is the value of g</a:t>
            </a:r>
          </a:p>
          <a:p>
            <a:r>
              <a:rPr lang="en-IN" dirty="0"/>
              <a:t>g is called the discriminant function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6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89F-25B9-C847-8437-8C865784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7209"/>
            <a:ext cx="12111487" cy="65678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have more than 2 classes say m</a:t>
            </a:r>
          </a:p>
          <a:p>
            <a:r>
              <a:rPr lang="en-IN" dirty="0"/>
              <a:t>Every m will have a discriminant function g</a:t>
            </a:r>
          </a:p>
          <a:p>
            <a:r>
              <a:rPr lang="en-IN" dirty="0"/>
              <a:t>If g(xi)&gt;g(</a:t>
            </a:r>
            <a:r>
              <a:rPr lang="en-IN" dirty="0" err="1"/>
              <a:t>xj</a:t>
            </a:r>
            <a:r>
              <a:rPr lang="en-IN" dirty="0"/>
              <a:t>) where </a:t>
            </a:r>
            <a:r>
              <a:rPr lang="en-IN" dirty="0" err="1"/>
              <a:t>i</a:t>
            </a:r>
            <a:r>
              <a:rPr lang="en-IN" dirty="0"/>
              <a:t>&lt;&gt;j the object belongs to the class </a:t>
            </a:r>
            <a:r>
              <a:rPr lang="en-IN" dirty="0" err="1"/>
              <a:t>i</a:t>
            </a:r>
            <a:endParaRPr lang="en-IN" dirty="0"/>
          </a:p>
          <a:p>
            <a:r>
              <a:rPr lang="en-IN" dirty="0"/>
              <a:t>Example of such a classifier: minimum distance classifier</a:t>
            </a:r>
          </a:p>
          <a:p>
            <a:r>
              <a:rPr lang="en-IN" dirty="0"/>
              <a:t>Correlation based matching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Optimum statistical classifier</a:t>
            </a:r>
          </a:p>
          <a:p>
            <a:pPr marL="0" indent="0">
              <a:buNone/>
            </a:pPr>
            <a:r>
              <a:rPr lang="en-IN" dirty="0"/>
              <a:t>Probabilistic approach</a:t>
            </a:r>
          </a:p>
          <a:p>
            <a:pPr marL="0" indent="0">
              <a:buNone/>
            </a:pPr>
            <a:r>
              <a:rPr lang="en-IN" dirty="0"/>
              <a:t>What is the probability that the feature vector x came from class k1 when it actually came from k2</a:t>
            </a:r>
          </a:p>
          <a:p>
            <a:pPr marL="0" indent="0">
              <a:buNone/>
            </a:pPr>
            <a:r>
              <a:rPr lang="en-IN" dirty="0"/>
              <a:t>P(k1|x) and P(k2|x)</a:t>
            </a:r>
          </a:p>
          <a:p>
            <a:pPr marL="0" indent="0">
              <a:buNone/>
            </a:pPr>
            <a:r>
              <a:rPr lang="en-IN" dirty="0"/>
              <a:t>If the classifier says it came form class k2 when it actually came from k1 there is a loss incurred by say L(k1k2)</a:t>
            </a:r>
          </a:p>
          <a:p>
            <a:pPr marL="0" indent="0">
              <a:buNone/>
            </a:pPr>
            <a:r>
              <a:rPr lang="en-IN" dirty="0"/>
              <a:t>We can find the average of all such losses and this must be minimum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92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D137-8C3C-86EB-84F8-9014BC23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3" y="39956"/>
            <a:ext cx="12049664" cy="6818043"/>
          </a:xfrm>
        </p:spPr>
        <p:txBody>
          <a:bodyPr/>
          <a:lstStyle/>
          <a:p>
            <a:r>
              <a:rPr lang="en-IN" dirty="0"/>
              <a:t>Classifier will assign the object to a class for which the average loss is minimum</a:t>
            </a:r>
          </a:p>
          <a:p>
            <a:r>
              <a:rPr lang="en-IN" dirty="0" err="1"/>
              <a:t>E.g</a:t>
            </a:r>
            <a:r>
              <a:rPr lang="en-IN" dirty="0"/>
              <a:t> : Bayesian classifier</a:t>
            </a:r>
          </a:p>
          <a:p>
            <a:r>
              <a:rPr lang="en-IN" dirty="0"/>
              <a:t>Concept of pattern recognition in the above methods: Feature vector engineered by humans used to transform raw data into a representation suitable for recognition.</a:t>
            </a:r>
          </a:p>
          <a:p>
            <a:pPr marL="0" indent="0">
              <a:buNone/>
            </a:pPr>
            <a:r>
              <a:rPr lang="en-IN" dirty="0"/>
              <a:t>Neural Networks</a:t>
            </a:r>
          </a:p>
          <a:p>
            <a:pPr lvl="1"/>
            <a:r>
              <a:rPr lang="en-IN" dirty="0"/>
              <a:t>First neuron: MP neuron (1940)</a:t>
            </a:r>
          </a:p>
          <a:p>
            <a:pPr lvl="1"/>
            <a:r>
              <a:rPr lang="en-IN" dirty="0"/>
              <a:t>Perceptron</a:t>
            </a:r>
          </a:p>
          <a:p>
            <a:pPr lvl="1"/>
            <a:r>
              <a:rPr lang="en-IN" dirty="0"/>
              <a:t>Based on the Backpropagation concept: automatically learn representations suitable for recognition</a:t>
            </a:r>
          </a:p>
          <a:p>
            <a:pPr lvl="1"/>
            <a:r>
              <a:rPr lang="en-IN" dirty="0"/>
              <a:t>Each layer in the network refines this representation to a more abstract form of representation</a:t>
            </a:r>
          </a:p>
          <a:p>
            <a:pPr lvl="1"/>
            <a:r>
              <a:rPr lang="en-IN" dirty="0"/>
              <a:t>Multilayered learning: Deep learning</a:t>
            </a:r>
          </a:p>
          <a:p>
            <a:pPr lvl="1"/>
            <a:r>
              <a:rPr lang="en-IN" dirty="0"/>
              <a:t>We have to just specify parameters like no. of layers and some other parameters</a:t>
            </a:r>
          </a:p>
          <a:p>
            <a:pPr lvl="1"/>
            <a:r>
              <a:rPr lang="en-IN" dirty="0"/>
              <a:t>Example: CNN for image pattern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6802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DF112-8D3B-46DF-AC19-3DAD81600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35735"/>
                <a:ext cx="12081753" cy="67249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Patterns</a:t>
                </a:r>
              </a:p>
              <a:p>
                <a:r>
                  <a:rPr lang="en-IN" dirty="0"/>
                  <a:t>Pattern is an arrangement of descriptors</a:t>
                </a:r>
              </a:p>
              <a:p>
                <a:r>
                  <a:rPr lang="en-IN" dirty="0"/>
                  <a:t>Descriptors are also called features.  </a:t>
                </a:r>
              </a:p>
              <a:p>
                <a:pPr marL="0" indent="0">
                  <a:buNone/>
                </a:pPr>
                <a:r>
                  <a:rPr lang="en-IN" b="1" dirty="0"/>
                  <a:t>Pattern Classes: </a:t>
                </a:r>
                <a:r>
                  <a:rPr lang="en-IN" dirty="0"/>
                  <a:t>family of patterns that share some common properties</a:t>
                </a:r>
                <a:r>
                  <a:rPr lang="en-IN" b="1" dirty="0"/>
                  <a:t>.</a:t>
                </a:r>
              </a:p>
              <a:p>
                <a:r>
                  <a:rPr lang="en-IN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Where n is the no of classes</a:t>
                </a:r>
              </a:p>
              <a:p>
                <a:pPr marL="0" indent="0">
                  <a:buNone/>
                </a:pPr>
                <a:r>
                  <a:rPr lang="en-IN" b="1" dirty="0"/>
                  <a:t>Pattern Recognition</a:t>
                </a:r>
                <a:r>
                  <a:rPr lang="en-IN" dirty="0"/>
                  <a:t>: techniques done by machine to automatically assign patterns to their respective classes.</a:t>
                </a:r>
              </a:p>
              <a:p>
                <a:pPr marL="0" indent="0">
                  <a:buNone/>
                </a:pPr>
                <a:r>
                  <a:rPr lang="en-IN" dirty="0"/>
                  <a:t>Four main stages in Pattern Recognition:</a:t>
                </a:r>
              </a:p>
              <a:p>
                <a:r>
                  <a:rPr lang="en-IN" dirty="0"/>
                  <a:t>Sensing</a:t>
                </a:r>
              </a:p>
              <a:p>
                <a:r>
                  <a:rPr lang="en-IN" dirty="0"/>
                  <a:t>Preprocessing</a:t>
                </a:r>
              </a:p>
              <a:p>
                <a:r>
                  <a:rPr lang="en-IN" dirty="0"/>
                  <a:t>Feature extraction </a:t>
                </a:r>
              </a:p>
              <a:p>
                <a:r>
                  <a:rPr lang="en-IN" dirty="0"/>
                  <a:t>Classification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DF112-8D3B-46DF-AC19-3DAD81600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35735"/>
                <a:ext cx="12081753" cy="6724987"/>
              </a:xfrm>
              <a:blipFill>
                <a:blip r:embed="rId2"/>
                <a:stretch>
                  <a:fillRect l="-1009" t="-2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95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F1E9-ABA3-4082-82C4-43B069B7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" y="35735"/>
            <a:ext cx="11885579" cy="660825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Common pattern arrangements</a:t>
            </a:r>
          </a:p>
          <a:p>
            <a:pPr marL="514350" indent="-514350">
              <a:buAutoNum type="arabicPeriod"/>
            </a:pPr>
            <a:r>
              <a:rPr lang="en-IN" dirty="0"/>
              <a:t>Vectors</a:t>
            </a:r>
          </a:p>
          <a:p>
            <a:r>
              <a:rPr lang="en-IN" dirty="0"/>
              <a:t>Pattern vectors are represented as below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IN" dirty="0"/>
              <a:t> represent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descriptor and n is the total no. of descriptors associated with the pattern</a:t>
            </a:r>
          </a:p>
          <a:p>
            <a:r>
              <a:rPr lang="en-IN" dirty="0"/>
              <a:t>Represented commonly as columns (n x 1 matrices)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8A0F6-3BE0-47BB-A55B-1A0073AB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03" y="1532106"/>
            <a:ext cx="2809331" cy="17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F1E9-ABA3-4082-82C4-43B069B7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" y="35735"/>
            <a:ext cx="11885579" cy="6608255"/>
          </a:xfrm>
        </p:spPr>
        <p:txBody>
          <a:bodyPr/>
          <a:lstStyle/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8368D-B2C8-465B-B6B3-CBBD0A78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58" y="35735"/>
            <a:ext cx="6162590" cy="4810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AE4DF-9CB5-426F-B9CE-DB060004C109}"/>
                  </a:ext>
                </a:extLst>
              </p:cNvPr>
              <p:cNvSpPr txBox="1"/>
              <p:nvPr/>
            </p:nvSpPr>
            <p:spPr>
              <a:xfrm>
                <a:off x="305165" y="442451"/>
                <a:ext cx="5387712" cy="717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Identify Iris flowers based on width and length of their petals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Can be represented using a 2D pattern vector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x1 corresponds to the petal width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x2 corresponds to the petal length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sSub>
                      <m:sSubPr>
                        <m:ctrlPr>
                          <a:rPr lang="en-I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4000" dirty="0"/>
                  <a:t> </a:t>
                </a:r>
                <a:r>
                  <a:rPr lang="en-IN" sz="2800" dirty="0"/>
                  <a:t>corresponds to the varieties </a:t>
                </a:r>
              </a:p>
              <a:p>
                <a:r>
                  <a:rPr lang="en-IN" sz="2800" dirty="0"/>
                  <a:t>     </a:t>
                </a:r>
                <a:r>
                  <a:rPr lang="en-IN" sz="2800" dirty="0" err="1"/>
                  <a:t>Setosa</a:t>
                </a:r>
                <a:r>
                  <a:rPr lang="en-IN" sz="2800" dirty="0"/>
                  <a:t>, </a:t>
                </a:r>
                <a:r>
                  <a:rPr lang="en-IN" sz="2800" dirty="0" err="1"/>
                  <a:t>virginica,versicolor</a:t>
                </a:r>
                <a:endParaRPr lang="en-IN" sz="2800" dirty="0"/>
              </a:p>
              <a:p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AE4DF-9CB5-426F-B9CE-DB060004C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65" y="442451"/>
                <a:ext cx="5387712" cy="7171194"/>
              </a:xfrm>
              <a:prstGeom prst="rect">
                <a:avLst/>
              </a:prstGeom>
              <a:blipFill>
                <a:blip r:embed="rId3"/>
                <a:stretch>
                  <a:fillRect l="-2036" t="-850" r="-3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0DE5F70-10AB-4139-8DFA-349F2E4F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613" y="2441108"/>
            <a:ext cx="1840510" cy="89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F1E9-ABA3-4082-82C4-43B069B7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" y="35735"/>
            <a:ext cx="11885579" cy="66082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Strings</a:t>
            </a:r>
          </a:p>
          <a:p>
            <a:r>
              <a:rPr lang="en-IN" dirty="0"/>
              <a:t>Based on connectivity of primitives, example boundary shape  </a:t>
            </a:r>
          </a:p>
          <a:p>
            <a:r>
              <a:rPr lang="en-IN" dirty="0"/>
              <a:t>Define elements like a and b</a:t>
            </a:r>
          </a:p>
          <a:p>
            <a:r>
              <a:rPr lang="en-IN" dirty="0"/>
              <a:t>Patterns will be string of symbols </a:t>
            </a:r>
            <a:r>
              <a:rPr lang="en-IN" i="1" dirty="0" err="1"/>
              <a:t>ababaab</a:t>
            </a:r>
            <a:r>
              <a:rPr lang="en-IN" i="1" dirty="0"/>
              <a:t>…. </a:t>
            </a:r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4D06B-E363-4EE3-A49D-396049AF0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2498387"/>
            <a:ext cx="9588477" cy="32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7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F1E9-ABA3-4082-82C4-43B069B7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" y="35735"/>
            <a:ext cx="11885579" cy="66082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Trees</a:t>
            </a:r>
          </a:p>
          <a:p>
            <a:r>
              <a:rPr lang="en-IN" dirty="0"/>
              <a:t>Powerful approach for many applications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A picture containing tree, outdoor, white, forest&#10;&#10;Description automatically generated">
            <a:extLst>
              <a:ext uri="{FF2B5EF4-FFF2-40B4-BE49-F238E27FC236}">
                <a16:creationId xmlns:a16="http://schemas.microsoft.com/office/drawing/2014/main" id="{D39B2FCA-E3E4-4C61-A074-53D915426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70" y="1172496"/>
            <a:ext cx="5657788" cy="56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3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F26A-CE6D-4BF9-86DF-6EBCDA1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>
            <a:normAutofit/>
          </a:bodyPr>
          <a:lstStyle/>
          <a:p>
            <a:r>
              <a:rPr lang="en-IN" sz="2800" b="1" dirty="0"/>
              <a:t>Tree description of the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5D561-07F5-4F5A-BE33-CAEB2A60D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77" y="2263912"/>
            <a:ext cx="10784779" cy="42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9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9408-8394-40F1-A796-73E87EB4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4" y="123285"/>
            <a:ext cx="11943945" cy="652070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Patterns are used for Object Recognition</a:t>
            </a:r>
          </a:p>
          <a:p>
            <a:pPr marL="0" indent="0">
              <a:buNone/>
            </a:pPr>
            <a:r>
              <a:rPr lang="en-IN" dirty="0"/>
              <a:t>Recognition of objects also called patterns in individual image regions</a:t>
            </a:r>
          </a:p>
          <a:p>
            <a:pPr marL="0" indent="0">
              <a:buNone/>
            </a:pPr>
            <a:r>
              <a:rPr lang="en-IN" dirty="0"/>
              <a:t>Different methods used for pattern classification:</a:t>
            </a:r>
          </a:p>
          <a:p>
            <a:r>
              <a:rPr lang="en-IN" dirty="0"/>
              <a:t>Classification based on matching unknown patterns against specified prototype</a:t>
            </a:r>
          </a:p>
          <a:p>
            <a:r>
              <a:rPr lang="en-IN" dirty="0"/>
              <a:t>Optimum statistical classifier</a:t>
            </a:r>
          </a:p>
          <a:p>
            <a:r>
              <a:rPr lang="en-IN" dirty="0"/>
              <a:t>Neural Networks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marL="0" lvl="1" indent="45720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9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6B1E-A23B-17DD-182B-724E1B4A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3" y="14077"/>
            <a:ext cx="11980652" cy="668864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Classification based on prototypes</a:t>
            </a:r>
          </a:p>
          <a:p>
            <a:r>
              <a:rPr lang="en-IN" dirty="0"/>
              <a:t>Pattern or Feature based recognition</a:t>
            </a:r>
          </a:p>
          <a:p>
            <a:r>
              <a:rPr lang="en-IN" dirty="0"/>
              <a:t>We assume every object is represented by a set of patterns or features called Feature vector</a:t>
            </a:r>
          </a:p>
          <a:p>
            <a:r>
              <a:rPr lang="en-IN" dirty="0"/>
              <a:t>Feature vector F has n no of point</a:t>
            </a:r>
          </a:p>
          <a:p>
            <a:r>
              <a:rPr lang="en-IN" dirty="0"/>
              <a:t>In an n dimensional space F is represented as a point</a:t>
            </a:r>
          </a:p>
          <a:p>
            <a:r>
              <a:rPr lang="en-IN" dirty="0"/>
              <a:t>If we have a class of such objects every object will have its own F and all will be close to one another</a:t>
            </a:r>
          </a:p>
          <a:p>
            <a:r>
              <a:rPr lang="en-IN" dirty="0"/>
              <a:t>They will form a cluster</a:t>
            </a:r>
          </a:p>
          <a:p>
            <a:r>
              <a:rPr lang="en-IN" dirty="0"/>
              <a:t>If we have k no of such clusters in an n dimensional space I can </a:t>
            </a:r>
            <a:r>
              <a:rPr lang="en-IN" dirty="0" err="1"/>
              <a:t>representall</a:t>
            </a:r>
            <a:r>
              <a:rPr lang="en-IN" dirty="0"/>
              <a:t> of them as k clusters</a:t>
            </a:r>
          </a:p>
          <a:p>
            <a:r>
              <a:rPr lang="en-IN" dirty="0"/>
              <a:t>We can define a classifier using these concepts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8920</TotalTime>
  <Words>688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Unit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description of the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Nisha Chandran S</dc:creator>
  <cp:lastModifiedBy>Nisha Chandran</cp:lastModifiedBy>
  <cp:revision>51</cp:revision>
  <dcterms:created xsi:type="dcterms:W3CDTF">2021-12-23T16:45:52Z</dcterms:created>
  <dcterms:modified xsi:type="dcterms:W3CDTF">2023-12-07T04:37:31Z</dcterms:modified>
</cp:coreProperties>
</file>