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72" r:id="rId7"/>
    <p:sldId id="261" r:id="rId8"/>
    <p:sldId id="262" r:id="rId9"/>
    <p:sldId id="268" r:id="rId10"/>
    <p:sldId id="270" r:id="rId11"/>
    <p:sldId id="263" r:id="rId12"/>
    <p:sldId id="269" r:id="rId13"/>
    <p:sldId id="265" r:id="rId14"/>
    <p:sldId id="26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322A-186A-40A3-BA8D-AAF4025BF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E5945-0FC8-4C40-B94A-96959558D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0A234-832F-4BB8-AA1D-1A321400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D773A-B001-4E4F-B032-13A8A320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30DAF-B213-4DA7-8882-33AF1C33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59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923A-EAC3-4E42-997F-A32BDFFA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AB474-6C39-410D-B4CE-6A3A592D2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6E515-EA4C-4AD1-A51E-4826DABF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65CCC-5BE5-46E9-9094-993A864C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A09F0-58E5-47EC-932C-E0826BFE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53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DF212-8EE6-4FC6-99EA-CFFC91DAC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B5C6A-7596-4427-A424-7A2CD8813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44E32-77D7-4386-9BF7-A24DB926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2AA8-C7A3-49F5-8905-06F82660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F9CF1-2CD3-4C30-84DF-46734A41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26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1998-1948-4BC2-B906-7913DE19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8678A-D5A6-4594-8BEA-4B4692E4A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E4519-174F-4376-A527-72D0CB15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E678A-2311-473C-BBE4-8A7CB046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E6517-D308-4AEB-80D9-FEC81253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23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3D2A-D587-4DEF-811E-9B5840803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D0DFF-D28E-4ADC-808E-AC54E10FE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E1FE4-B299-4C2F-9775-4CA0E688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05A8F-FB2E-4A41-BA6A-E4217F96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0848-C504-42AB-8DDA-220A4201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34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8E76-133A-4823-AA7D-D2562D869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87739-B3BC-4141-9641-297A0A559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FE8E9-E362-4299-BD79-36BACAD60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7DA3F-E47D-4A76-B379-95D86752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C79C9-FDED-4A15-BA75-BE45FB33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4E13B-8ABE-438E-8381-890D0967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C0F0-0D09-4FEF-A515-393D7B53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CB971-23FB-453E-AFF0-0411A85FD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BC53-0087-41A3-9E0B-1F23AB915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517AD-15EA-4D00-AF8C-43B5F0033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0B5EE-2ED0-4F85-A3DC-FC54E36FD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F672E-0431-468C-B81B-2AAA2A95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C17D5-515B-4C38-8BAF-7214E20A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87AFA-4D16-4142-A370-1378E3C6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8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9359-274A-4435-8A60-900F53DF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62615-3578-4A34-9E6C-7C117DC4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574B5-A4A4-4AEC-BC3D-7B7B9982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0582D-2BA6-46A7-A327-B7A1A97B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02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4918AC-6B29-4EC1-AC07-9EE77DD8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30BD6-75FC-4685-B6B8-35255DFD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9395A-7E6C-4220-A669-AC458BC0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09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3E43-7BE3-4CC3-A9FD-CDABF7F34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42F0-E153-4E48-AF12-79677816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D6D91-CE92-4AD1-AB62-70B584887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7461E-3BA6-4301-9DFB-58B04574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B64B2-7AF6-4530-A88D-8652E300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A8D45-11D6-418B-A60D-4081754A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58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7751-4F2C-49F3-8815-E42F9DD7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DF979-4177-439D-B673-61F175AD6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8F325-043A-43A5-A70D-1377557A6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37A8F-7969-4F78-97A6-11D5E875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ACA33-43C9-4063-877A-BFD10A1E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0973D-8793-48BA-A4F9-87F5C1B3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2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FEE72-B404-4403-A1A7-2DD6F45A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9C9EF-BDD1-428C-9C08-7C17D90EE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F13AF-59F4-44A9-AB96-07610B8AC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C997-BE57-4EED-8490-130EACFAA8C4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0D701-689F-4216-8C07-D1F1694E6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AEEB-04A9-4128-B413-1E12655F7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90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9E02-48B1-402F-8F67-A083301B4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3511C-8ECA-4865-BBA2-1EF900D4FC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Contrast Stretching or Piecewise Linear Transformations</a:t>
            </a:r>
            <a:endParaRPr lang="en-IN" sz="3600" dirty="0"/>
          </a:p>
        </p:txBody>
      </p:sp>
      <p:pic>
        <p:nvPicPr>
          <p:cNvPr id="4" name="Picture 3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26E75C33-B323-0E38-60BC-1D0ED563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0D6263-3167-1EEA-D9F9-E1BDC30D0803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3088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52BE2-6EF7-5501-0C57-B154F8235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02860" cy="6616460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Bit Plane Slicing</a:t>
            </a:r>
          </a:p>
          <a:p>
            <a:r>
              <a:rPr lang="en-IN" dirty="0"/>
              <a:t>Pixel values are composed of bits</a:t>
            </a:r>
          </a:p>
          <a:p>
            <a:r>
              <a:rPr lang="en-IN" dirty="0"/>
              <a:t>256 = 2^8</a:t>
            </a:r>
          </a:p>
          <a:p>
            <a:r>
              <a:rPr lang="en-IN" dirty="0"/>
              <a:t>Highlight the contribution made by specific bits to the image appearance</a:t>
            </a:r>
          </a:p>
          <a:p>
            <a:r>
              <a:rPr lang="en-IN" dirty="0"/>
              <a:t>256: 8 bit planes (1111 1111)</a:t>
            </a:r>
          </a:p>
          <a:p>
            <a:r>
              <a:rPr lang="en-IN" dirty="0"/>
              <a:t>Plane 1: lowest order bit</a:t>
            </a:r>
          </a:p>
          <a:p>
            <a:r>
              <a:rPr lang="en-IN" dirty="0"/>
              <a:t>Plane 8: highest order bit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4 bit image : 0 to 15</a:t>
            </a:r>
          </a:p>
          <a:p>
            <a:pPr marL="0" indent="0">
              <a:buNone/>
            </a:pPr>
            <a:r>
              <a:rPr lang="en-IN" dirty="0"/>
              <a:t>10: 1010</a:t>
            </a:r>
          </a:p>
          <a:p>
            <a:pPr marL="0" indent="0">
              <a:buNone/>
            </a:pPr>
            <a:r>
              <a:rPr lang="en-IN" dirty="0"/>
              <a:t>5: 0101</a:t>
            </a:r>
          </a:p>
          <a:p>
            <a:pPr marL="0" indent="0">
              <a:buNone/>
            </a:pPr>
            <a:r>
              <a:rPr lang="en-IN" dirty="0"/>
              <a:t>8: 1000</a:t>
            </a:r>
          </a:p>
          <a:p>
            <a:pPr marL="0" indent="0">
              <a:buNone/>
            </a:pPr>
            <a:r>
              <a:rPr lang="en-IN" dirty="0"/>
              <a:t>3: 0011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914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0E17A-0DED-4C57-9CDD-6439E643A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19" y="108791"/>
            <a:ext cx="11944739" cy="654393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Bit plane slicing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4BA41A4-5649-417A-918B-F740BC330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94313"/>
              </p:ext>
            </p:extLst>
          </p:nvPr>
        </p:nvGraphicFramePr>
        <p:xfrm>
          <a:off x="351453" y="916830"/>
          <a:ext cx="3039384" cy="1090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846">
                  <a:extLst>
                    <a:ext uri="{9D8B030D-6E8A-4147-A177-3AD203B41FA5}">
                      <a16:colId xmlns:a16="http://schemas.microsoft.com/office/drawing/2014/main" val="1913792406"/>
                    </a:ext>
                  </a:extLst>
                </a:gridCol>
                <a:gridCol w="759846">
                  <a:extLst>
                    <a:ext uri="{9D8B030D-6E8A-4147-A177-3AD203B41FA5}">
                      <a16:colId xmlns:a16="http://schemas.microsoft.com/office/drawing/2014/main" val="703132778"/>
                    </a:ext>
                  </a:extLst>
                </a:gridCol>
                <a:gridCol w="759846">
                  <a:extLst>
                    <a:ext uri="{9D8B030D-6E8A-4147-A177-3AD203B41FA5}">
                      <a16:colId xmlns:a16="http://schemas.microsoft.com/office/drawing/2014/main" val="1602829408"/>
                    </a:ext>
                  </a:extLst>
                </a:gridCol>
                <a:gridCol w="759846">
                  <a:extLst>
                    <a:ext uri="{9D8B030D-6E8A-4147-A177-3AD203B41FA5}">
                      <a16:colId xmlns:a16="http://schemas.microsoft.com/office/drawing/2014/main" val="13166570"/>
                    </a:ext>
                  </a:extLst>
                </a:gridCol>
              </a:tblGrid>
              <a:tr h="545237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314370"/>
                  </a:ext>
                </a:extLst>
              </a:tr>
              <a:tr h="54523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171908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820AF06-4B4C-4E5D-A327-FE5B675BE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944699"/>
              </p:ext>
            </p:extLst>
          </p:nvPr>
        </p:nvGraphicFramePr>
        <p:xfrm>
          <a:off x="286139" y="2669763"/>
          <a:ext cx="4573556" cy="1090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89">
                  <a:extLst>
                    <a:ext uri="{9D8B030D-6E8A-4147-A177-3AD203B41FA5}">
                      <a16:colId xmlns:a16="http://schemas.microsoft.com/office/drawing/2014/main" val="212114505"/>
                    </a:ext>
                  </a:extLst>
                </a:gridCol>
                <a:gridCol w="1143389">
                  <a:extLst>
                    <a:ext uri="{9D8B030D-6E8A-4147-A177-3AD203B41FA5}">
                      <a16:colId xmlns:a16="http://schemas.microsoft.com/office/drawing/2014/main" val="533850836"/>
                    </a:ext>
                  </a:extLst>
                </a:gridCol>
                <a:gridCol w="1143389">
                  <a:extLst>
                    <a:ext uri="{9D8B030D-6E8A-4147-A177-3AD203B41FA5}">
                      <a16:colId xmlns:a16="http://schemas.microsoft.com/office/drawing/2014/main" val="880594724"/>
                    </a:ext>
                  </a:extLst>
                </a:gridCol>
                <a:gridCol w="1143389">
                  <a:extLst>
                    <a:ext uri="{9D8B030D-6E8A-4147-A177-3AD203B41FA5}">
                      <a16:colId xmlns:a16="http://schemas.microsoft.com/office/drawing/2014/main" val="87538567"/>
                    </a:ext>
                  </a:extLst>
                </a:gridCol>
              </a:tblGrid>
              <a:tr h="545237"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753328"/>
                  </a:ext>
                </a:extLst>
              </a:tr>
              <a:tr h="545237"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10859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AB2F26-AD5F-481C-A430-B74793CC6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229143"/>
              </p:ext>
            </p:extLst>
          </p:nvPr>
        </p:nvGraphicFramePr>
        <p:xfrm>
          <a:off x="164842" y="4568275"/>
          <a:ext cx="1915884" cy="768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968670619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180732233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30836766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3029353015"/>
                    </a:ext>
                  </a:extLst>
                </a:gridCol>
              </a:tblGrid>
              <a:tr h="38441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19938"/>
                  </a:ext>
                </a:extLst>
              </a:tr>
              <a:tr h="38441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397882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2BC62F6-820C-4FA6-B5F9-C6F14F66A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452027"/>
              </p:ext>
            </p:extLst>
          </p:nvPr>
        </p:nvGraphicFramePr>
        <p:xfrm>
          <a:off x="2422852" y="4568275"/>
          <a:ext cx="202784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62">
                  <a:extLst>
                    <a:ext uri="{9D8B030D-6E8A-4147-A177-3AD203B41FA5}">
                      <a16:colId xmlns:a16="http://schemas.microsoft.com/office/drawing/2014/main" val="3190542040"/>
                    </a:ext>
                  </a:extLst>
                </a:gridCol>
                <a:gridCol w="506962">
                  <a:extLst>
                    <a:ext uri="{9D8B030D-6E8A-4147-A177-3AD203B41FA5}">
                      <a16:colId xmlns:a16="http://schemas.microsoft.com/office/drawing/2014/main" val="805688308"/>
                    </a:ext>
                  </a:extLst>
                </a:gridCol>
                <a:gridCol w="506962">
                  <a:extLst>
                    <a:ext uri="{9D8B030D-6E8A-4147-A177-3AD203B41FA5}">
                      <a16:colId xmlns:a16="http://schemas.microsoft.com/office/drawing/2014/main" val="3769151857"/>
                    </a:ext>
                  </a:extLst>
                </a:gridCol>
                <a:gridCol w="506962">
                  <a:extLst>
                    <a:ext uri="{9D8B030D-6E8A-4147-A177-3AD203B41FA5}">
                      <a16:colId xmlns:a16="http://schemas.microsoft.com/office/drawing/2014/main" val="285408609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26999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956586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499DD74-5038-4527-A549-A20880E2B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654283"/>
              </p:ext>
            </p:extLst>
          </p:nvPr>
        </p:nvGraphicFramePr>
        <p:xfrm>
          <a:off x="4719577" y="4586933"/>
          <a:ext cx="249298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247">
                  <a:extLst>
                    <a:ext uri="{9D8B030D-6E8A-4147-A177-3AD203B41FA5}">
                      <a16:colId xmlns:a16="http://schemas.microsoft.com/office/drawing/2014/main" val="1790454250"/>
                    </a:ext>
                  </a:extLst>
                </a:gridCol>
                <a:gridCol w="623247">
                  <a:extLst>
                    <a:ext uri="{9D8B030D-6E8A-4147-A177-3AD203B41FA5}">
                      <a16:colId xmlns:a16="http://schemas.microsoft.com/office/drawing/2014/main" val="1434125055"/>
                    </a:ext>
                  </a:extLst>
                </a:gridCol>
                <a:gridCol w="623247">
                  <a:extLst>
                    <a:ext uri="{9D8B030D-6E8A-4147-A177-3AD203B41FA5}">
                      <a16:colId xmlns:a16="http://schemas.microsoft.com/office/drawing/2014/main" val="1640366691"/>
                    </a:ext>
                  </a:extLst>
                </a:gridCol>
                <a:gridCol w="623247">
                  <a:extLst>
                    <a:ext uri="{9D8B030D-6E8A-4147-A177-3AD203B41FA5}">
                      <a16:colId xmlns:a16="http://schemas.microsoft.com/office/drawing/2014/main" val="1957673311"/>
                    </a:ext>
                  </a:extLst>
                </a:gridCol>
              </a:tblGrid>
              <a:tr h="3564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283996"/>
                  </a:ext>
                </a:extLst>
              </a:tr>
              <a:tr h="3564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966833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E7860B6-5D9E-438C-8791-DC6FA0EFF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52365"/>
              </p:ext>
            </p:extLst>
          </p:nvPr>
        </p:nvGraphicFramePr>
        <p:xfrm>
          <a:off x="7719266" y="4605591"/>
          <a:ext cx="26190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763">
                  <a:extLst>
                    <a:ext uri="{9D8B030D-6E8A-4147-A177-3AD203B41FA5}">
                      <a16:colId xmlns:a16="http://schemas.microsoft.com/office/drawing/2014/main" val="944729431"/>
                    </a:ext>
                  </a:extLst>
                </a:gridCol>
                <a:gridCol w="654763">
                  <a:extLst>
                    <a:ext uri="{9D8B030D-6E8A-4147-A177-3AD203B41FA5}">
                      <a16:colId xmlns:a16="http://schemas.microsoft.com/office/drawing/2014/main" val="2007200264"/>
                    </a:ext>
                  </a:extLst>
                </a:gridCol>
                <a:gridCol w="654763">
                  <a:extLst>
                    <a:ext uri="{9D8B030D-6E8A-4147-A177-3AD203B41FA5}">
                      <a16:colId xmlns:a16="http://schemas.microsoft.com/office/drawing/2014/main" val="4196189738"/>
                    </a:ext>
                  </a:extLst>
                </a:gridCol>
                <a:gridCol w="654763">
                  <a:extLst>
                    <a:ext uri="{9D8B030D-6E8A-4147-A177-3AD203B41FA5}">
                      <a16:colId xmlns:a16="http://schemas.microsoft.com/office/drawing/2014/main" val="22349327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952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40662"/>
                  </a:ext>
                </a:extLst>
              </a:tr>
            </a:tbl>
          </a:graphicData>
        </a:graphic>
      </p:graphicFrame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84FE2AF1-8158-6DA5-0D70-90A6F0EC2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48C9F1-E1DE-2A1B-46DB-B90E3D27A96F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894839A-40CD-2DC6-CF03-55152D474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729" y="580416"/>
            <a:ext cx="5829276" cy="2263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8B1E89-567B-3B67-0FC0-E9BCFD7831C0}"/>
              </a:ext>
            </a:extLst>
          </p:cNvPr>
          <p:cNvSpPr txBox="1"/>
          <p:nvPr/>
        </p:nvSpPr>
        <p:spPr>
          <a:xfrm>
            <a:off x="7583211" y="2874183"/>
            <a:ext cx="44188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Four higher-order bit planes have the </a:t>
            </a:r>
          </a:p>
          <a:p>
            <a:r>
              <a:rPr lang="en-IN" sz="2000" dirty="0"/>
              <a:t>      most significant visual information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Lower-order bit planes contribute to</a:t>
            </a:r>
          </a:p>
          <a:p>
            <a:r>
              <a:rPr lang="en-IN" sz="2000" dirty="0"/>
              <a:t>      more subtle intensity details</a:t>
            </a:r>
          </a:p>
        </p:txBody>
      </p:sp>
    </p:spTree>
    <p:extLst>
      <p:ext uri="{BB962C8B-B14F-4D97-AF65-F5344CB8AC3E}">
        <p14:creationId xmlns:p14="http://schemas.microsoft.com/office/powerpoint/2010/main" val="423664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AC89BD-979F-4435-AAF1-BC684EB91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071" t="39511" r="53325" b="42819"/>
          <a:stretch/>
        </p:blipFill>
        <p:spPr>
          <a:xfrm>
            <a:off x="267418" y="539150"/>
            <a:ext cx="10643085" cy="2574986"/>
          </a:xfrm>
        </p:spPr>
      </p:pic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5C63EFBC-5126-32AF-06B0-4EB060A41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6E6F00-7CBE-3E5A-FD07-242DB030FF42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75C7A60-8975-1B01-D00A-FFFC6571F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16" t="36572" r="7071" b="42449"/>
          <a:stretch/>
        </p:blipFill>
        <p:spPr>
          <a:xfrm>
            <a:off x="464317" y="3429000"/>
            <a:ext cx="11396909" cy="250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93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7C2A4-9141-444B-ACE2-74DD22072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146"/>
            <a:ext cx="12192000" cy="675853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Reconstructing the image from bit planes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37A16098-B83D-47F7-8CB4-7278C61CE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76565"/>
              </p:ext>
            </p:extLst>
          </p:nvPr>
        </p:nvGraphicFramePr>
        <p:xfrm>
          <a:off x="202164" y="1158204"/>
          <a:ext cx="4573556" cy="1090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89">
                  <a:extLst>
                    <a:ext uri="{9D8B030D-6E8A-4147-A177-3AD203B41FA5}">
                      <a16:colId xmlns:a16="http://schemas.microsoft.com/office/drawing/2014/main" val="212114505"/>
                    </a:ext>
                  </a:extLst>
                </a:gridCol>
                <a:gridCol w="1143389">
                  <a:extLst>
                    <a:ext uri="{9D8B030D-6E8A-4147-A177-3AD203B41FA5}">
                      <a16:colId xmlns:a16="http://schemas.microsoft.com/office/drawing/2014/main" val="533850836"/>
                    </a:ext>
                  </a:extLst>
                </a:gridCol>
                <a:gridCol w="1143389">
                  <a:extLst>
                    <a:ext uri="{9D8B030D-6E8A-4147-A177-3AD203B41FA5}">
                      <a16:colId xmlns:a16="http://schemas.microsoft.com/office/drawing/2014/main" val="880594724"/>
                    </a:ext>
                  </a:extLst>
                </a:gridCol>
                <a:gridCol w="1143389">
                  <a:extLst>
                    <a:ext uri="{9D8B030D-6E8A-4147-A177-3AD203B41FA5}">
                      <a16:colId xmlns:a16="http://schemas.microsoft.com/office/drawing/2014/main" val="87538567"/>
                    </a:ext>
                  </a:extLst>
                </a:gridCol>
              </a:tblGrid>
              <a:tr h="545237"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753328"/>
                  </a:ext>
                </a:extLst>
              </a:tr>
              <a:tr h="545237"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1085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4D2F10E-1750-42F4-BB69-22AE304C6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069385"/>
              </p:ext>
            </p:extLst>
          </p:nvPr>
        </p:nvGraphicFramePr>
        <p:xfrm>
          <a:off x="5195078" y="1158203"/>
          <a:ext cx="4471436" cy="1090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859">
                  <a:extLst>
                    <a:ext uri="{9D8B030D-6E8A-4147-A177-3AD203B41FA5}">
                      <a16:colId xmlns:a16="http://schemas.microsoft.com/office/drawing/2014/main" val="2358661067"/>
                    </a:ext>
                  </a:extLst>
                </a:gridCol>
                <a:gridCol w="1117859">
                  <a:extLst>
                    <a:ext uri="{9D8B030D-6E8A-4147-A177-3AD203B41FA5}">
                      <a16:colId xmlns:a16="http://schemas.microsoft.com/office/drawing/2014/main" val="4276999198"/>
                    </a:ext>
                  </a:extLst>
                </a:gridCol>
                <a:gridCol w="1117859">
                  <a:extLst>
                    <a:ext uri="{9D8B030D-6E8A-4147-A177-3AD203B41FA5}">
                      <a16:colId xmlns:a16="http://schemas.microsoft.com/office/drawing/2014/main" val="1935530280"/>
                    </a:ext>
                  </a:extLst>
                </a:gridCol>
                <a:gridCol w="1117859">
                  <a:extLst>
                    <a:ext uri="{9D8B030D-6E8A-4147-A177-3AD203B41FA5}">
                      <a16:colId xmlns:a16="http://schemas.microsoft.com/office/drawing/2014/main" val="4237731057"/>
                    </a:ext>
                  </a:extLst>
                </a:gridCol>
              </a:tblGrid>
              <a:tr h="545237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463618"/>
                  </a:ext>
                </a:extLst>
              </a:tr>
              <a:tr h="545237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6043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955BCD0-FFCD-44D6-8D4C-EBC2576F6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41968"/>
              </p:ext>
            </p:extLst>
          </p:nvPr>
        </p:nvGraphicFramePr>
        <p:xfrm>
          <a:off x="202164" y="2868178"/>
          <a:ext cx="3039384" cy="1090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846">
                  <a:extLst>
                    <a:ext uri="{9D8B030D-6E8A-4147-A177-3AD203B41FA5}">
                      <a16:colId xmlns:a16="http://schemas.microsoft.com/office/drawing/2014/main" val="1913792406"/>
                    </a:ext>
                  </a:extLst>
                </a:gridCol>
                <a:gridCol w="759846">
                  <a:extLst>
                    <a:ext uri="{9D8B030D-6E8A-4147-A177-3AD203B41FA5}">
                      <a16:colId xmlns:a16="http://schemas.microsoft.com/office/drawing/2014/main" val="703132778"/>
                    </a:ext>
                  </a:extLst>
                </a:gridCol>
                <a:gridCol w="759846">
                  <a:extLst>
                    <a:ext uri="{9D8B030D-6E8A-4147-A177-3AD203B41FA5}">
                      <a16:colId xmlns:a16="http://schemas.microsoft.com/office/drawing/2014/main" val="1602829408"/>
                    </a:ext>
                  </a:extLst>
                </a:gridCol>
                <a:gridCol w="759846">
                  <a:extLst>
                    <a:ext uri="{9D8B030D-6E8A-4147-A177-3AD203B41FA5}">
                      <a16:colId xmlns:a16="http://schemas.microsoft.com/office/drawing/2014/main" val="13166570"/>
                    </a:ext>
                  </a:extLst>
                </a:gridCol>
              </a:tblGrid>
              <a:tr h="545237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314370"/>
                  </a:ext>
                </a:extLst>
              </a:tr>
              <a:tr h="54523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171908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FB1A5E4-28D2-43C9-B6DC-0944E4FAB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35876"/>
              </p:ext>
            </p:extLst>
          </p:nvPr>
        </p:nvGraphicFramePr>
        <p:xfrm>
          <a:off x="4480768" y="2868177"/>
          <a:ext cx="3263640" cy="1151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10">
                  <a:extLst>
                    <a:ext uri="{9D8B030D-6E8A-4147-A177-3AD203B41FA5}">
                      <a16:colId xmlns:a16="http://schemas.microsoft.com/office/drawing/2014/main" val="2741658437"/>
                    </a:ext>
                  </a:extLst>
                </a:gridCol>
                <a:gridCol w="815910">
                  <a:extLst>
                    <a:ext uri="{9D8B030D-6E8A-4147-A177-3AD203B41FA5}">
                      <a16:colId xmlns:a16="http://schemas.microsoft.com/office/drawing/2014/main" val="3194281468"/>
                    </a:ext>
                  </a:extLst>
                </a:gridCol>
                <a:gridCol w="815910">
                  <a:extLst>
                    <a:ext uri="{9D8B030D-6E8A-4147-A177-3AD203B41FA5}">
                      <a16:colId xmlns:a16="http://schemas.microsoft.com/office/drawing/2014/main" val="1624360204"/>
                    </a:ext>
                  </a:extLst>
                </a:gridCol>
                <a:gridCol w="815910">
                  <a:extLst>
                    <a:ext uri="{9D8B030D-6E8A-4147-A177-3AD203B41FA5}">
                      <a16:colId xmlns:a16="http://schemas.microsoft.com/office/drawing/2014/main" val="3161083498"/>
                    </a:ext>
                  </a:extLst>
                </a:gridCol>
              </a:tblGrid>
              <a:tr h="511344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2262"/>
                  </a:ext>
                </a:extLst>
              </a:tr>
              <a:tr h="51134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086144"/>
                  </a:ext>
                </a:extLst>
              </a:tr>
            </a:tbl>
          </a:graphicData>
        </a:graphic>
      </p:graphicFrame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FB2C3CD2-42FF-B251-7924-43A5DD20A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823E17-93C5-B8DA-8457-5C515588D9C6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5512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0D080A-3F10-43B4-B4BD-A48B0DB5D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937" r="12473" b="6668"/>
          <a:stretch/>
        </p:blipFill>
        <p:spPr>
          <a:xfrm>
            <a:off x="4606668" y="53028"/>
            <a:ext cx="3564414" cy="31374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48D4F4-4848-41B7-8AC0-57909EC989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73" r="13297" b="8438"/>
          <a:stretch/>
        </p:blipFill>
        <p:spPr>
          <a:xfrm>
            <a:off x="162985" y="-160012"/>
            <a:ext cx="4161453" cy="36286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B14F75-6E95-45C8-8FB7-1989C3186A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876" t="-4626" r="4206" b="10560"/>
          <a:stretch/>
        </p:blipFill>
        <p:spPr>
          <a:xfrm>
            <a:off x="8627586" y="-5942"/>
            <a:ext cx="3564414" cy="29265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A05641-DC94-428F-9A27-DADCBFA78C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859" r="11804" b="3888"/>
          <a:stretch/>
        </p:blipFill>
        <p:spPr>
          <a:xfrm>
            <a:off x="6980384" y="3468657"/>
            <a:ext cx="3421226" cy="31112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EDEEC7-384B-4288-8156-F859699CDC9B}"/>
              </a:ext>
            </a:extLst>
          </p:cNvPr>
          <p:cNvSpPr txBox="1"/>
          <p:nvPr/>
        </p:nvSpPr>
        <p:spPr>
          <a:xfrm>
            <a:off x="5211618" y="3064487"/>
            <a:ext cx="138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8 and 7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2C2960-92D1-427E-95E6-632E321A0D9B}"/>
              </a:ext>
            </a:extLst>
          </p:cNvPr>
          <p:cNvSpPr txBox="1"/>
          <p:nvPr/>
        </p:nvSpPr>
        <p:spPr>
          <a:xfrm>
            <a:off x="9505795" y="2920602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8,7,6,5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C4F588-813C-4D4F-9188-4CB9B40F694F}"/>
              </a:ext>
            </a:extLst>
          </p:cNvPr>
          <p:cNvSpPr txBox="1"/>
          <p:nvPr/>
        </p:nvSpPr>
        <p:spPr>
          <a:xfrm>
            <a:off x="10496938" y="4870580"/>
            <a:ext cx="1362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8,7,6,5,4,3</a:t>
            </a:r>
            <a:endParaRPr lang="en-IN" dirty="0"/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ECFBFC07-3997-CD0A-7048-28F4ED20D2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267537"/>
            <a:ext cx="1333500" cy="133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C95EFD-B4C6-AB55-63FE-64B6748EB6C2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6439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C19EE-3FB5-0B2E-1D87-1ACF83D0D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11487" cy="6737230"/>
          </a:xfrm>
        </p:spPr>
        <p:txBody>
          <a:bodyPr/>
          <a:lstStyle/>
          <a:p>
            <a:r>
              <a:rPr lang="en-IN" dirty="0"/>
              <a:t>Decomposing an image into  bit planes is useful to identify the relative importance of each bit in the image</a:t>
            </a:r>
          </a:p>
          <a:p>
            <a:r>
              <a:rPr lang="en-IN" dirty="0"/>
              <a:t>Useful for image compression</a:t>
            </a:r>
          </a:p>
        </p:txBody>
      </p:sp>
    </p:spTree>
    <p:extLst>
      <p:ext uri="{BB962C8B-B14F-4D97-AF65-F5344CB8AC3E}">
        <p14:creationId xmlns:p14="http://schemas.microsoft.com/office/powerpoint/2010/main" val="246890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C146C-2EB1-4CD0-893A-1BEF524FD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49" y="174106"/>
            <a:ext cx="11720804" cy="652527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Contrast Stretching</a:t>
            </a:r>
          </a:p>
          <a:p>
            <a:r>
              <a:rPr lang="en-US" dirty="0"/>
              <a:t>Used to enhance low-contrast image</a:t>
            </a:r>
          </a:p>
          <a:p>
            <a:r>
              <a:rPr lang="en-US" dirty="0"/>
              <a:t>Low-contrast images occur due to:</a:t>
            </a:r>
          </a:p>
          <a:p>
            <a:pPr lvl="1"/>
            <a:r>
              <a:rPr lang="en-US" dirty="0"/>
              <a:t>Poor illumination</a:t>
            </a:r>
          </a:p>
          <a:p>
            <a:pPr lvl="1"/>
            <a:r>
              <a:rPr lang="en-US" dirty="0"/>
              <a:t>Lack of dynamic range in the imaging sensor</a:t>
            </a:r>
          </a:p>
          <a:p>
            <a:pPr lvl="1"/>
            <a:r>
              <a:rPr lang="en-US" dirty="0"/>
              <a:t>Wrong setting of lens aperture</a:t>
            </a:r>
          </a:p>
          <a:p>
            <a:r>
              <a:rPr lang="en-IN" b="1" dirty="0">
                <a:solidFill>
                  <a:srgbClr val="C00000"/>
                </a:solidFill>
              </a:rPr>
              <a:t>Expands the intensity level in an image </a:t>
            </a:r>
          </a:p>
          <a:p>
            <a:pPr lvl="1"/>
            <a:r>
              <a:rPr lang="en-IN" dirty="0"/>
              <a:t>So  that it </a:t>
            </a:r>
            <a:r>
              <a:rPr lang="en-IN" b="1" dirty="0">
                <a:solidFill>
                  <a:srgbClr val="C00000"/>
                </a:solidFill>
              </a:rPr>
              <a:t>spans the full intensity range </a:t>
            </a:r>
            <a:r>
              <a:rPr lang="en-IN" dirty="0"/>
              <a:t>of the recording medium or the display device</a:t>
            </a:r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C6A7FF84-3724-E8C8-C4A3-23A97B210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1206F6-DBBB-0E77-A943-349C5B2EEB44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594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1D7498-898D-4D73-9A46-14F5BACBF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24" y="537920"/>
            <a:ext cx="6471781" cy="51628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480F73-1B8D-43BE-9F00-3C57A2AD62E9}"/>
              </a:ext>
            </a:extLst>
          </p:cNvPr>
          <p:cNvSpPr txBox="1"/>
          <p:nvPr/>
        </p:nvSpPr>
        <p:spPr>
          <a:xfrm>
            <a:off x="1254351" y="0"/>
            <a:ext cx="7544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Transformation for contrast stretching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16277-B8FB-480A-ADDF-5DFFFAA0B35E}"/>
              </a:ext>
            </a:extLst>
          </p:cNvPr>
          <p:cNvSpPr txBox="1"/>
          <p:nvPr/>
        </p:nvSpPr>
        <p:spPr>
          <a:xfrm>
            <a:off x="6608017" y="554618"/>
            <a:ext cx="49172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Location of  (r1, s1) and (r2, s2) controls the shape of the transformation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r1= s1 and r2=s2 then it is a linear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is no change in the intensity of the enhanced image, it will be the same as the original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r1=r2 and s1=0 and s2=L-1 then it is a thresholding function, you get a binary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Intermediate values of r1 and r2 produces various intensity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changes the contrast in the image</a:t>
            </a:r>
            <a:endParaRPr lang="en-IN" sz="2400" dirty="0"/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DE3B67F8-F5B2-1ED7-2305-A6F8D882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0" y="-27214"/>
            <a:ext cx="1333500" cy="133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F783C5-FA57-B91E-39C5-C7272F6AFB8A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358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599E7-8E5B-42E7-BAE0-7C8C006A2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21" y="52809"/>
            <a:ext cx="11879424" cy="6609248"/>
          </a:xfrm>
        </p:spPr>
        <p:txBody>
          <a:bodyPr/>
          <a:lstStyle/>
          <a:p>
            <a:r>
              <a:rPr lang="en-US" dirty="0"/>
              <a:t>In general, r1&lt;=r2 and s1&lt;=s2 is assumed.</a:t>
            </a:r>
          </a:p>
          <a:p>
            <a:r>
              <a:rPr lang="en-US" dirty="0"/>
              <a:t>(r1,s1)= (</a:t>
            </a:r>
            <a:r>
              <a:rPr lang="en-US" dirty="0" err="1"/>
              <a:t>rmin</a:t>
            </a:r>
            <a:r>
              <a:rPr lang="en-US" dirty="0"/>
              <a:t>, 0) where </a:t>
            </a:r>
            <a:r>
              <a:rPr lang="en-US" dirty="0" err="1"/>
              <a:t>rmin</a:t>
            </a:r>
            <a:r>
              <a:rPr lang="en-US" dirty="0"/>
              <a:t> is the minimum intensity value</a:t>
            </a:r>
          </a:p>
          <a:p>
            <a:r>
              <a:rPr lang="en-US" dirty="0"/>
              <a:t>(r2,s2) =(rmax,L-1) where </a:t>
            </a:r>
            <a:r>
              <a:rPr lang="en-US" dirty="0" err="1"/>
              <a:t>rmax</a:t>
            </a:r>
            <a:r>
              <a:rPr lang="en-US" dirty="0"/>
              <a:t> = maximum intensity value</a:t>
            </a:r>
          </a:p>
          <a:p>
            <a:r>
              <a:rPr lang="en-US" dirty="0"/>
              <a:t>Transformation function stretches the intensity values of the original image to the full range of 0 to L-1.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Contrast stretching is only possible if the minimum intensity value and maximum intensity values are not equal to the possible min and max value </a:t>
            </a:r>
          </a:p>
          <a:p>
            <a:r>
              <a:rPr lang="en-IN" dirty="0" err="1"/>
              <a:t>rmin</a:t>
            </a:r>
            <a:r>
              <a:rPr lang="en-IN" dirty="0"/>
              <a:t>&lt;&gt;0</a:t>
            </a:r>
          </a:p>
          <a:p>
            <a:r>
              <a:rPr lang="en-IN" dirty="0" err="1"/>
              <a:t>Rmax</a:t>
            </a:r>
            <a:r>
              <a:rPr lang="en-IN" dirty="0"/>
              <a:t>&lt;&gt;255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E72F20F9-5F46-04F7-2C48-2BBFB4074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C12548-D53D-CCF3-E294-56D935FD6472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45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7F5FAB8-53DC-9088-7CE4-602415D613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45" y="77788"/>
            <a:ext cx="6247940" cy="6202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B8D6CDD9-C28D-3E8E-A195-5D66F435B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762" y="299500"/>
            <a:ext cx="2697330" cy="57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D329D8DA-0ED5-79EA-4135-147CA1216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197EED-641F-25A8-B5A7-2458CFD61A76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192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D1F9A9A-48E2-461F-A0ED-B10067F249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639" y="572077"/>
            <a:ext cx="7156009" cy="278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BCC720-8AE4-8B90-631B-BC88F50E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73" y="3886200"/>
            <a:ext cx="757237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120950-4932-AC4A-33FD-8551B796D0FF}"/>
              </a:ext>
            </a:extLst>
          </p:cNvPr>
          <p:cNvSpPr txBox="1"/>
          <p:nvPr/>
        </p:nvSpPr>
        <p:spPr>
          <a:xfrm>
            <a:off x="60385" y="828136"/>
            <a:ext cx="435634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an 8 bit image with intensity values between 0 and 255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S= 255*(r-</a:t>
            </a:r>
            <a:r>
              <a:rPr lang="en-US" sz="2400" dirty="0" err="1"/>
              <a:t>rmin</a:t>
            </a:r>
            <a:r>
              <a:rPr lang="en-US" sz="2400" dirty="0"/>
              <a:t>)/(</a:t>
            </a:r>
            <a:r>
              <a:rPr lang="en-US" sz="2400" dirty="0" err="1"/>
              <a:t>rmax-rmin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Image with intensity values ranging from 100 to 220 will be stretched to 0 to 255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34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2278-76F4-4506-9FFC-75A8BA639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11" y="52809"/>
            <a:ext cx="11907417" cy="663724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Intensity level slicing</a:t>
            </a:r>
          </a:p>
          <a:p>
            <a:r>
              <a:rPr lang="en-US" dirty="0"/>
              <a:t>Highlights a specific range of intensities in an image</a:t>
            </a:r>
          </a:p>
          <a:p>
            <a:r>
              <a:rPr lang="en-US" dirty="0"/>
              <a:t>Enhance some features of the image(</a:t>
            </a:r>
            <a:r>
              <a:rPr lang="en-US" dirty="0" err="1"/>
              <a:t>e.g</a:t>
            </a:r>
            <a:r>
              <a:rPr lang="en-US" dirty="0"/>
              <a:t> water body in a satellite  image)</a:t>
            </a:r>
          </a:p>
          <a:p>
            <a:r>
              <a:rPr lang="en-US" dirty="0"/>
              <a:t>Display all intensity values of interest in one value(say 1) and the rest of the values in another value(say 0)</a:t>
            </a:r>
          </a:p>
          <a:p>
            <a:r>
              <a:rPr lang="en-US" dirty="0"/>
              <a:t>It produces a binary image</a:t>
            </a:r>
          </a:p>
          <a:p>
            <a:r>
              <a:rPr lang="en-US" dirty="0"/>
              <a:t>Highlights intensity values between</a:t>
            </a:r>
          </a:p>
          <a:p>
            <a:pPr marL="0" indent="0">
              <a:buNone/>
            </a:pPr>
            <a:r>
              <a:rPr lang="en-US" dirty="0"/>
              <a:t>	A and B and reduce all the other values </a:t>
            </a:r>
          </a:p>
          <a:p>
            <a:pPr marL="0" indent="0">
              <a:buNone/>
            </a:pPr>
            <a:r>
              <a:rPr lang="en-US" dirty="0"/>
              <a:t>	to a minimum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95650862-168E-D992-C49A-68A200EF1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2DAC604-9D98-B210-C901-214242E2F910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EA52A5D-8274-9497-8741-B8EED4E3A7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9" r="39308"/>
          <a:stretch/>
        </p:blipFill>
        <p:spPr bwMode="auto">
          <a:xfrm>
            <a:off x="7254814" y="2132105"/>
            <a:ext cx="4642793" cy="3984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90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296EB-B6B0-40D8-9025-38A007A59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81" y="15485"/>
            <a:ext cx="12019383" cy="6674563"/>
          </a:xfrm>
        </p:spPr>
        <p:txBody>
          <a:bodyPr/>
          <a:lstStyle/>
          <a:p>
            <a:r>
              <a:rPr lang="en-US" dirty="0"/>
              <a:t>Brighten or darken the intensity values of interest and the leave the rest of the values at the original value.</a:t>
            </a:r>
          </a:p>
          <a:p>
            <a:r>
              <a:rPr lang="en-US" dirty="0"/>
              <a:t>Values between A and B is highlighted</a:t>
            </a:r>
          </a:p>
          <a:p>
            <a:pPr marL="0" indent="0">
              <a:buNone/>
            </a:pPr>
            <a:r>
              <a:rPr lang="en-US" dirty="0"/>
              <a:t> remaining are at the original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AC47C306-72A3-CB35-6DF5-08E05B14C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541BD6-E520-F815-C46E-E27060EB27B2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EA2611A-0A48-8B14-F0C7-55A0314937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89"/>
          <a:stretch/>
        </p:blipFill>
        <p:spPr bwMode="auto">
          <a:xfrm>
            <a:off x="6935638" y="1650579"/>
            <a:ext cx="4865298" cy="424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21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69F6870-2496-0F06-4740-7C9B05E30F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1616075"/>
            <a:ext cx="105918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89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3579</TotalTime>
  <Words>606</Words>
  <Application>Microsoft Office PowerPoint</Application>
  <PresentationFormat>Widescreen</PresentationFormat>
  <Paragraphs>144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Unit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Nisha Chandran S</dc:creator>
  <cp:lastModifiedBy>Nisha Chandran</cp:lastModifiedBy>
  <cp:revision>35</cp:revision>
  <dcterms:created xsi:type="dcterms:W3CDTF">2021-10-15T13:15:14Z</dcterms:created>
  <dcterms:modified xsi:type="dcterms:W3CDTF">2023-09-04T01:18:45Z</dcterms:modified>
</cp:coreProperties>
</file>