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2" r:id="rId5"/>
    <p:sldId id="258" r:id="rId6"/>
    <p:sldId id="270" r:id="rId7"/>
    <p:sldId id="263" r:id="rId8"/>
    <p:sldId id="264" r:id="rId9"/>
    <p:sldId id="261" r:id="rId10"/>
    <p:sldId id="265" r:id="rId11"/>
    <p:sldId id="266" r:id="rId12"/>
    <p:sldId id="267" r:id="rId13"/>
    <p:sldId id="260" r:id="rId14"/>
    <p:sldId id="274" r:id="rId15"/>
    <p:sldId id="269" r:id="rId16"/>
    <p:sldId id="275" r:id="rId17"/>
    <p:sldId id="276" r:id="rId18"/>
    <p:sldId id="277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322A-186A-40A3-BA8D-AAF4025BF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E5945-0FC8-4C40-B94A-96959558D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0A234-832F-4BB8-AA1D-1A3214007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D773A-B001-4E4F-B032-13A8A320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30DAF-B213-4DA7-8882-33AF1C33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59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923A-EAC3-4E42-997F-A32BDFFA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AB474-6C39-410D-B4CE-6A3A592D2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6E515-EA4C-4AD1-A51E-4826DABF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65CCC-5BE5-46E9-9094-993A864CD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A09F0-58E5-47EC-932C-E0826BFE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53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8DF212-8EE6-4FC6-99EA-CFFC91DAC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B5C6A-7596-4427-A424-7A2CD8813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44E32-77D7-4386-9BF7-A24DB926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02AA8-C7A3-49F5-8905-06F82660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F9CF1-2CD3-4C30-84DF-46734A41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26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1998-1948-4BC2-B906-7913DE19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8678A-D5A6-4594-8BEA-4B4692E4A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E4519-174F-4376-A527-72D0CB15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E678A-2311-473C-BBE4-8A7CB046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E6517-D308-4AEB-80D9-FEC81253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23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3D2A-D587-4DEF-811E-9B5840803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D0DFF-D28E-4ADC-808E-AC54E10FE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E1FE4-B299-4C2F-9775-4CA0E688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05A8F-FB2E-4A41-BA6A-E4217F96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30848-C504-42AB-8DDA-220A4201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34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8E76-133A-4823-AA7D-D2562D869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87739-B3BC-4141-9641-297A0A559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FE8E9-E362-4299-BD79-36BACAD60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7DA3F-E47D-4A76-B379-95D86752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C79C9-FDED-4A15-BA75-BE45FB33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4E13B-8ABE-438E-8381-890D0967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C0F0-0D09-4FEF-A515-393D7B53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CB971-23FB-453E-AFF0-0411A85FD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BC53-0087-41A3-9E0B-1F23AB915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517AD-15EA-4D00-AF8C-43B5F0033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0B5EE-2ED0-4F85-A3DC-FC54E36FD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FF672E-0431-468C-B81B-2AAA2A958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C17D5-515B-4C38-8BAF-7214E20A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87AFA-4D16-4142-A370-1378E3C6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8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9359-274A-4435-8A60-900F53DF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62615-3578-4A34-9E6C-7C117DC41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574B5-A4A4-4AEC-BC3D-7B7B9982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0582D-2BA6-46A7-A327-B7A1A97B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02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4918AC-6B29-4EC1-AC07-9EE77DD8C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30BD6-75FC-4685-B6B8-35255DFD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9395A-7E6C-4220-A669-AC458BC0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09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73E43-7BE3-4CC3-A9FD-CDABF7F34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342F0-E153-4E48-AF12-79677816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D6D91-CE92-4AD1-AB62-70B584887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7461E-3BA6-4301-9DFB-58B045744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B64B2-7AF6-4530-A88D-8652E300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A8D45-11D6-418B-A60D-4081754A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58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D7751-4F2C-49F3-8815-E42F9DD7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DF979-4177-439D-B673-61F175AD6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8F325-043A-43A5-A70D-1377557A6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37A8F-7969-4F78-97A6-11D5E875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ACA33-43C9-4063-877A-BFD10A1E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0973D-8793-48BA-A4F9-87F5C1B3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2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FEE72-B404-4403-A1A7-2DD6F45A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9C9EF-BDD1-428C-9C08-7C17D90EE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F13AF-59F4-44A9-AB96-07610B8AC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C997-BE57-4EED-8490-130EACFAA8C4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0D701-689F-4216-8C07-D1F1694E6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0AEEB-04A9-4128-B413-1E12655F7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90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B9E02-48B1-402F-8F67-A083301B4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3511C-8ECA-4865-BBA2-1EF900D4FC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Histograms</a:t>
            </a:r>
            <a:endParaRPr lang="en-IN" sz="3600" dirty="0"/>
          </a:p>
        </p:txBody>
      </p:sp>
      <p:pic>
        <p:nvPicPr>
          <p:cNvPr id="4" name="Picture 3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E229A406-431F-4CA7-37F4-90A6D34E1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998699E-A042-97E5-F76C-E593193BF183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3088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2D32495-6859-4443-B1B1-AE91D7F63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47" b="49413"/>
          <a:stretch/>
        </p:blipFill>
        <p:spPr>
          <a:xfrm>
            <a:off x="233815" y="1966953"/>
            <a:ext cx="11724369" cy="27263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00D467-CB43-4435-9E29-9397650F9C2F}"/>
              </a:ext>
            </a:extLst>
          </p:cNvPr>
          <p:cNvSpPr txBox="1"/>
          <p:nvPr/>
        </p:nvSpPr>
        <p:spPr>
          <a:xfrm>
            <a:off x="2662970" y="545891"/>
            <a:ext cx="6710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Histogram of a Low contrast image </a:t>
            </a:r>
            <a:endParaRPr lang="en-IN" sz="3600" dirty="0"/>
          </a:p>
        </p:txBody>
      </p:sp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FDC8ACDD-111A-0E56-7218-C2D34F288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A7EAF14-C51A-54F4-1469-9853416B3E0C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747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2CC9C-A4E3-4F10-933E-9A032B031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87" y="146113"/>
            <a:ext cx="11580846" cy="6487951"/>
          </a:xfrm>
        </p:spPr>
        <p:txBody>
          <a:bodyPr/>
          <a:lstStyle/>
          <a:p>
            <a:r>
              <a:rPr lang="en-US" dirty="0"/>
              <a:t>Histograms can be used for plotting frequency as well as the cumulative frequency of the intensity values of an image.</a:t>
            </a:r>
          </a:p>
          <a:p>
            <a:r>
              <a:rPr lang="en-US" dirty="0"/>
              <a:t>Cumulative frequency:  No of pixels that lie above or below a certain value</a:t>
            </a:r>
          </a:p>
          <a:p>
            <a:r>
              <a:rPr lang="en-US" dirty="0"/>
              <a:t>Found by adding each frequency to the sum of its predecessors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E64CD3-5712-433D-8675-9346130EF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800517"/>
              </p:ext>
            </p:extLst>
          </p:nvPr>
        </p:nvGraphicFramePr>
        <p:xfrm>
          <a:off x="1752082" y="2417837"/>
          <a:ext cx="2974738" cy="2477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369">
                  <a:extLst>
                    <a:ext uri="{9D8B030D-6E8A-4147-A177-3AD203B41FA5}">
                      <a16:colId xmlns:a16="http://schemas.microsoft.com/office/drawing/2014/main" val="498093343"/>
                    </a:ext>
                  </a:extLst>
                </a:gridCol>
                <a:gridCol w="1487369">
                  <a:extLst>
                    <a:ext uri="{9D8B030D-6E8A-4147-A177-3AD203B41FA5}">
                      <a16:colId xmlns:a16="http://schemas.microsoft.com/office/drawing/2014/main" val="2036142854"/>
                    </a:ext>
                  </a:extLst>
                </a:gridCol>
              </a:tblGrid>
              <a:tr h="648381"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Cumulative frequency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516616"/>
                  </a:ext>
                </a:extLst>
              </a:tr>
              <a:tr h="27414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563621"/>
                  </a:ext>
                </a:extLst>
              </a:tr>
              <a:tr h="27414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467858"/>
                  </a:ext>
                </a:extLst>
              </a:tr>
              <a:tr h="27414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1928"/>
                  </a:ext>
                </a:extLst>
              </a:tr>
              <a:tr h="27414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574482"/>
                  </a:ext>
                </a:extLst>
              </a:tr>
              <a:tr h="27414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949021"/>
                  </a:ext>
                </a:extLst>
              </a:tr>
            </a:tbl>
          </a:graphicData>
        </a:graphic>
      </p:graphicFrame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9D2270DC-FD70-0846-A5A1-F24AC8759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496" y="0"/>
            <a:ext cx="1017917" cy="10179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38AF104-8C7A-9886-105B-AE8780874520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0031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A4D2A-CE60-47E6-87B1-032E29724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49" y="155445"/>
            <a:ext cx="11786118" cy="649728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Histogram Equalization</a:t>
            </a:r>
          </a:p>
          <a:p>
            <a:r>
              <a:rPr lang="en-US" dirty="0"/>
              <a:t>Used for image enhancement</a:t>
            </a:r>
          </a:p>
          <a:p>
            <a:r>
              <a:rPr lang="en-US" dirty="0"/>
              <a:t>Done by stretching the intensity range of the image so it spans the whole range of intensity values.</a:t>
            </a:r>
          </a:p>
          <a:p>
            <a:r>
              <a:rPr lang="en-US" dirty="0"/>
              <a:t>As a result, low contrast areas of the image gains high contrast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A8E4E8E-D493-4905-B443-5853BEF6C5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4" t="9247" b="49413"/>
          <a:stretch/>
        </p:blipFill>
        <p:spPr>
          <a:xfrm>
            <a:off x="3029873" y="2873758"/>
            <a:ext cx="8227599" cy="2999440"/>
          </a:xfrm>
          <a:prstGeom prst="rect">
            <a:avLst/>
          </a:prstGeom>
        </p:spPr>
      </p:pic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E1CECCB8-92D4-9A43-CCB6-A820358F4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7472" y="0"/>
            <a:ext cx="896942" cy="8969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9A129B3-FBF1-E1FA-73B9-CBF6856D0004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2723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42AEDD3-90BE-4F55-B2B9-438B5E17D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197" y="1019370"/>
            <a:ext cx="4885874" cy="465486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6FFC73-D544-47C8-8D8E-0E3005272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873" y="841517"/>
            <a:ext cx="4984094" cy="4748439"/>
          </a:xfrm>
          <a:prstGeom prst="rect">
            <a:avLst/>
          </a:prstGeom>
        </p:spPr>
      </p:pic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A35FD814-906D-63AA-E187-DCCC27E58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8EB639-4ADD-9D06-A9A6-2985FE3AFA20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2440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211E93-4BB6-C222-C3E7-ACF2B7E4E9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223" y="0"/>
            <a:ext cx="5064034" cy="6724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6A6AE8F6-E19E-1174-365A-47BA8D1FC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19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E131-D8DE-4613-A487-F1C581EC8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6" y="97721"/>
            <a:ext cx="10515600" cy="47144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Histogram Equalization</a:t>
            </a:r>
            <a:endParaRPr lang="en-IN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088007-9001-4E74-A976-6CF8082D7B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569166"/>
                <a:ext cx="12101804" cy="570223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Consider an image r, we are applying a transformation T which enhances r </a:t>
                </a:r>
              </a:p>
              <a:p>
                <a:pPr marL="0" indent="0">
                  <a:buNone/>
                </a:pPr>
                <a:r>
                  <a:rPr lang="en-US" dirty="0"/>
                  <a:t>and forms an enhanced image s</a:t>
                </a:r>
              </a:p>
              <a:p>
                <a:r>
                  <a:rPr lang="en-US" dirty="0"/>
                  <a:t>S= T(r)</a:t>
                </a:r>
              </a:p>
              <a:p>
                <a:pPr marL="0" indent="0">
                  <a:buNone/>
                </a:pPr>
                <a:r>
                  <a:rPr lang="en-US" dirty="0"/>
                  <a:t>Conditions, the transformation function must satisfy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T(r) must be single values and monotonically increasing in the range 0&lt;=r&lt;=1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0&lt;=T(r)&lt;=1 for 0&lt;=r&lt;=1</a:t>
                </a:r>
              </a:p>
              <a:p>
                <a:r>
                  <a:rPr lang="en-US" dirty="0"/>
                  <a:t>First point ensures that the intensity ordering does not change in the transformed image s</a:t>
                </a:r>
              </a:p>
              <a:p>
                <a:pPr lvl="1"/>
                <a:r>
                  <a:rPr lang="en-US" dirty="0"/>
                  <a:t>Pixels which are darker will remain darker and those which are brighter will remain brighter </a:t>
                </a:r>
              </a:p>
              <a:p>
                <a:r>
                  <a:rPr lang="en-US" dirty="0"/>
                  <a:t>Second point ensures that the transformed image will not have pixel values greater than the allowed maximum value.</a:t>
                </a:r>
              </a:p>
              <a:p>
                <a:r>
                  <a:rPr lang="en-US" dirty="0"/>
                  <a:t>Then the inverse transformation r=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IN" dirty="0"/>
                  <a:t> will also satisfy the two conditions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088007-9001-4E74-A976-6CF8082D7B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69166"/>
                <a:ext cx="12101804" cy="5702237"/>
              </a:xfrm>
              <a:blipFill>
                <a:blip r:embed="rId2"/>
                <a:stretch>
                  <a:fillRect l="-1058" t="-23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B2A211F3-0CD9-17A8-3CB7-8EA3F4CEB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2181" y="0"/>
            <a:ext cx="865928" cy="8659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E5DBB3-BFA0-97F8-0780-19B5D0C08B3D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5555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EAD124E-CB4B-FB08-1A24-B3A5BEF886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767" y="0"/>
            <a:ext cx="578912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50A401F-C185-07D3-5D63-4F194432A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83" y="66802"/>
            <a:ext cx="5064034" cy="6724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9309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4F849D-5CCD-AFEA-82F0-053A35957F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48583"/>
                <a:ext cx="12033849" cy="674903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>
                    <a:latin typeface="Cambria Math" panose="02040503050406030204" pitchFamily="18" charset="0"/>
                  </a:rPr>
                  <a:t>Transformation function for Histogram Equalization is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IN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sSub>
                      <m:sSubPr>
                        <m:ctrlP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IN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𝐋</m:t>
                    </m:r>
                    <m:r>
                      <a:rPr lang="en-IN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ctrlP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  <m:e>
                        <m:sSub>
                          <m:sSubPr>
                            <m:ctrlPr>
                              <a:rPr lang="en-IN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IN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  <m: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IN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sz="2800" b="1" dirty="0">
                    <a:solidFill>
                      <a:srgbClr val="C00000"/>
                    </a:solidFill>
                  </a:rPr>
                  <a:t>  k=0,1,2…L-1</a:t>
                </a:r>
                <a:endParaRPr lang="en-IN" sz="28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4F849D-5CCD-AFEA-82F0-053A35957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48583"/>
                <a:ext cx="12033849" cy="6749032"/>
              </a:xfrm>
              <a:blipFill>
                <a:blip r:embed="rId2"/>
                <a:stretch>
                  <a:fillRect l="-1013" t="-16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8F62F59-C0A4-E191-D6DA-9FAB71F098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137678"/>
                  </p:ext>
                </p:extLst>
              </p:nvPr>
            </p:nvGraphicFramePr>
            <p:xfrm>
              <a:off x="556881" y="1164547"/>
              <a:ext cx="9855202" cy="4959148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156936">
                      <a:extLst>
                        <a:ext uri="{9D8B030D-6E8A-4147-A177-3AD203B41FA5}">
                          <a16:colId xmlns:a16="http://schemas.microsoft.com/office/drawing/2014/main" val="1670535001"/>
                        </a:ext>
                      </a:extLst>
                    </a:gridCol>
                    <a:gridCol w="2619071">
                      <a:extLst>
                        <a:ext uri="{9D8B030D-6E8A-4147-A177-3AD203B41FA5}">
                          <a16:colId xmlns:a16="http://schemas.microsoft.com/office/drawing/2014/main" val="1967516058"/>
                        </a:ext>
                      </a:extLst>
                    </a:gridCol>
                    <a:gridCol w="1912636">
                      <a:extLst>
                        <a:ext uri="{9D8B030D-6E8A-4147-A177-3AD203B41FA5}">
                          <a16:colId xmlns:a16="http://schemas.microsoft.com/office/drawing/2014/main" val="2379661901"/>
                        </a:ext>
                      </a:extLst>
                    </a:gridCol>
                    <a:gridCol w="2613804">
                      <a:extLst>
                        <a:ext uri="{9D8B030D-6E8A-4147-A177-3AD203B41FA5}">
                          <a16:colId xmlns:a16="http://schemas.microsoft.com/office/drawing/2014/main" val="560910902"/>
                        </a:ext>
                      </a:extLst>
                    </a:gridCol>
                    <a:gridCol w="1552755">
                      <a:extLst>
                        <a:ext uri="{9D8B030D-6E8A-4147-A177-3AD203B41FA5}">
                          <a16:colId xmlns:a16="http://schemas.microsoft.com/office/drawing/2014/main" val="1512382212"/>
                        </a:ext>
                      </a:extLst>
                    </a:gridCol>
                  </a:tblGrid>
                  <a:tr h="1090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 i="1" smtClean="0"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  <m:sub>
                                        <m:r>
                                          <a:rPr lang="en-IN" sz="2400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IN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 i="1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b>
                                        <m:r>
                                          <a:rPr lang="en-IN" sz="2400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  <m:t>𝑴𝑵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𝒄𝒖𝒎𝒖𝒍𝒂𝒕𝒊𝒗𝒆</m:t>
                                </m:r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2400" b="1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𝒇𝒓𝒆𝒒𝒖𝒆𝒏𝒄𝒚</m:t>
                                </m:r>
                              </m:oMath>
                            </m:oMathPara>
                          </a14:m>
                          <a:endParaRPr lang="en-IN" sz="24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I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I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I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I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I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sz="24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IN" sz="24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sub>
                                    </m:sSub>
                                    <m:r>
                                      <a:rPr lang="en-I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IN" sz="24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  <m:sub>
                                        <m:r>
                                          <a:rPr lang="en-IN" sz="24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  <m:r>
                                      <a:rPr lang="en-I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IN" sz="2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1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𝐋</m:t>
                                  </m:r>
                                  <m:r>
                                    <a:rPr lang="en-IN" sz="2400" b="1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b="1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oMath>
                          </a14:m>
                          <a:r>
                            <a:rPr lang="en-IN" sz="2400" b="1" i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a:t>*</a:t>
                          </a: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I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I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I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I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I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sz="24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IN" sz="24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sub>
                                    </m:sSub>
                                    <m:r>
                                      <a:rPr lang="en-I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IN" sz="24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  <m:sub>
                                        <m:r>
                                          <a:rPr lang="en-IN" sz="24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  <m:r>
                                      <a:rPr lang="en-I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2400" dirty="0"/>
                            <a:t>= T(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2400" dirty="0"/>
                            <a:t>)</a:t>
                          </a:r>
                        </a:p>
                        <a:p>
                          <a:pPr algn="l"/>
                          <a:endParaRPr lang="en-IN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5668369"/>
                      </a:ext>
                    </a:extLst>
                  </a:tr>
                  <a:tr h="380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9460188"/>
                      </a:ext>
                    </a:extLst>
                  </a:tr>
                  <a:tr h="380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5245292"/>
                      </a:ext>
                    </a:extLst>
                  </a:tr>
                  <a:tr h="380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6625451"/>
                      </a:ext>
                    </a:extLst>
                  </a:tr>
                  <a:tr h="380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2977522"/>
                      </a:ext>
                    </a:extLst>
                  </a:tr>
                  <a:tr h="380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1244193"/>
                      </a:ext>
                    </a:extLst>
                  </a:tr>
                  <a:tr h="380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2181135"/>
                      </a:ext>
                    </a:extLst>
                  </a:tr>
                  <a:tr h="380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9679446"/>
                      </a:ext>
                    </a:extLst>
                  </a:tr>
                  <a:tr h="380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6696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8F62F59-C0A4-E191-D6DA-9FAB71F098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137678"/>
                  </p:ext>
                </p:extLst>
              </p:nvPr>
            </p:nvGraphicFramePr>
            <p:xfrm>
              <a:off x="556881" y="1164547"/>
              <a:ext cx="9855202" cy="4959148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156936">
                      <a:extLst>
                        <a:ext uri="{9D8B030D-6E8A-4147-A177-3AD203B41FA5}">
                          <a16:colId xmlns:a16="http://schemas.microsoft.com/office/drawing/2014/main" val="1670535001"/>
                        </a:ext>
                      </a:extLst>
                    </a:gridCol>
                    <a:gridCol w="2619071">
                      <a:extLst>
                        <a:ext uri="{9D8B030D-6E8A-4147-A177-3AD203B41FA5}">
                          <a16:colId xmlns:a16="http://schemas.microsoft.com/office/drawing/2014/main" val="1967516058"/>
                        </a:ext>
                      </a:extLst>
                    </a:gridCol>
                    <a:gridCol w="1912636">
                      <a:extLst>
                        <a:ext uri="{9D8B030D-6E8A-4147-A177-3AD203B41FA5}">
                          <a16:colId xmlns:a16="http://schemas.microsoft.com/office/drawing/2014/main" val="2379661901"/>
                        </a:ext>
                      </a:extLst>
                    </a:gridCol>
                    <a:gridCol w="2613804">
                      <a:extLst>
                        <a:ext uri="{9D8B030D-6E8A-4147-A177-3AD203B41FA5}">
                          <a16:colId xmlns:a16="http://schemas.microsoft.com/office/drawing/2014/main" val="560910902"/>
                        </a:ext>
                      </a:extLst>
                    </a:gridCol>
                    <a:gridCol w="1552755">
                      <a:extLst>
                        <a:ext uri="{9D8B030D-6E8A-4147-A177-3AD203B41FA5}">
                          <a16:colId xmlns:a16="http://schemas.microsoft.com/office/drawing/2014/main" val="1512382212"/>
                        </a:ext>
                      </a:extLst>
                    </a:gridCol>
                  </a:tblGrid>
                  <a:tr h="19126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26" t="-2548" r="-752632" b="-1633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4419" t="-2548" r="-232558" b="-1633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7771" t="-2548" r="-218471" b="-1633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7949" t="-2548" r="-59907" b="-1633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34902" t="-2548" r="-784" b="-1633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668369"/>
                      </a:ext>
                    </a:extLst>
                  </a:tr>
                  <a:tr h="380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9460188"/>
                      </a:ext>
                    </a:extLst>
                  </a:tr>
                  <a:tr h="380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5245292"/>
                      </a:ext>
                    </a:extLst>
                  </a:tr>
                  <a:tr h="380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6625451"/>
                      </a:ext>
                    </a:extLst>
                  </a:tr>
                  <a:tr h="380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2977522"/>
                      </a:ext>
                    </a:extLst>
                  </a:tr>
                  <a:tr h="380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1244193"/>
                      </a:ext>
                    </a:extLst>
                  </a:tr>
                  <a:tr h="380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2181135"/>
                      </a:ext>
                    </a:extLst>
                  </a:tr>
                  <a:tr h="380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9679446"/>
                      </a:ext>
                    </a:extLst>
                  </a:tr>
                  <a:tr h="380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66962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B09FA626-95A4-8558-08C6-8F7CFD3BE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2181" y="0"/>
            <a:ext cx="865928" cy="8659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0378C0-8C8E-DBB5-B48B-39B19B4B8F36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6935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4F849D-5CCD-AFEA-82F0-053A35957F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48583"/>
                <a:ext cx="12033849" cy="674903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>
                    <a:latin typeface="Cambria Math" panose="02040503050406030204" pitchFamily="18" charset="0"/>
                  </a:rPr>
                  <a:t>Transformation function for Histogram Equalization is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IN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sSub>
                      <m:sSubPr>
                        <m:ctrlP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IN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𝐋</m:t>
                    </m:r>
                    <m:r>
                      <a:rPr lang="en-IN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ctrlP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  <m:e>
                        <m:sSub>
                          <m:sSubPr>
                            <m:ctrlPr>
                              <a:rPr lang="en-IN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IN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  <m: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IN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sz="2800" b="1" dirty="0">
                    <a:solidFill>
                      <a:srgbClr val="C00000"/>
                    </a:solidFill>
                  </a:rPr>
                  <a:t>  k=0,1,2…L-1</a:t>
                </a:r>
                <a:endParaRPr lang="en-IN" sz="28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4F849D-5CCD-AFEA-82F0-053A35957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48583"/>
                <a:ext cx="12033849" cy="6749032"/>
              </a:xfrm>
              <a:blipFill>
                <a:blip r:embed="rId2"/>
                <a:stretch>
                  <a:fillRect l="-1013" t="-16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8F62F59-C0A4-E191-D6DA-9FAB71F098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4076995"/>
                  </p:ext>
                </p:extLst>
              </p:nvPr>
            </p:nvGraphicFramePr>
            <p:xfrm>
              <a:off x="556881" y="1164547"/>
              <a:ext cx="9855202" cy="4959148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156936">
                      <a:extLst>
                        <a:ext uri="{9D8B030D-6E8A-4147-A177-3AD203B41FA5}">
                          <a16:colId xmlns:a16="http://schemas.microsoft.com/office/drawing/2014/main" val="1670535001"/>
                        </a:ext>
                      </a:extLst>
                    </a:gridCol>
                    <a:gridCol w="2619071">
                      <a:extLst>
                        <a:ext uri="{9D8B030D-6E8A-4147-A177-3AD203B41FA5}">
                          <a16:colId xmlns:a16="http://schemas.microsoft.com/office/drawing/2014/main" val="1967516058"/>
                        </a:ext>
                      </a:extLst>
                    </a:gridCol>
                    <a:gridCol w="1912636">
                      <a:extLst>
                        <a:ext uri="{9D8B030D-6E8A-4147-A177-3AD203B41FA5}">
                          <a16:colId xmlns:a16="http://schemas.microsoft.com/office/drawing/2014/main" val="2379661901"/>
                        </a:ext>
                      </a:extLst>
                    </a:gridCol>
                    <a:gridCol w="2613804">
                      <a:extLst>
                        <a:ext uri="{9D8B030D-6E8A-4147-A177-3AD203B41FA5}">
                          <a16:colId xmlns:a16="http://schemas.microsoft.com/office/drawing/2014/main" val="560910902"/>
                        </a:ext>
                      </a:extLst>
                    </a:gridCol>
                    <a:gridCol w="1552755">
                      <a:extLst>
                        <a:ext uri="{9D8B030D-6E8A-4147-A177-3AD203B41FA5}">
                          <a16:colId xmlns:a16="http://schemas.microsoft.com/office/drawing/2014/main" val="1512382212"/>
                        </a:ext>
                      </a:extLst>
                    </a:gridCol>
                  </a:tblGrid>
                  <a:tr h="1090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 i="1" smtClean="0"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  <m:sub>
                                        <m:r>
                                          <a:rPr lang="en-IN" sz="2400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IN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 i="1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b>
                                        <m:r>
                                          <a:rPr lang="en-IN" sz="2400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  <m:t>𝑴𝑵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𝒄𝒖𝒎𝒖𝒍𝒂𝒕𝒊𝒗𝒆</m:t>
                                </m:r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2400" b="1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𝒇𝒓𝒆𝒒𝒖𝒆𝒏𝒄𝒚</m:t>
                                </m:r>
                              </m:oMath>
                            </m:oMathPara>
                          </a14:m>
                          <a:endParaRPr lang="en-IN" sz="24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I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I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I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I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I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sz="24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IN" sz="24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sub>
                                    </m:sSub>
                                    <m:r>
                                      <a:rPr lang="en-I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IN" sz="24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  <m:sub>
                                        <m:r>
                                          <a:rPr lang="en-IN" sz="24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  <m:r>
                                      <a:rPr lang="en-I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IN" sz="2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1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𝐋</m:t>
                                  </m:r>
                                  <m:r>
                                    <a:rPr lang="en-IN" sz="2400" b="1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b="1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oMath>
                          </a14:m>
                          <a:r>
                            <a:rPr lang="en-IN" sz="2400" b="1" i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a:t>*</a:t>
                          </a: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I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I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I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I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I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sz="24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IN" sz="24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sub>
                                    </m:sSub>
                                    <m:r>
                                      <a:rPr lang="en-I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IN" sz="24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  <m:sub>
                                        <m:r>
                                          <a:rPr lang="en-IN" sz="24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  <m:r>
                                      <a:rPr lang="en-I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2400" dirty="0"/>
                            <a:t>= T(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2400" dirty="0"/>
                            <a:t>)</a:t>
                          </a:r>
                        </a:p>
                        <a:p>
                          <a:pPr algn="l"/>
                          <a:endParaRPr lang="en-IN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5668369"/>
                      </a:ext>
                    </a:extLst>
                  </a:tr>
                  <a:tr h="380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9460188"/>
                      </a:ext>
                    </a:extLst>
                  </a:tr>
                  <a:tr h="380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5245292"/>
                      </a:ext>
                    </a:extLst>
                  </a:tr>
                  <a:tr h="380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6625451"/>
                      </a:ext>
                    </a:extLst>
                  </a:tr>
                  <a:tr h="380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2977522"/>
                      </a:ext>
                    </a:extLst>
                  </a:tr>
                  <a:tr h="380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1244193"/>
                      </a:ext>
                    </a:extLst>
                  </a:tr>
                  <a:tr h="380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2181135"/>
                      </a:ext>
                    </a:extLst>
                  </a:tr>
                  <a:tr h="380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9679446"/>
                      </a:ext>
                    </a:extLst>
                  </a:tr>
                  <a:tr h="380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6696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8F62F59-C0A4-E191-D6DA-9FAB71F098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4076995"/>
                  </p:ext>
                </p:extLst>
              </p:nvPr>
            </p:nvGraphicFramePr>
            <p:xfrm>
              <a:off x="556881" y="1164547"/>
              <a:ext cx="9855202" cy="4959148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156936">
                      <a:extLst>
                        <a:ext uri="{9D8B030D-6E8A-4147-A177-3AD203B41FA5}">
                          <a16:colId xmlns:a16="http://schemas.microsoft.com/office/drawing/2014/main" val="1670535001"/>
                        </a:ext>
                      </a:extLst>
                    </a:gridCol>
                    <a:gridCol w="2619071">
                      <a:extLst>
                        <a:ext uri="{9D8B030D-6E8A-4147-A177-3AD203B41FA5}">
                          <a16:colId xmlns:a16="http://schemas.microsoft.com/office/drawing/2014/main" val="1967516058"/>
                        </a:ext>
                      </a:extLst>
                    </a:gridCol>
                    <a:gridCol w="1912636">
                      <a:extLst>
                        <a:ext uri="{9D8B030D-6E8A-4147-A177-3AD203B41FA5}">
                          <a16:colId xmlns:a16="http://schemas.microsoft.com/office/drawing/2014/main" val="2379661901"/>
                        </a:ext>
                      </a:extLst>
                    </a:gridCol>
                    <a:gridCol w="2613804">
                      <a:extLst>
                        <a:ext uri="{9D8B030D-6E8A-4147-A177-3AD203B41FA5}">
                          <a16:colId xmlns:a16="http://schemas.microsoft.com/office/drawing/2014/main" val="560910902"/>
                        </a:ext>
                      </a:extLst>
                    </a:gridCol>
                    <a:gridCol w="1552755">
                      <a:extLst>
                        <a:ext uri="{9D8B030D-6E8A-4147-A177-3AD203B41FA5}">
                          <a16:colId xmlns:a16="http://schemas.microsoft.com/office/drawing/2014/main" val="1512382212"/>
                        </a:ext>
                      </a:extLst>
                    </a:gridCol>
                  </a:tblGrid>
                  <a:tr h="19126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26" t="-2548" r="-752632" b="-1633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4419" t="-2548" r="-232558" b="-1633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7771" t="-2548" r="-218471" b="-1633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7949" t="-2548" r="-59907" b="-1633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34902" t="-2548" r="-784" b="-1633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668369"/>
                      </a:ext>
                    </a:extLst>
                  </a:tr>
                  <a:tr h="380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9460188"/>
                      </a:ext>
                    </a:extLst>
                  </a:tr>
                  <a:tr h="380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5245292"/>
                      </a:ext>
                    </a:extLst>
                  </a:tr>
                  <a:tr h="380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6625451"/>
                      </a:ext>
                    </a:extLst>
                  </a:tr>
                  <a:tr h="380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2977522"/>
                      </a:ext>
                    </a:extLst>
                  </a:tr>
                  <a:tr h="380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1244193"/>
                      </a:ext>
                    </a:extLst>
                  </a:tr>
                  <a:tr h="380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2181135"/>
                      </a:ext>
                    </a:extLst>
                  </a:tr>
                  <a:tr h="380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9679446"/>
                      </a:ext>
                    </a:extLst>
                  </a:tr>
                  <a:tr h="380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66962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B09FA626-95A4-8558-08C6-8F7CFD3BE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2181" y="0"/>
            <a:ext cx="865928" cy="8659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0378C0-8C8E-DBB5-B48B-39B19B4B8F36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2187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4F849D-5CCD-AFEA-82F0-053A35957F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48583"/>
                <a:ext cx="12033849" cy="674903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>
                    <a:latin typeface="Cambria Math" panose="02040503050406030204" pitchFamily="18" charset="0"/>
                  </a:rPr>
                  <a:t>Transformation function for Histogram Equalization is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IN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sSub>
                      <m:sSubPr>
                        <m:ctrlP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IN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𝐋</m:t>
                    </m:r>
                    <m:r>
                      <a:rPr lang="en-IN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ctrlP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  <m:e>
                        <m:sSub>
                          <m:sSubPr>
                            <m:ctrlPr>
                              <a:rPr lang="en-IN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IN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  <m: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IN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sz="2800" b="1" dirty="0">
                    <a:solidFill>
                      <a:srgbClr val="C00000"/>
                    </a:solidFill>
                  </a:rPr>
                  <a:t>  k=0,1,2…L-1</a:t>
                </a:r>
                <a:endParaRPr lang="en-IN" sz="28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4F849D-5CCD-AFEA-82F0-053A35957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48583"/>
                <a:ext cx="12033849" cy="6749032"/>
              </a:xfrm>
              <a:blipFill>
                <a:blip r:embed="rId2"/>
                <a:stretch>
                  <a:fillRect l="-1013" t="-16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8F62F59-C0A4-E191-D6DA-9FAB71F098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7936653"/>
                  </p:ext>
                </p:extLst>
              </p:nvPr>
            </p:nvGraphicFramePr>
            <p:xfrm>
              <a:off x="2523704" y="1268083"/>
              <a:ext cx="3276606" cy="4494358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156936">
                      <a:extLst>
                        <a:ext uri="{9D8B030D-6E8A-4147-A177-3AD203B41FA5}">
                          <a16:colId xmlns:a16="http://schemas.microsoft.com/office/drawing/2014/main" val="1670535001"/>
                        </a:ext>
                      </a:extLst>
                    </a:gridCol>
                    <a:gridCol w="2119670">
                      <a:extLst>
                        <a:ext uri="{9D8B030D-6E8A-4147-A177-3AD203B41FA5}">
                          <a16:colId xmlns:a16="http://schemas.microsoft.com/office/drawing/2014/main" val="1744745857"/>
                        </a:ext>
                      </a:extLst>
                    </a:gridCol>
                  </a:tblGrid>
                  <a:tr h="142613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5668369"/>
                      </a:ext>
                    </a:extLst>
                  </a:tr>
                  <a:tr h="3835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790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9460188"/>
                      </a:ext>
                    </a:extLst>
                  </a:tr>
                  <a:tr h="3835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5245292"/>
                      </a:ext>
                    </a:extLst>
                  </a:tr>
                  <a:tr h="3835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6625451"/>
                      </a:ext>
                    </a:extLst>
                  </a:tr>
                  <a:tr h="3835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2977522"/>
                      </a:ext>
                    </a:extLst>
                  </a:tr>
                  <a:tr h="3835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1244193"/>
                      </a:ext>
                    </a:extLst>
                  </a:tr>
                  <a:tr h="3835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2181135"/>
                      </a:ext>
                    </a:extLst>
                  </a:tr>
                  <a:tr h="3835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122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9679446"/>
                      </a:ext>
                    </a:extLst>
                  </a:tr>
                  <a:tr h="3835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6696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8F62F59-C0A4-E191-D6DA-9FAB71F098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7936653"/>
                  </p:ext>
                </p:extLst>
              </p:nvPr>
            </p:nvGraphicFramePr>
            <p:xfrm>
              <a:off x="2523704" y="1268083"/>
              <a:ext cx="3276606" cy="4494358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156936">
                      <a:extLst>
                        <a:ext uri="{9D8B030D-6E8A-4147-A177-3AD203B41FA5}">
                          <a16:colId xmlns:a16="http://schemas.microsoft.com/office/drawing/2014/main" val="1670535001"/>
                        </a:ext>
                      </a:extLst>
                    </a:gridCol>
                    <a:gridCol w="2119670">
                      <a:extLst>
                        <a:ext uri="{9D8B030D-6E8A-4147-A177-3AD203B41FA5}">
                          <a16:colId xmlns:a16="http://schemas.microsoft.com/office/drawing/2014/main" val="1744745857"/>
                        </a:ext>
                      </a:extLst>
                    </a:gridCol>
                  </a:tblGrid>
                  <a:tr h="14261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26" t="-855" r="-184737" b="-2205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728" t="-855" r="-573" b="-2205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668369"/>
                      </a:ext>
                    </a:extLst>
                  </a:tr>
                  <a:tr h="3835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790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9460188"/>
                      </a:ext>
                    </a:extLst>
                  </a:tr>
                  <a:tr h="3835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5245292"/>
                      </a:ext>
                    </a:extLst>
                  </a:tr>
                  <a:tr h="3835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6625451"/>
                      </a:ext>
                    </a:extLst>
                  </a:tr>
                  <a:tr h="3835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2977522"/>
                      </a:ext>
                    </a:extLst>
                  </a:tr>
                  <a:tr h="3835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1244193"/>
                      </a:ext>
                    </a:extLst>
                  </a:tr>
                  <a:tr h="3835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2181135"/>
                      </a:ext>
                    </a:extLst>
                  </a:tr>
                  <a:tr h="3835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122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9679446"/>
                      </a:ext>
                    </a:extLst>
                  </a:tr>
                  <a:tr h="3835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66962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B09FA626-95A4-8558-08C6-8F7CFD3BE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2181" y="0"/>
            <a:ext cx="865928" cy="8659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0378C0-8C8E-DBB5-B48B-39B19B4B8F36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231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BFD868-6F55-4897-A4EF-4781DA4B1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090" y="34146"/>
                <a:ext cx="12118910" cy="6730547"/>
              </a:xfrm>
            </p:spPr>
            <p:txBody>
              <a:bodyPr/>
              <a:lstStyle/>
              <a:p>
                <a:r>
                  <a:rPr lang="en-US" dirty="0"/>
                  <a:t>Histogram of a digital image with intensity values in the range [0 to L-1] is a discrete function</a:t>
                </a: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Unnormalized Histogram of the image is the represented as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2800" dirty="0"/>
                  <a:t>   k=0,1,2…L-1</a:t>
                </a:r>
              </a:p>
              <a:p>
                <a:r>
                  <a:rPr lang="en-IN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/>
                  <a:t> is the intensity value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/>
                  <a:t> is the no. of pixels with the intensity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</a:p>
              <a:p>
                <a:r>
                  <a:rPr lang="en-IN" dirty="0"/>
                  <a:t>X axis plots the intensity values, and the y axis plots the no. of pixels</a:t>
                </a:r>
              </a:p>
              <a:p>
                <a:r>
                  <a:rPr lang="en-IN" dirty="0"/>
                  <a:t>Histogram of a grey scale image will have values between 0 and 256.</a:t>
                </a:r>
              </a:p>
              <a:p>
                <a:r>
                  <a:rPr lang="en-IN" dirty="0"/>
                  <a:t>Colour image histograms has values for the red, green and blue channels.</a:t>
                </a:r>
              </a:p>
              <a:p>
                <a:r>
                  <a:rPr lang="en-IN" dirty="0"/>
                  <a:t>Normalized Histogram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N" sz="3200" dirty="0"/>
                  <a:t>    </a:t>
                </a:r>
              </a:p>
              <a:p>
                <a:pPr marL="0" indent="0">
                  <a:buNone/>
                </a:pPr>
                <a:r>
                  <a:rPr lang="en-IN" dirty="0"/>
                  <a:t>where N(=Rows*cols) is the total no. of pixels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BFD868-6F55-4897-A4EF-4781DA4B1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090" y="34146"/>
                <a:ext cx="12118910" cy="6730547"/>
              </a:xfrm>
              <a:blipFill>
                <a:blip r:embed="rId2"/>
                <a:stretch>
                  <a:fillRect l="-1056" t="-1540" r="-1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7CD6FFDF-D216-9AA5-2C9D-68E16A510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7174" y="0"/>
            <a:ext cx="1017917" cy="10179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52BCCE-85D1-8AC4-226C-5EDB1992825E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5278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4F849D-5CCD-AFEA-82F0-053A35957F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48583"/>
                <a:ext cx="12033849" cy="674903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>
                    <a:latin typeface="Cambria Math" panose="02040503050406030204" pitchFamily="18" charset="0"/>
                  </a:rPr>
                  <a:t>Transformation function for Histogram Equalization is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IN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sSub>
                      <m:sSubPr>
                        <m:ctrlP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IN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𝐋</m:t>
                    </m:r>
                    <m:r>
                      <a:rPr lang="en-IN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ctrlP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  <m:e>
                        <m:sSub>
                          <m:sSubPr>
                            <m:ctrlPr>
                              <a:rPr lang="en-IN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IN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  <m: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IN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I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sz="2800" b="1" dirty="0">
                    <a:solidFill>
                      <a:srgbClr val="C00000"/>
                    </a:solidFill>
                  </a:rPr>
                  <a:t>  k=0,1,2…L-1</a:t>
                </a:r>
                <a:endParaRPr lang="en-IN" sz="28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4F849D-5CCD-AFEA-82F0-053A35957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48583"/>
                <a:ext cx="12033849" cy="6749032"/>
              </a:xfrm>
              <a:blipFill>
                <a:blip r:embed="rId2"/>
                <a:stretch>
                  <a:fillRect l="-1013" t="-16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8F62F59-C0A4-E191-D6DA-9FAB71F098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9957677"/>
                  </p:ext>
                </p:extLst>
              </p:nvPr>
            </p:nvGraphicFramePr>
            <p:xfrm>
              <a:off x="276919" y="1144011"/>
              <a:ext cx="10985262" cy="500022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125270">
                      <a:extLst>
                        <a:ext uri="{9D8B030D-6E8A-4147-A177-3AD203B41FA5}">
                          <a16:colId xmlns:a16="http://schemas.microsoft.com/office/drawing/2014/main" val="1670535001"/>
                        </a:ext>
                      </a:extLst>
                    </a:gridCol>
                    <a:gridCol w="2104846">
                      <a:extLst>
                        <a:ext uri="{9D8B030D-6E8A-4147-A177-3AD203B41FA5}">
                          <a16:colId xmlns:a16="http://schemas.microsoft.com/office/drawing/2014/main" val="1744745857"/>
                        </a:ext>
                      </a:extLst>
                    </a:gridCol>
                    <a:gridCol w="2600467">
                      <a:extLst>
                        <a:ext uri="{9D8B030D-6E8A-4147-A177-3AD203B41FA5}">
                          <a16:colId xmlns:a16="http://schemas.microsoft.com/office/drawing/2014/main" val="1967516058"/>
                        </a:ext>
                      </a:extLst>
                    </a:gridCol>
                    <a:gridCol w="2070340">
                      <a:extLst>
                        <a:ext uri="{9D8B030D-6E8A-4147-A177-3AD203B41FA5}">
                          <a16:colId xmlns:a16="http://schemas.microsoft.com/office/drawing/2014/main" val="2379661901"/>
                        </a:ext>
                      </a:extLst>
                    </a:gridCol>
                    <a:gridCol w="1716656">
                      <a:extLst>
                        <a:ext uri="{9D8B030D-6E8A-4147-A177-3AD203B41FA5}">
                          <a16:colId xmlns:a16="http://schemas.microsoft.com/office/drawing/2014/main" val="2653952904"/>
                        </a:ext>
                      </a:extLst>
                    </a:gridCol>
                    <a:gridCol w="1367683">
                      <a:extLst>
                        <a:ext uri="{9D8B030D-6E8A-4147-A177-3AD203B41FA5}">
                          <a16:colId xmlns:a16="http://schemas.microsoft.com/office/drawing/2014/main" val="560910902"/>
                        </a:ext>
                      </a:extLst>
                    </a:gridCol>
                  </a:tblGrid>
                  <a:tr h="12047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 i="1" smtClean="0"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  <m:sub>
                                        <m:r>
                                          <a:rPr lang="en-IN" sz="2400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IN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 i="1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b>
                                        <m:r>
                                          <a:rPr lang="en-IN" sz="2400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  <m:t>𝑴𝑵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𝒄𝒖𝒎𝒖𝒍𝒂𝒕𝒊𝒗𝒆</m:t>
                                </m:r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2400" b="1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𝒇𝒓𝒆𝒒𝒖𝒆𝒏𝒄𝒚</m:t>
                                </m:r>
                              </m:oMath>
                            </m:oMathPara>
                          </a14:m>
                          <a:endParaRPr lang="en-IN" sz="24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I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I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I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I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I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sz="24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IN" sz="24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sub>
                                    </m:sSub>
                                    <m:r>
                                      <a:rPr lang="en-I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IN" sz="24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  <m:sub>
                                        <m:r>
                                          <a:rPr lang="en-IN" sz="24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  <m:r>
                                      <a:rPr lang="en-I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IN" sz="2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1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𝐋</m:t>
                                  </m:r>
                                  <m:r>
                                    <a:rPr lang="en-IN" sz="2400" b="1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b="1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oMath>
                          </a14:m>
                          <a:r>
                            <a:rPr lang="en-IN" sz="2400" b="1" i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a:t>*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IN" sz="2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IN" sz="2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en-IN" sz="2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IN" sz="2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IN" sz="2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IN" sz="24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IN" sz="24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sub>
                                  </m:sSub>
                                  <m:r>
                                    <a:rPr lang="en-IN" sz="2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IN" sz="24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IN" sz="24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lang="en-IN" sz="2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oMath>
                          </a14:m>
                          <a:r>
                            <a:rPr lang="en-IN" sz="2400" b="1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2400" dirty="0"/>
                            <a:t>= T(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2400" dirty="0"/>
                            <a:t>)</a:t>
                          </a:r>
                        </a:p>
                        <a:p>
                          <a:pPr algn="ctr"/>
                          <a:endParaRPr lang="en-IN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5668369"/>
                      </a:ext>
                    </a:extLst>
                  </a:tr>
                  <a:tr h="3859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1.33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9460188"/>
                      </a:ext>
                    </a:extLst>
                  </a:tr>
                  <a:tr h="3859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5245292"/>
                      </a:ext>
                    </a:extLst>
                  </a:tr>
                  <a:tr h="3859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4.55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6625451"/>
                      </a:ext>
                    </a:extLst>
                  </a:tr>
                  <a:tr h="3859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5.67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2977522"/>
                      </a:ext>
                    </a:extLst>
                  </a:tr>
                  <a:tr h="3859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1244193"/>
                      </a:ext>
                    </a:extLst>
                  </a:tr>
                  <a:tr h="3859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6.65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2181135"/>
                      </a:ext>
                    </a:extLst>
                  </a:tr>
                  <a:tr h="3859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6.86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9679446"/>
                      </a:ext>
                    </a:extLst>
                  </a:tr>
                  <a:tr h="3859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6696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8F62F59-C0A4-E191-D6DA-9FAB71F098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9957677"/>
                  </p:ext>
                </p:extLst>
              </p:nvPr>
            </p:nvGraphicFramePr>
            <p:xfrm>
              <a:off x="276919" y="1144011"/>
              <a:ext cx="10985262" cy="500022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125270">
                      <a:extLst>
                        <a:ext uri="{9D8B030D-6E8A-4147-A177-3AD203B41FA5}">
                          <a16:colId xmlns:a16="http://schemas.microsoft.com/office/drawing/2014/main" val="1670535001"/>
                        </a:ext>
                      </a:extLst>
                    </a:gridCol>
                    <a:gridCol w="2104846">
                      <a:extLst>
                        <a:ext uri="{9D8B030D-6E8A-4147-A177-3AD203B41FA5}">
                          <a16:colId xmlns:a16="http://schemas.microsoft.com/office/drawing/2014/main" val="1744745857"/>
                        </a:ext>
                      </a:extLst>
                    </a:gridCol>
                    <a:gridCol w="2600467">
                      <a:extLst>
                        <a:ext uri="{9D8B030D-6E8A-4147-A177-3AD203B41FA5}">
                          <a16:colId xmlns:a16="http://schemas.microsoft.com/office/drawing/2014/main" val="1967516058"/>
                        </a:ext>
                      </a:extLst>
                    </a:gridCol>
                    <a:gridCol w="2070340">
                      <a:extLst>
                        <a:ext uri="{9D8B030D-6E8A-4147-A177-3AD203B41FA5}">
                          <a16:colId xmlns:a16="http://schemas.microsoft.com/office/drawing/2014/main" val="2379661901"/>
                        </a:ext>
                      </a:extLst>
                    </a:gridCol>
                    <a:gridCol w="1716656">
                      <a:extLst>
                        <a:ext uri="{9D8B030D-6E8A-4147-A177-3AD203B41FA5}">
                          <a16:colId xmlns:a16="http://schemas.microsoft.com/office/drawing/2014/main" val="2653952904"/>
                        </a:ext>
                      </a:extLst>
                    </a:gridCol>
                    <a:gridCol w="1367683">
                      <a:extLst>
                        <a:ext uri="{9D8B030D-6E8A-4147-A177-3AD203B41FA5}">
                          <a16:colId xmlns:a16="http://schemas.microsoft.com/office/drawing/2014/main" val="560910902"/>
                        </a:ext>
                      </a:extLst>
                    </a:gridCol>
                  </a:tblGrid>
                  <a:tr h="19126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1" t="-2229" r="-875676" b="-1656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3913" t="-2229" r="-369565" b="-1656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4356" t="-2229" r="-198595" b="-1656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1765" t="-2229" r="-149412" b="-1656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0284" t="-2229" r="-80142" b="-1656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5357" t="-2229" r="-893" b="-1656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668369"/>
                      </a:ext>
                    </a:extLst>
                  </a:tr>
                  <a:tr h="3859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1.33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9460188"/>
                      </a:ext>
                    </a:extLst>
                  </a:tr>
                  <a:tr h="3859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5245292"/>
                      </a:ext>
                    </a:extLst>
                  </a:tr>
                  <a:tr h="3859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4.55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6625451"/>
                      </a:ext>
                    </a:extLst>
                  </a:tr>
                  <a:tr h="3859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5.67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2977522"/>
                      </a:ext>
                    </a:extLst>
                  </a:tr>
                  <a:tr h="3859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1244193"/>
                      </a:ext>
                    </a:extLst>
                  </a:tr>
                  <a:tr h="3859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6.65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2181135"/>
                      </a:ext>
                    </a:extLst>
                  </a:tr>
                  <a:tr h="3859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6.86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9679446"/>
                      </a:ext>
                    </a:extLst>
                  </a:tr>
                  <a:tr h="3859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66962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49925A51-D017-F32A-6CCF-609FAF069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2181" y="0"/>
            <a:ext cx="865928" cy="8659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B78E14-2DB7-0F0D-0DE2-7F8BC4161C7C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2594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23F1CA93-0B75-C802-FB46-141852A643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4" y="1528029"/>
            <a:ext cx="11561850" cy="4346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7B2B7622-40C7-753B-3E9D-70202B816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2181" y="0"/>
            <a:ext cx="865928" cy="8659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C9A8AB-CBEC-4CA5-49F7-2DA6C1C08A80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887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D57F9F3-1FAE-451D-A265-49E1A3B812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314508"/>
              </p:ext>
            </p:extLst>
          </p:nvPr>
        </p:nvGraphicFramePr>
        <p:xfrm>
          <a:off x="7464489" y="1267375"/>
          <a:ext cx="3405674" cy="1737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837">
                  <a:extLst>
                    <a:ext uri="{9D8B030D-6E8A-4147-A177-3AD203B41FA5}">
                      <a16:colId xmlns:a16="http://schemas.microsoft.com/office/drawing/2014/main" val="2387050077"/>
                    </a:ext>
                  </a:extLst>
                </a:gridCol>
                <a:gridCol w="1702837">
                  <a:extLst>
                    <a:ext uri="{9D8B030D-6E8A-4147-A177-3AD203B41FA5}">
                      <a16:colId xmlns:a16="http://schemas.microsoft.com/office/drawing/2014/main" val="4095467057"/>
                    </a:ext>
                  </a:extLst>
                </a:gridCol>
              </a:tblGrid>
              <a:tr h="662867">
                <a:tc>
                  <a:txBody>
                    <a:bodyPr/>
                    <a:lstStyle/>
                    <a:p>
                      <a:r>
                        <a:rPr lang="en-US" dirty="0"/>
                        <a:t>Grey Level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pixels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08381"/>
                  </a:ext>
                </a:extLst>
              </a:tr>
              <a:tr h="5371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764125"/>
                  </a:ext>
                </a:extLst>
              </a:tr>
              <a:tr h="5371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08053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591B3C5-D725-4459-9099-1AD212F80705}"/>
              </a:ext>
            </a:extLst>
          </p:cNvPr>
          <p:cNvSpPr/>
          <p:nvPr/>
        </p:nvSpPr>
        <p:spPr>
          <a:xfrm>
            <a:off x="2957804" y="1045029"/>
            <a:ext cx="1203649" cy="6997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34B7EB-C3CF-44C2-9234-48A47D2D1B38}"/>
              </a:ext>
            </a:extLst>
          </p:cNvPr>
          <p:cNvSpPr/>
          <p:nvPr/>
        </p:nvSpPr>
        <p:spPr>
          <a:xfrm>
            <a:off x="4161453" y="1045029"/>
            <a:ext cx="1278294" cy="699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7AFF2D-580B-4D14-B365-F760E9C9C4F9}"/>
              </a:ext>
            </a:extLst>
          </p:cNvPr>
          <p:cNvSpPr/>
          <p:nvPr/>
        </p:nvSpPr>
        <p:spPr>
          <a:xfrm>
            <a:off x="2957804" y="1744824"/>
            <a:ext cx="1203649" cy="559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C78C81-02CD-4353-8746-2EEC79ACC216}"/>
              </a:ext>
            </a:extLst>
          </p:cNvPr>
          <p:cNvSpPr/>
          <p:nvPr/>
        </p:nvSpPr>
        <p:spPr>
          <a:xfrm>
            <a:off x="4161453" y="1744824"/>
            <a:ext cx="1278294" cy="5598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B27BEA-2FFC-4A08-BB1C-C4A32CFC0B9D}"/>
              </a:ext>
            </a:extLst>
          </p:cNvPr>
          <p:cNvSpPr/>
          <p:nvPr/>
        </p:nvSpPr>
        <p:spPr>
          <a:xfrm>
            <a:off x="2957804" y="2304661"/>
            <a:ext cx="1203649" cy="6997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90CA9-FAD3-40B5-A635-B3EDD89BF58F}"/>
              </a:ext>
            </a:extLst>
          </p:cNvPr>
          <p:cNvSpPr/>
          <p:nvPr/>
        </p:nvSpPr>
        <p:spPr>
          <a:xfrm>
            <a:off x="4161453" y="2304661"/>
            <a:ext cx="1278294" cy="69979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7EC0DC-1A10-4F33-8B85-293A282EA782}"/>
              </a:ext>
            </a:extLst>
          </p:cNvPr>
          <p:cNvSpPr/>
          <p:nvPr/>
        </p:nvSpPr>
        <p:spPr>
          <a:xfrm>
            <a:off x="2957804" y="3004455"/>
            <a:ext cx="1203649" cy="699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29FAB2-5FF7-44F7-8040-B38C3C0319EA}"/>
              </a:ext>
            </a:extLst>
          </p:cNvPr>
          <p:cNvSpPr/>
          <p:nvPr/>
        </p:nvSpPr>
        <p:spPr>
          <a:xfrm>
            <a:off x="4161453" y="3004455"/>
            <a:ext cx="1278294" cy="699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139F4-07D2-495E-8B88-7339E6F24834}"/>
              </a:ext>
            </a:extLst>
          </p:cNvPr>
          <p:cNvSpPr txBox="1"/>
          <p:nvPr/>
        </p:nvSpPr>
        <p:spPr>
          <a:xfrm>
            <a:off x="2621902" y="233265"/>
            <a:ext cx="5710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Histogram</a:t>
            </a:r>
            <a:r>
              <a:rPr lang="en-US" dirty="0"/>
              <a:t> </a:t>
            </a:r>
            <a:r>
              <a:rPr lang="en-US" sz="2400" dirty="0"/>
              <a:t>example </a:t>
            </a:r>
            <a:endParaRPr lang="en-IN" sz="2400" dirty="0"/>
          </a:p>
        </p:txBody>
      </p:sp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FF17D087-696A-B777-E0F3-8709352D3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38C1771-9F5A-1144-2E25-CC04F073E960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542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EBC45-647A-43CB-86B1-175C00CA9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Binary image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AD37B9-1D09-4D7A-BB29-EE6208084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769491" cy="45439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957EF3-BD3F-4FA9-B110-94CC38241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014" y="1461346"/>
            <a:ext cx="5228797" cy="4981573"/>
          </a:xfrm>
          <a:prstGeom prst="rect">
            <a:avLst/>
          </a:prstGeom>
        </p:spPr>
      </p:pic>
      <p:pic>
        <p:nvPicPr>
          <p:cNvPr id="3" name="Picture 2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2B32D507-AD5E-8F29-319E-DD1DB7526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6977E30-A744-329E-2198-9D49EA1A86D5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254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93BC26E-ACEE-471F-BFA5-AD1B87F15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2457" y="188348"/>
            <a:ext cx="8379543" cy="6284657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B2BC48-8DD0-44DA-ACDE-B082CF24C044}"/>
              </a:ext>
            </a:extLst>
          </p:cNvPr>
          <p:cNvSpPr txBox="1"/>
          <p:nvPr/>
        </p:nvSpPr>
        <p:spPr>
          <a:xfrm>
            <a:off x="530942" y="875071"/>
            <a:ext cx="183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384x 512 image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1027AA4-5270-44EB-BCB9-94381F8AD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864" y="1270207"/>
            <a:ext cx="4770563" cy="3406566"/>
          </a:xfrm>
          <a:prstGeom prst="rect">
            <a:avLst/>
          </a:prstGeom>
        </p:spPr>
      </p:pic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B5BE090F-F9E3-EFA7-3A2D-E2A46F918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0591" y="0"/>
            <a:ext cx="718149" cy="7181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1F3089E-040A-54E9-8567-8FA12004B0CB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9370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BA906C-EE8C-4760-B768-17740A77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411109"/>
            <a:ext cx="5853232" cy="438992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F9227F-A742-4AF5-8AB8-FC58810FD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497" y="1801149"/>
            <a:ext cx="4770563" cy="34065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EBCAAD-5D28-4B15-82ED-DFDD5A8E8AEB}"/>
              </a:ext>
            </a:extLst>
          </p:cNvPr>
          <p:cNvSpPr txBox="1"/>
          <p:nvPr/>
        </p:nvSpPr>
        <p:spPr>
          <a:xfrm>
            <a:off x="2625213" y="452284"/>
            <a:ext cx="6430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Histogram of Red Green and Blue Separate</a:t>
            </a:r>
            <a:endParaRPr lang="en-IN" sz="2800" dirty="0"/>
          </a:p>
        </p:txBody>
      </p:sp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1FEDA69D-B852-3B0E-5421-60B9F3D40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3D1D7E-7316-9B96-0E95-C3D26132E545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047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Histogram&#10;&#10;Description automatically generated with low confidence">
            <a:extLst>
              <a:ext uri="{FF2B5EF4-FFF2-40B4-BE49-F238E27FC236}">
                <a16:creationId xmlns:a16="http://schemas.microsoft.com/office/drawing/2014/main" id="{E76AED77-FDA0-4065-903C-A199D0B02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554" y="132476"/>
            <a:ext cx="5178638" cy="627780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893F8E-1982-47B5-A60D-9C91E5E7004A}"/>
              </a:ext>
            </a:extLst>
          </p:cNvPr>
          <p:cNvSpPr txBox="1"/>
          <p:nvPr/>
        </p:nvSpPr>
        <p:spPr>
          <a:xfrm>
            <a:off x="401215" y="905068"/>
            <a:ext cx="5878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Histogram of a Dark Image</a:t>
            </a:r>
            <a:endParaRPr lang="en-IN" sz="3600" dirty="0"/>
          </a:p>
        </p:txBody>
      </p:sp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A8F43224-F3A1-4701-B090-3B1BF7464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69675" cy="10696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FA87489-FD45-4A34-609A-DC6F15E28C52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261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5C98-E935-4250-97CF-589C5BB0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Histogram of a Bright image</a:t>
            </a:r>
            <a:endParaRPr lang="en-IN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167E252F-76CF-4089-9B5E-CE98A97C8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7605"/>
            <a:ext cx="10515600" cy="3387377"/>
          </a:xfrm>
        </p:spPr>
      </p:pic>
      <p:pic>
        <p:nvPicPr>
          <p:cNvPr id="3" name="Picture 2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3E031D85-A224-B6A8-3AE9-34E6E90B9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91397C-EB48-4CF0-151E-F4B747E654A4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5959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D3B9C6-18E6-4B67-B5E9-104EC4BEF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050017"/>
            <a:ext cx="5559278" cy="52964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CBDBE5-C567-457A-8DC9-C0E77A235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01" y="1573753"/>
            <a:ext cx="4541643" cy="43269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1EEADC-0A29-422E-B3F6-420B6DEEE194}"/>
              </a:ext>
            </a:extLst>
          </p:cNvPr>
          <p:cNvSpPr txBox="1"/>
          <p:nvPr/>
        </p:nvSpPr>
        <p:spPr>
          <a:xfrm>
            <a:off x="1296956" y="275303"/>
            <a:ext cx="7996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Histogram of a Low contrast image</a:t>
            </a:r>
            <a:endParaRPr lang="en-IN" sz="3600" dirty="0"/>
          </a:p>
        </p:txBody>
      </p:sp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CCC417C9-8649-A383-4BB2-6157A3B35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C7951C6-F9BC-7CB4-09D8-1955DE077751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0921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5569</TotalTime>
  <Words>665</Words>
  <Application>Microsoft Office PowerPoint</Application>
  <PresentationFormat>Widescreen</PresentationFormat>
  <Paragraphs>212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Unit 2</vt:lpstr>
      <vt:lpstr>PowerPoint Presentation</vt:lpstr>
      <vt:lpstr>PowerPoint Presentation</vt:lpstr>
      <vt:lpstr>Binary image</vt:lpstr>
      <vt:lpstr>PowerPoint Presentation</vt:lpstr>
      <vt:lpstr>PowerPoint Presentation</vt:lpstr>
      <vt:lpstr>PowerPoint Presentation</vt:lpstr>
      <vt:lpstr> Histogram of a Bright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Histogram Equalization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</dc:title>
  <dc:creator>Nisha Chandran S</dc:creator>
  <cp:lastModifiedBy>Nisha Chandran</cp:lastModifiedBy>
  <cp:revision>44</cp:revision>
  <dcterms:created xsi:type="dcterms:W3CDTF">2021-10-15T13:15:14Z</dcterms:created>
  <dcterms:modified xsi:type="dcterms:W3CDTF">2023-09-07T03:20:41Z</dcterms:modified>
</cp:coreProperties>
</file>