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64" r:id="rId7"/>
    <p:sldId id="265" r:id="rId8"/>
    <p:sldId id="266" r:id="rId9"/>
    <p:sldId id="262" r:id="rId10"/>
    <p:sldId id="268" r:id="rId11"/>
    <p:sldId id="269" r:id="rId12"/>
    <p:sldId id="270" r:id="rId13"/>
    <p:sldId id="271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322A-186A-40A3-BA8D-AAF4025BF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E5945-0FC8-4C40-B94A-96959558D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A234-832F-4BB8-AA1D-1A321400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773A-B001-4E4F-B032-13A8A320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0DAF-B213-4DA7-8882-33AF1C3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9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923A-EAC3-4E42-997F-A32BDFFA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AB474-6C39-410D-B4CE-6A3A592D2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E515-EA4C-4AD1-A51E-4826DABF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65CCC-5BE5-46E9-9094-993A864C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09F0-58E5-47EC-932C-E0826BFE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DF212-8EE6-4FC6-99EA-CFFC91DAC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B5C6A-7596-4427-A424-7A2CD881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4E32-77D7-4386-9BF7-A24DB92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2AA8-C7A3-49F5-8905-06F82660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9CF1-2CD3-4C30-84DF-46734A4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1998-1948-4BC2-B906-7913DE19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678A-D5A6-4594-8BEA-4B4692E4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4519-174F-4376-A527-72D0CB1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678A-2311-473C-BBE4-8A7CB046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6517-D308-4AEB-80D9-FEC81253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3D2A-D587-4DEF-811E-9B584080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0DFF-D28E-4ADC-808E-AC54E10F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1FE4-B299-4C2F-9775-4CA0E688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5A8F-FB2E-4A41-BA6A-E4217F96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0848-C504-42AB-8DDA-220A4201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4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8E76-133A-4823-AA7D-D2562D86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7739-B3BC-4141-9641-297A0A559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FE8E9-E362-4299-BD79-36BACAD6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7DA3F-E47D-4A76-B379-95D86752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C79C9-FDED-4A15-BA75-BE45FB33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4E13B-8ABE-438E-8381-890D0967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0F0-0D09-4FEF-A515-393D7B53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B971-23FB-453E-AFF0-0411A85F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BC53-0087-41A3-9E0B-1F23AB91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517AD-15EA-4D00-AF8C-43B5F0033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0B5EE-2ED0-4F85-A3DC-FC54E36FD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F672E-0431-468C-B81B-2AAA2A95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C17D5-515B-4C38-8BAF-7214E20A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87AFA-4D16-4142-A370-1378E3C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9359-274A-4435-8A60-900F53D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62615-3578-4A34-9E6C-7C117DC4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574B5-A4A4-4AEC-BC3D-7B7B9982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0582D-2BA6-46A7-A327-B7A1A97B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918AC-6B29-4EC1-AC07-9EE77DD8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30BD6-75FC-4685-B6B8-35255DFD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395A-7E6C-4220-A669-AC458BC0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9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3E43-7BE3-4CC3-A9FD-CDABF7F3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42F0-E153-4E48-AF12-79677816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D6D91-CE92-4AD1-AB62-70B58488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7461E-3BA6-4301-9DFB-58B04574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64B2-7AF6-4530-A88D-8652E300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A8D45-11D6-418B-A60D-4081754A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8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7751-4F2C-49F3-8815-E42F9DD7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DF979-4177-439D-B673-61F175AD6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F325-043A-43A5-A70D-1377557A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7A8F-7969-4F78-97A6-11D5E875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ACA33-43C9-4063-877A-BFD10A1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973D-8793-48BA-A4F9-87F5C1B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FEE72-B404-4403-A1A7-2DD6F45A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9C9EF-BDD1-428C-9C08-7C17D90E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13AF-59F4-44A9-AB96-07610B8AC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C997-BE57-4EED-8490-130EACFAA8C4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D701-689F-4216-8C07-D1F1694E6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AEEB-04A9-4128-B413-1E12655F7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3069-DE64-47AB-87A0-7BDEC3191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0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E02-48B1-402F-8F67-A083301B4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3511C-8ECA-4865-BBA2-1EF900D4F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Histogram Matching (Specification)</a:t>
            </a:r>
            <a:endParaRPr lang="en-IN" sz="3600" dirty="0"/>
          </a:p>
        </p:txBody>
      </p:sp>
      <p:pic>
        <p:nvPicPr>
          <p:cNvPr id="4" name="Picture 3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0B43DD91-8591-178E-FAA6-85795843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0785AD-5AA5-3D22-8E89-8AA91E3EEB23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08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F5BB-4617-4F74-93E1-54437A71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79" y="164775"/>
            <a:ext cx="11618167" cy="6310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2: Match the given input histogram with the given target histogram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8B0C9A-33B5-402E-8116-B902E7510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31245"/>
              </p:ext>
            </p:extLst>
          </p:nvPr>
        </p:nvGraphicFramePr>
        <p:xfrm>
          <a:off x="464457" y="1475445"/>
          <a:ext cx="3519716" cy="3489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858">
                  <a:extLst>
                    <a:ext uri="{9D8B030D-6E8A-4147-A177-3AD203B41FA5}">
                      <a16:colId xmlns:a16="http://schemas.microsoft.com/office/drawing/2014/main" val="3060216732"/>
                    </a:ext>
                  </a:extLst>
                </a:gridCol>
                <a:gridCol w="1759858">
                  <a:extLst>
                    <a:ext uri="{9D8B030D-6E8A-4147-A177-3AD203B41FA5}">
                      <a16:colId xmlns:a16="http://schemas.microsoft.com/office/drawing/2014/main" val="2086476676"/>
                    </a:ext>
                  </a:extLst>
                </a:gridCol>
              </a:tblGrid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Intensity values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pixels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89797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2137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15170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73092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87259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52141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27314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38221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2913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708498-67DA-47EF-A7BD-4E0850985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89280"/>
              </p:ext>
            </p:extLst>
          </p:nvPr>
        </p:nvGraphicFramePr>
        <p:xfrm>
          <a:off x="4476621" y="1467323"/>
          <a:ext cx="3370424" cy="352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12">
                  <a:extLst>
                    <a:ext uri="{9D8B030D-6E8A-4147-A177-3AD203B41FA5}">
                      <a16:colId xmlns:a16="http://schemas.microsoft.com/office/drawing/2014/main" val="2071204074"/>
                    </a:ext>
                  </a:extLst>
                </a:gridCol>
                <a:gridCol w="1685212">
                  <a:extLst>
                    <a:ext uri="{9D8B030D-6E8A-4147-A177-3AD203B41FA5}">
                      <a16:colId xmlns:a16="http://schemas.microsoft.com/office/drawing/2014/main" val="1905314368"/>
                    </a:ext>
                  </a:extLst>
                </a:gridCol>
              </a:tblGrid>
              <a:tr h="524709">
                <a:tc>
                  <a:txBody>
                    <a:bodyPr/>
                    <a:lstStyle/>
                    <a:p>
                      <a:r>
                        <a:rPr lang="en-US" dirty="0"/>
                        <a:t>Intensity values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pixels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85380"/>
                  </a:ext>
                </a:extLst>
              </a:tr>
              <a:tr h="37540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00051"/>
                  </a:ext>
                </a:extLst>
              </a:tr>
              <a:tr h="37540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67314"/>
                  </a:ext>
                </a:extLst>
              </a:tr>
              <a:tr h="37540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11991"/>
                  </a:ext>
                </a:extLst>
              </a:tr>
              <a:tr h="37540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0441"/>
                  </a:ext>
                </a:extLst>
              </a:tr>
              <a:tr h="37540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66509"/>
                  </a:ext>
                </a:extLst>
              </a:tr>
              <a:tr h="37540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59552"/>
                  </a:ext>
                </a:extLst>
              </a:tr>
              <a:tr h="37540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97459"/>
                  </a:ext>
                </a:extLst>
              </a:tr>
              <a:tr h="37540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64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4EBD8A-0663-43A7-AB63-BFAC7AE04018}"/>
              </a:ext>
            </a:extLst>
          </p:cNvPr>
          <p:cNvSpPr txBox="1"/>
          <p:nvPr/>
        </p:nvSpPr>
        <p:spPr>
          <a:xfrm>
            <a:off x="1595535" y="1045029"/>
            <a:ext cx="155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76BF4-14A1-4ED5-BA37-1CF77F9A4741}"/>
              </a:ext>
            </a:extLst>
          </p:cNvPr>
          <p:cNvSpPr txBox="1"/>
          <p:nvPr/>
        </p:nvSpPr>
        <p:spPr>
          <a:xfrm>
            <a:off x="5878286" y="1130951"/>
            <a:ext cx="8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  <a:endParaRPr lang="en-IN" dirty="0"/>
          </a:p>
        </p:txBody>
      </p:sp>
      <p:pic>
        <p:nvPicPr>
          <p:cNvPr id="7" name="Picture 6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225259CF-FA3D-4061-CF75-59917D81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5060C9-2B2E-9D28-7F2C-4FDAF4C8618A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504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C08313-3894-4139-91EA-F9C41DB33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791276"/>
              </p:ext>
            </p:extLst>
          </p:nvPr>
        </p:nvGraphicFramePr>
        <p:xfrm>
          <a:off x="782216" y="901893"/>
          <a:ext cx="8025882" cy="496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47">
                  <a:extLst>
                    <a:ext uri="{9D8B030D-6E8A-4147-A177-3AD203B41FA5}">
                      <a16:colId xmlns:a16="http://schemas.microsoft.com/office/drawing/2014/main" val="4157848280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976891571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2783473642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1415622550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918173672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1401384081"/>
                    </a:ext>
                  </a:extLst>
                </a:gridCol>
              </a:tblGrid>
              <a:tr h="5520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39432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34147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64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8537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7281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07395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17051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6936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100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0CDC16-79CB-4C53-AF02-F9E117AF1A8F}"/>
              </a:ext>
            </a:extLst>
          </p:cNvPr>
          <p:cNvSpPr txBox="1"/>
          <p:nvPr/>
        </p:nvSpPr>
        <p:spPr>
          <a:xfrm>
            <a:off x="2836506" y="289249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Equalize the original histogram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4CDCAB62-3A63-251C-4F47-3D45ADC72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E8C20D-7FA9-9E92-72FB-BC958AB5ABBC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62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C08313-3894-4139-91EA-F9C41DB33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219043"/>
              </p:ext>
            </p:extLst>
          </p:nvPr>
        </p:nvGraphicFramePr>
        <p:xfrm>
          <a:off x="1203649" y="901893"/>
          <a:ext cx="7604449" cy="496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214">
                  <a:extLst>
                    <a:ext uri="{9D8B030D-6E8A-4147-A177-3AD203B41FA5}">
                      <a16:colId xmlns:a16="http://schemas.microsoft.com/office/drawing/2014/main" val="4157848280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976891571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2783473642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1415622550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918173672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1401384081"/>
                    </a:ext>
                  </a:extLst>
                </a:gridCol>
              </a:tblGrid>
              <a:tr h="5520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39432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34147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64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8537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7281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07395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17051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6936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100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FCC0175-7C86-4351-AE4B-3310501D0DA5}"/>
              </a:ext>
            </a:extLst>
          </p:cNvPr>
          <p:cNvSpPr txBox="1"/>
          <p:nvPr/>
        </p:nvSpPr>
        <p:spPr>
          <a:xfrm>
            <a:off x="4226767" y="270588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Equivalize the Target histogram</a:t>
            </a:r>
            <a:endParaRPr lang="en-IN" dirty="0"/>
          </a:p>
        </p:txBody>
      </p:sp>
      <p:pic>
        <p:nvPicPr>
          <p:cNvPr id="3" name="Picture 2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6BBFE08A-19D2-1C96-FDA5-D2673C3E8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58716-8CA6-944D-3003-F91A44DCD53F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222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4A9D-54C1-4FDA-96BA-2698540C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04" y="52808"/>
            <a:ext cx="11926078" cy="680519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D7B7C-4F69-4A7C-AAB6-8E7B2E36A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69022"/>
              </p:ext>
            </p:extLst>
          </p:nvPr>
        </p:nvGraphicFramePr>
        <p:xfrm>
          <a:off x="2032000" y="719665"/>
          <a:ext cx="4322148" cy="4626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46">
                  <a:extLst>
                    <a:ext uri="{9D8B030D-6E8A-4147-A177-3AD203B41FA5}">
                      <a16:colId xmlns:a16="http://schemas.microsoft.com/office/drawing/2014/main" val="320538716"/>
                    </a:ext>
                  </a:extLst>
                </a:gridCol>
                <a:gridCol w="1000972">
                  <a:extLst>
                    <a:ext uri="{9D8B030D-6E8A-4147-A177-3AD203B41FA5}">
                      <a16:colId xmlns:a16="http://schemas.microsoft.com/office/drawing/2014/main" val="2848165919"/>
                    </a:ext>
                  </a:extLst>
                </a:gridCol>
                <a:gridCol w="1102167">
                  <a:extLst>
                    <a:ext uri="{9D8B030D-6E8A-4147-A177-3AD203B41FA5}">
                      <a16:colId xmlns:a16="http://schemas.microsoft.com/office/drawing/2014/main" val="3162564117"/>
                    </a:ext>
                  </a:extLst>
                </a:gridCol>
                <a:gridCol w="1314463">
                  <a:extLst>
                    <a:ext uri="{9D8B030D-6E8A-4147-A177-3AD203B41FA5}">
                      <a16:colId xmlns:a16="http://schemas.microsoft.com/office/drawing/2014/main" val="1441960750"/>
                    </a:ext>
                  </a:extLst>
                </a:gridCol>
              </a:tblGrid>
              <a:tr h="145162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pixels in original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No. of pixels in target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mapped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30934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95279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52913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4176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18968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81988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72504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6994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31208"/>
                  </a:ext>
                </a:extLst>
              </a:tr>
            </a:tbl>
          </a:graphicData>
        </a:graphic>
      </p:graphicFrame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618E67BA-F7C7-2B8F-DBA9-BBDE4E01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D8785C-5D18-7EE5-3FB4-F5D882DFA872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312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1F26-8298-F22E-FB13-033CE8EC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1964838" cy="67027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Local Histogram Equalization</a:t>
            </a:r>
          </a:p>
          <a:p>
            <a:r>
              <a:rPr lang="en-IN" dirty="0"/>
              <a:t>Methods discussed so far include Global </a:t>
            </a:r>
          </a:p>
          <a:p>
            <a:r>
              <a:rPr lang="en-IN" dirty="0"/>
              <a:t>Applied on the entire image</a:t>
            </a:r>
          </a:p>
          <a:p>
            <a:r>
              <a:rPr lang="en-IN" dirty="0"/>
              <a:t>Suitable for overall enhancement</a:t>
            </a:r>
          </a:p>
          <a:p>
            <a:r>
              <a:rPr lang="en-IN" dirty="0"/>
              <a:t>Fails to enhance minute details over small areas of the image</a:t>
            </a:r>
          </a:p>
          <a:p>
            <a:r>
              <a:rPr lang="en-IN" dirty="0"/>
              <a:t>Local processing must be done for this</a:t>
            </a:r>
          </a:p>
          <a:p>
            <a:r>
              <a:rPr lang="en-IN" dirty="0"/>
              <a:t>Transformation function is based on the intensity of the </a:t>
            </a:r>
            <a:r>
              <a:rPr lang="en-IN" dirty="0" err="1"/>
              <a:t>neighborhood</a:t>
            </a:r>
            <a:r>
              <a:rPr lang="en-IN" dirty="0"/>
              <a:t> pixels</a:t>
            </a:r>
          </a:p>
          <a:p>
            <a:r>
              <a:rPr lang="en-IN" dirty="0"/>
              <a:t>Equalization or matching done in the neighbourhood</a:t>
            </a:r>
          </a:p>
          <a:p>
            <a:r>
              <a:rPr lang="en-IN" dirty="0"/>
              <a:t>To reduce computation use nonoverlapping regions</a:t>
            </a:r>
          </a:p>
          <a:p>
            <a:r>
              <a:rPr lang="en-IN" dirty="0"/>
              <a:t>Results may not be accurate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51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BE83361-6F74-9703-8AF5-8ED8EB315A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57300"/>
            <a:ext cx="10439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59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DA661B0-324A-6A7B-2CD1-C760CCC737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05" y="595312"/>
            <a:ext cx="65532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C5B85E0C-F084-20A4-CEF9-3BEF5376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31" y="728991"/>
            <a:ext cx="2331018" cy="525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35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6402D93-A03B-CC1D-6A31-EF5285EC88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82" y="594444"/>
            <a:ext cx="74295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4957249-ABD8-19BC-E8D0-122D7CDDC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230" y="1363108"/>
            <a:ext cx="2065042" cy="317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06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883B79F-5BEB-4EDB-6C14-9AEF5D1D95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7" y="103517"/>
            <a:ext cx="6906784" cy="637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C1B1DA4-B8A1-7FCB-21CA-DECD7F47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321" y="577011"/>
            <a:ext cx="1994606" cy="359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42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E9DFBC6-B861-69FD-981E-6823A5FFF0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2" y="0"/>
            <a:ext cx="5004257" cy="6754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55226DE-2549-7CEB-DF41-864DC57FD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28" y="813070"/>
            <a:ext cx="2403055" cy="355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90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F5BB-4617-4F74-93E1-54437A71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79" y="164775"/>
            <a:ext cx="11618167" cy="6609249"/>
          </a:xfrm>
        </p:spPr>
        <p:txBody>
          <a:bodyPr/>
          <a:lstStyle/>
          <a:p>
            <a:r>
              <a:rPr lang="en-US" dirty="0"/>
              <a:t>We have an original histogram and a target histogram.</a:t>
            </a:r>
          </a:p>
          <a:p>
            <a:r>
              <a:rPr lang="en-US" dirty="0"/>
              <a:t>Image has to be processed in such a way that the histogram of the processed image must be the same as that of the target histogram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lvl="1"/>
            <a:r>
              <a:rPr lang="en-US" dirty="0"/>
              <a:t>Equalize both the histograms</a:t>
            </a:r>
          </a:p>
          <a:p>
            <a:pPr lvl="1"/>
            <a:r>
              <a:rPr lang="en-US" dirty="0"/>
              <a:t>Map the target histogram and the original histogram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8B0C9A-33B5-402E-8116-B902E7510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5392"/>
              </p:ext>
            </p:extLst>
          </p:nvPr>
        </p:nvGraphicFramePr>
        <p:xfrm>
          <a:off x="483118" y="3155177"/>
          <a:ext cx="3519716" cy="3489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858">
                  <a:extLst>
                    <a:ext uri="{9D8B030D-6E8A-4147-A177-3AD203B41FA5}">
                      <a16:colId xmlns:a16="http://schemas.microsoft.com/office/drawing/2014/main" val="3060216732"/>
                    </a:ext>
                  </a:extLst>
                </a:gridCol>
                <a:gridCol w="1759858">
                  <a:extLst>
                    <a:ext uri="{9D8B030D-6E8A-4147-A177-3AD203B41FA5}">
                      <a16:colId xmlns:a16="http://schemas.microsoft.com/office/drawing/2014/main" val="2086476676"/>
                    </a:ext>
                  </a:extLst>
                </a:gridCol>
              </a:tblGrid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Intensity values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pixels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89797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72137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815170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73092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87259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52141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27314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038221"/>
                  </a:ext>
                </a:extLst>
              </a:tr>
              <a:tr h="38771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2913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708498-67DA-47EF-A7BD-4E0850985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71239"/>
              </p:ext>
            </p:extLst>
          </p:nvPr>
        </p:nvGraphicFramePr>
        <p:xfrm>
          <a:off x="4551266" y="3155176"/>
          <a:ext cx="263330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653">
                  <a:extLst>
                    <a:ext uri="{9D8B030D-6E8A-4147-A177-3AD203B41FA5}">
                      <a16:colId xmlns:a16="http://schemas.microsoft.com/office/drawing/2014/main" val="2071204074"/>
                    </a:ext>
                  </a:extLst>
                </a:gridCol>
                <a:gridCol w="1316653">
                  <a:extLst>
                    <a:ext uri="{9D8B030D-6E8A-4147-A177-3AD203B41FA5}">
                      <a16:colId xmlns:a16="http://schemas.microsoft.com/office/drawing/2014/main" val="1905314368"/>
                    </a:ext>
                  </a:extLst>
                </a:gridCol>
              </a:tblGrid>
              <a:tr h="298421">
                <a:tc>
                  <a:txBody>
                    <a:bodyPr/>
                    <a:lstStyle/>
                    <a:p>
                      <a:r>
                        <a:rPr lang="en-US" dirty="0"/>
                        <a:t>Intensity values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pixels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985380"/>
                  </a:ext>
                </a:extLst>
              </a:tr>
              <a:tr h="29842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00051"/>
                  </a:ext>
                </a:extLst>
              </a:tr>
              <a:tr h="29842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67314"/>
                  </a:ext>
                </a:extLst>
              </a:tr>
              <a:tr h="29842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011991"/>
                  </a:ext>
                </a:extLst>
              </a:tr>
              <a:tr h="29842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50441"/>
                  </a:ext>
                </a:extLst>
              </a:tr>
              <a:tr h="29842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66509"/>
                  </a:ext>
                </a:extLst>
              </a:tr>
              <a:tr h="29842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59552"/>
                  </a:ext>
                </a:extLst>
              </a:tr>
              <a:tr h="29842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97459"/>
                  </a:ext>
                </a:extLst>
              </a:tr>
              <a:tr h="29842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64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F9658D-C6FA-42D0-8A8C-BB44A48FCBB3}"/>
              </a:ext>
            </a:extLst>
          </p:cNvPr>
          <p:cNvSpPr txBox="1"/>
          <p:nvPr/>
        </p:nvSpPr>
        <p:spPr>
          <a:xfrm>
            <a:off x="1380931" y="2668555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C15CD-0655-46F7-9DB5-12E9287EA866}"/>
              </a:ext>
            </a:extLst>
          </p:cNvPr>
          <p:cNvSpPr txBox="1"/>
          <p:nvPr/>
        </p:nvSpPr>
        <p:spPr>
          <a:xfrm>
            <a:off x="5442858" y="2668555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5288EE68-BB19-D37C-2664-5080D3BA2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5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C08313-3894-4139-91EA-F9C41DB33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814532"/>
              </p:ext>
            </p:extLst>
          </p:nvPr>
        </p:nvGraphicFramePr>
        <p:xfrm>
          <a:off x="782216" y="901893"/>
          <a:ext cx="8025882" cy="496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47">
                  <a:extLst>
                    <a:ext uri="{9D8B030D-6E8A-4147-A177-3AD203B41FA5}">
                      <a16:colId xmlns:a16="http://schemas.microsoft.com/office/drawing/2014/main" val="4157848280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976891571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2783473642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1415622550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918173672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1401384081"/>
                    </a:ext>
                  </a:extLst>
                </a:gridCol>
              </a:tblGrid>
              <a:tr h="5520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39432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34147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64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8537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7281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07395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17051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6936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100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0CDC16-79CB-4C53-AF02-F9E117AF1A8F}"/>
              </a:ext>
            </a:extLst>
          </p:cNvPr>
          <p:cNvSpPr txBox="1"/>
          <p:nvPr/>
        </p:nvSpPr>
        <p:spPr>
          <a:xfrm>
            <a:off x="1838132" y="289249"/>
            <a:ext cx="439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Equalize the original histogram</a:t>
            </a:r>
            <a:endParaRPr lang="en-IN" sz="2400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B1A489B5-37C9-F87E-404F-8C515268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5B1A7E-0014-0CFC-9988-4668717312D5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87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C08313-3894-4139-91EA-F9C41DB33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853055"/>
              </p:ext>
            </p:extLst>
          </p:nvPr>
        </p:nvGraphicFramePr>
        <p:xfrm>
          <a:off x="782216" y="901893"/>
          <a:ext cx="8025882" cy="496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47">
                  <a:extLst>
                    <a:ext uri="{9D8B030D-6E8A-4147-A177-3AD203B41FA5}">
                      <a16:colId xmlns:a16="http://schemas.microsoft.com/office/drawing/2014/main" val="4157848280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976891571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2783473642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1415622550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918173672"/>
                    </a:ext>
                  </a:extLst>
                </a:gridCol>
                <a:gridCol w="1337647">
                  <a:extLst>
                    <a:ext uri="{9D8B030D-6E8A-4147-A177-3AD203B41FA5}">
                      <a16:colId xmlns:a16="http://schemas.microsoft.com/office/drawing/2014/main" val="1401384081"/>
                    </a:ext>
                  </a:extLst>
                </a:gridCol>
              </a:tblGrid>
              <a:tr h="5520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39432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34147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64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8537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7281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07395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17051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69368"/>
                  </a:ext>
                </a:extLst>
              </a:tr>
              <a:tr h="55209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100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FCC0175-7C86-4351-AE4B-3310501D0DA5}"/>
              </a:ext>
            </a:extLst>
          </p:cNvPr>
          <p:cNvSpPr txBox="1"/>
          <p:nvPr/>
        </p:nvSpPr>
        <p:spPr>
          <a:xfrm>
            <a:off x="3200400" y="270588"/>
            <a:ext cx="444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Equivalize the Target histogram</a:t>
            </a:r>
            <a:endParaRPr lang="en-IN" sz="2400" dirty="0"/>
          </a:p>
        </p:txBody>
      </p:sp>
      <p:pic>
        <p:nvPicPr>
          <p:cNvPr id="3" name="Picture 2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4CCFAEE7-712F-FF34-B803-0FDE1A6E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8BE4F2-D96C-2ABD-2465-286EEFF7D743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2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4A9D-54C1-4FDA-96BA-2698540C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04" y="52808"/>
            <a:ext cx="11926078" cy="68051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Mapping Process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5D7B7C-4F69-4A7C-AAB6-8E7B2E36A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25577"/>
              </p:ext>
            </p:extLst>
          </p:nvPr>
        </p:nvGraphicFramePr>
        <p:xfrm>
          <a:off x="2032000" y="719665"/>
          <a:ext cx="4322148" cy="4626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46">
                  <a:extLst>
                    <a:ext uri="{9D8B030D-6E8A-4147-A177-3AD203B41FA5}">
                      <a16:colId xmlns:a16="http://schemas.microsoft.com/office/drawing/2014/main" val="320538716"/>
                    </a:ext>
                  </a:extLst>
                </a:gridCol>
                <a:gridCol w="1000972">
                  <a:extLst>
                    <a:ext uri="{9D8B030D-6E8A-4147-A177-3AD203B41FA5}">
                      <a16:colId xmlns:a16="http://schemas.microsoft.com/office/drawing/2014/main" val="2848165919"/>
                    </a:ext>
                  </a:extLst>
                </a:gridCol>
                <a:gridCol w="1102167">
                  <a:extLst>
                    <a:ext uri="{9D8B030D-6E8A-4147-A177-3AD203B41FA5}">
                      <a16:colId xmlns:a16="http://schemas.microsoft.com/office/drawing/2014/main" val="3162564117"/>
                    </a:ext>
                  </a:extLst>
                </a:gridCol>
                <a:gridCol w="1314463">
                  <a:extLst>
                    <a:ext uri="{9D8B030D-6E8A-4147-A177-3AD203B41FA5}">
                      <a16:colId xmlns:a16="http://schemas.microsoft.com/office/drawing/2014/main" val="1441960750"/>
                    </a:ext>
                  </a:extLst>
                </a:gridCol>
              </a:tblGrid>
              <a:tr h="145162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pixels in original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No. of pixels in target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mapped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30934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95279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52913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4176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18968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81988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72504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76994"/>
                  </a:ext>
                </a:extLst>
              </a:tr>
              <a:tr h="39689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7312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0F5C5D-81D0-4439-9F5A-107C45C7F91A}"/>
              </a:ext>
            </a:extLst>
          </p:cNvPr>
          <p:cNvCxnSpPr/>
          <p:nvPr/>
        </p:nvCxnSpPr>
        <p:spPr>
          <a:xfrm>
            <a:off x="2304661" y="2369976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B725F6-EC26-44EC-8ECE-5429787DF9B8}"/>
              </a:ext>
            </a:extLst>
          </p:cNvPr>
          <p:cNvCxnSpPr/>
          <p:nvPr/>
        </p:nvCxnSpPr>
        <p:spPr>
          <a:xfrm>
            <a:off x="3163078" y="2397967"/>
            <a:ext cx="858416" cy="150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225A68-0D4A-4717-8FDF-A575FE892D49}"/>
              </a:ext>
            </a:extLst>
          </p:cNvPr>
          <p:cNvCxnSpPr/>
          <p:nvPr/>
        </p:nvCxnSpPr>
        <p:spPr>
          <a:xfrm flipH="1">
            <a:off x="2304661" y="3900196"/>
            <a:ext cx="1716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B106A0-751B-4EA2-B55A-8AC1318B2C35}"/>
              </a:ext>
            </a:extLst>
          </p:cNvPr>
          <p:cNvCxnSpPr/>
          <p:nvPr/>
        </p:nvCxnSpPr>
        <p:spPr>
          <a:xfrm>
            <a:off x="2304661" y="3163078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E72A6-726C-4D77-9224-12B3F36EF52A}"/>
              </a:ext>
            </a:extLst>
          </p:cNvPr>
          <p:cNvCxnSpPr/>
          <p:nvPr/>
        </p:nvCxnSpPr>
        <p:spPr>
          <a:xfrm>
            <a:off x="3163078" y="3172408"/>
            <a:ext cx="858416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5AE4C-5D9B-423B-BEC1-B296D1BF4309}"/>
              </a:ext>
            </a:extLst>
          </p:cNvPr>
          <p:cNvCxnSpPr/>
          <p:nvPr/>
        </p:nvCxnSpPr>
        <p:spPr>
          <a:xfrm flipH="1">
            <a:off x="2304661" y="4264090"/>
            <a:ext cx="1716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25A5D1-BBC4-4DD0-ADA4-FA859C45BC47}"/>
              </a:ext>
            </a:extLst>
          </p:cNvPr>
          <p:cNvCxnSpPr/>
          <p:nvPr/>
        </p:nvCxnSpPr>
        <p:spPr>
          <a:xfrm>
            <a:off x="2304661" y="4739951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406D4B-4EA6-477A-BD12-B7CE72CC45F9}"/>
              </a:ext>
            </a:extLst>
          </p:cNvPr>
          <p:cNvCxnSpPr/>
          <p:nvPr/>
        </p:nvCxnSpPr>
        <p:spPr>
          <a:xfrm>
            <a:off x="3163078" y="4758612"/>
            <a:ext cx="858416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E67164-C25C-4D5D-BE2C-77CBBDB85AB7}"/>
              </a:ext>
            </a:extLst>
          </p:cNvPr>
          <p:cNvCxnSpPr/>
          <p:nvPr/>
        </p:nvCxnSpPr>
        <p:spPr>
          <a:xfrm flipH="1">
            <a:off x="2444620" y="5141166"/>
            <a:ext cx="1576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82BC40-EA1B-4493-8D64-D10ABF0BEC97}"/>
              </a:ext>
            </a:extLst>
          </p:cNvPr>
          <p:cNvSpPr txBox="1"/>
          <p:nvPr/>
        </p:nvSpPr>
        <p:spPr>
          <a:xfrm>
            <a:off x="6848670" y="923731"/>
            <a:ext cx="5204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of the original image got changed to 1</a:t>
            </a:r>
          </a:p>
          <a:p>
            <a:r>
              <a:rPr lang="en-US" dirty="0"/>
              <a:t>What value of the target image went to 1 (or the closest )?</a:t>
            </a:r>
          </a:p>
          <a:p>
            <a:r>
              <a:rPr lang="en-US" dirty="0"/>
              <a:t>0-&gt;1-&gt;4</a:t>
            </a:r>
          </a:p>
          <a:p>
            <a:r>
              <a:rPr lang="en-US" dirty="0"/>
              <a:t>1 of the original image got changed to 2.</a:t>
            </a:r>
          </a:p>
          <a:p>
            <a:r>
              <a:rPr lang="en-US" dirty="0"/>
              <a:t>what value of the target image got changed to 2?</a:t>
            </a:r>
          </a:p>
          <a:p>
            <a:r>
              <a:rPr lang="en-US" dirty="0"/>
              <a:t>1-&gt;2-&gt;4</a:t>
            </a:r>
          </a:p>
          <a:p>
            <a:r>
              <a:rPr lang="en-US" dirty="0"/>
              <a:t>2-&gt;3-&gt;5</a:t>
            </a:r>
            <a:endParaRPr lang="en-IN" dirty="0"/>
          </a:p>
        </p:txBody>
      </p:sp>
      <p:pic>
        <p:nvPicPr>
          <p:cNvPr id="2" name="Picture 1" descr="A logo with a mountain and a light bulb&#10;&#10;Description automatically generated">
            <a:extLst>
              <a:ext uri="{FF2B5EF4-FFF2-40B4-BE49-F238E27FC236}">
                <a16:creationId xmlns:a16="http://schemas.microsoft.com/office/drawing/2014/main" id="{30E2310D-35F2-7BDC-C47C-8CDBCAA5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14" y="0"/>
            <a:ext cx="1333500" cy="133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7F0351-FC2F-ECF1-3531-E214E4455974}"/>
              </a:ext>
            </a:extLst>
          </p:cNvPr>
          <p:cNvSpPr/>
          <p:nvPr/>
        </p:nvSpPr>
        <p:spPr>
          <a:xfrm>
            <a:off x="-1" y="6422314"/>
            <a:ext cx="12192001" cy="435685"/>
          </a:xfrm>
          <a:prstGeom prst="rect">
            <a:avLst/>
          </a:prstGeom>
          <a:solidFill>
            <a:srgbClr val="8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27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616</Words>
  <Application>Microsoft Office PowerPoint</Application>
  <PresentationFormat>Widescreen</PresentationFormat>
  <Paragraphs>382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Unit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Nisha Chandran S</dc:creator>
  <cp:lastModifiedBy>Nisha Chandran</cp:lastModifiedBy>
  <cp:revision>61</cp:revision>
  <dcterms:created xsi:type="dcterms:W3CDTF">2021-10-15T13:15:14Z</dcterms:created>
  <dcterms:modified xsi:type="dcterms:W3CDTF">2023-09-06T01:57:16Z</dcterms:modified>
</cp:coreProperties>
</file>