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62" autoAdjust="0"/>
    <p:restoredTop sz="94660"/>
  </p:normalViewPr>
  <p:slideViewPr>
    <p:cSldViewPr snapToGrid="0">
      <p:cViewPr>
        <p:scale>
          <a:sx n="100" d="100"/>
          <a:sy n="100" d="100"/>
        </p:scale>
        <p:origin x="-272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Spatial Filtering</a:t>
            </a:r>
          </a:p>
          <a:p>
            <a:r>
              <a:rPr lang="en-US" sz="3600" dirty="0"/>
              <a:t>Correlation and Convolution</a:t>
            </a:r>
            <a:endParaRPr lang="en-IN" sz="3600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7A9D31B-766B-58E0-B3CF-8CC3CDC8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B56707-508E-1DAD-827A-84809F5F3F1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E81FF-B298-47F5-A502-A7DDDD2C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5" y="205988"/>
            <a:ext cx="8163252" cy="49991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178B6-0A4E-4414-A58E-E9B5904B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68898"/>
              </p:ext>
            </p:extLst>
          </p:nvPr>
        </p:nvGraphicFramePr>
        <p:xfrm>
          <a:off x="2215535" y="621905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AA887FC-6470-4F5B-BA24-1AF15724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" y="1931664"/>
            <a:ext cx="8163252" cy="49991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84168-33AB-432B-BD0D-010E6B489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84053"/>
              </p:ext>
            </p:extLst>
          </p:nvPr>
        </p:nvGraphicFramePr>
        <p:xfrm>
          <a:off x="2656562" y="2476562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43E4C95-D0F8-4023-8360-E420BEBE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" y="3803350"/>
            <a:ext cx="8163252" cy="49991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99810B-F513-4156-92B1-C3B550131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38907"/>
              </p:ext>
            </p:extLst>
          </p:nvPr>
        </p:nvGraphicFramePr>
        <p:xfrm>
          <a:off x="3248480" y="4338191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31DF778-4D91-4A7B-8A37-5F950B9E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" y="5466937"/>
            <a:ext cx="8163252" cy="49991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1BA5BB-2C54-46BF-A745-A2550675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84614"/>
              </p:ext>
            </p:extLst>
          </p:nvPr>
        </p:nvGraphicFramePr>
        <p:xfrm>
          <a:off x="3718121" y="5976182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40DF1E85-2A64-4ED6-8FB6-ED4EF093C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93393"/>
              </p:ext>
            </p:extLst>
          </p:nvPr>
        </p:nvGraphicFramePr>
        <p:xfrm>
          <a:off x="263279" y="1271391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EBC5BB48-E6EB-4CAE-B72C-D9E2D9ED6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43592"/>
              </p:ext>
            </p:extLst>
          </p:nvPr>
        </p:nvGraphicFramePr>
        <p:xfrm>
          <a:off x="263278" y="3105028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DB29D9EE-A686-4FCD-BC4B-2E2E7A33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76173"/>
              </p:ext>
            </p:extLst>
          </p:nvPr>
        </p:nvGraphicFramePr>
        <p:xfrm>
          <a:off x="162326" y="4897439"/>
          <a:ext cx="5660573" cy="3672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02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488982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61424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498038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5885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34258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7087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398430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398430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80319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398430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55780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3672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D42ED2BB-930A-4B95-BEB7-1833F0582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74808"/>
              </p:ext>
            </p:extLst>
          </p:nvPr>
        </p:nvGraphicFramePr>
        <p:xfrm>
          <a:off x="109447" y="6428368"/>
          <a:ext cx="564754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487856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60132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496891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587235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69788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397513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397513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79443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397513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5473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3562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ABCB1B7F-90A5-6A06-BA3D-B87ECE70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E81FF-B298-47F5-A502-A7DDDD2C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5" y="205988"/>
            <a:ext cx="8163252" cy="49991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178B6-0A4E-4414-A58E-E9B5904B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73352"/>
              </p:ext>
            </p:extLst>
          </p:nvPr>
        </p:nvGraphicFramePr>
        <p:xfrm>
          <a:off x="4208699" y="646962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AA887FC-6470-4F5B-BA24-1AF15724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727"/>
            <a:ext cx="8163252" cy="49991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84168-33AB-432B-BD0D-010E6B489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07766"/>
              </p:ext>
            </p:extLst>
          </p:nvPr>
        </p:nvGraphicFramePr>
        <p:xfrm>
          <a:off x="4707838" y="2383722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31DF778-4D91-4A7B-8A37-5F950B9E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" y="3624019"/>
            <a:ext cx="8163252" cy="49991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1BA5BB-2C54-46BF-A745-A2550675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80852"/>
              </p:ext>
            </p:extLst>
          </p:nvPr>
        </p:nvGraphicFramePr>
        <p:xfrm>
          <a:off x="5241083" y="4141475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6BFA0AD5-83B9-4402-9D16-A32C938D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87952"/>
              </p:ext>
            </p:extLst>
          </p:nvPr>
        </p:nvGraphicFramePr>
        <p:xfrm>
          <a:off x="263279" y="2930415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67DBE075-5936-4732-B2D2-99D160A31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14363"/>
              </p:ext>
            </p:extLst>
          </p:nvPr>
        </p:nvGraphicFramePr>
        <p:xfrm>
          <a:off x="231166" y="4746173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6F2F4C1F-0F10-4853-804B-1351FBA62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66418"/>
              </p:ext>
            </p:extLst>
          </p:nvPr>
        </p:nvGraphicFramePr>
        <p:xfrm>
          <a:off x="164763" y="1213391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DBCB0160-6874-4171-99C4-FEED4B5D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" y="5394651"/>
            <a:ext cx="8163252" cy="499915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E0EBEB-6614-4877-A4C0-23FF313D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82640"/>
              </p:ext>
            </p:extLst>
          </p:nvPr>
        </p:nvGraphicFramePr>
        <p:xfrm>
          <a:off x="5751162" y="5790449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3D89EDBF-085A-470E-9A97-7A4496A9D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94427"/>
              </p:ext>
            </p:extLst>
          </p:nvPr>
        </p:nvGraphicFramePr>
        <p:xfrm>
          <a:off x="261432" y="6332595"/>
          <a:ext cx="583456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99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401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681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682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680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2009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790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361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C7ABDA-165D-44C8-88E7-DB9C36FF6500}"/>
              </a:ext>
            </a:extLst>
          </p:cNvPr>
          <p:cNvSpPr txBox="1"/>
          <p:nvPr/>
        </p:nvSpPr>
        <p:spPr>
          <a:xfrm>
            <a:off x="162325" y="5944464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correlation result</a:t>
            </a:r>
            <a:endParaRPr lang="en-IN" dirty="0"/>
          </a:p>
        </p:txBody>
      </p:sp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FC5E52B8-2C9B-4E00-AFD3-026B6A45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0503"/>
              </p:ext>
            </p:extLst>
          </p:nvPr>
        </p:nvGraphicFramePr>
        <p:xfrm>
          <a:off x="7982470" y="6304908"/>
          <a:ext cx="394809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681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682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680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2009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</a:tblGrid>
              <a:tr h="361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EA72E4B-3B3A-4C1B-8C60-E5B6C2E74661}"/>
              </a:ext>
            </a:extLst>
          </p:cNvPr>
          <p:cNvSpPr txBox="1"/>
          <p:nvPr/>
        </p:nvSpPr>
        <p:spPr>
          <a:xfrm>
            <a:off x="8684285" y="5859792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Cropped correlation result</a:t>
            </a:r>
            <a:endParaRPr lang="en-IN" dirty="0"/>
          </a:p>
        </p:txBody>
      </p:sp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0DC8D2E-12BA-E78E-1BA6-628CED7C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DAD4-D672-4103-B6D7-516AE77C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73" y="24817"/>
            <a:ext cx="11832772" cy="6609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Convolution: The process of moving a filter mask over the image and computing the sum of products at each location.((The mask is rotated 180 degree at first)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F27061-7644-4140-9892-60B0F4675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2054"/>
              </p:ext>
            </p:extLst>
          </p:nvPr>
        </p:nvGraphicFramePr>
        <p:xfrm>
          <a:off x="728541" y="1324818"/>
          <a:ext cx="26620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761">
                  <a:extLst>
                    <a:ext uri="{9D8B030D-6E8A-4147-A177-3AD203B41FA5}">
                      <a16:colId xmlns:a16="http://schemas.microsoft.com/office/drawing/2014/main" val="255830445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408745157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61180741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25203501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05386571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189397173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74022028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963017495"/>
                    </a:ext>
                  </a:extLst>
                </a:gridCol>
              </a:tblGrid>
              <a:tr h="327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36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FA6B83-9E98-4375-915B-A82A0C34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89103"/>
              </p:ext>
            </p:extLst>
          </p:nvPr>
        </p:nvGraphicFramePr>
        <p:xfrm>
          <a:off x="4284892" y="1268835"/>
          <a:ext cx="20778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6CA682-D961-4400-ABE5-9ED6870F2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70306"/>
              </p:ext>
            </p:extLst>
          </p:nvPr>
        </p:nvGraphicFramePr>
        <p:xfrm>
          <a:off x="230155" y="2343689"/>
          <a:ext cx="20778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DCE9F5F-8F2C-4AD3-9739-8C7A96A0B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17328"/>
              </p:ext>
            </p:extLst>
          </p:nvPr>
        </p:nvGraphicFramePr>
        <p:xfrm>
          <a:off x="220892" y="1862309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066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18024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39260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85260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861127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75059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63927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619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411DB7-4303-4198-ACA8-F9E651AEF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65878"/>
              </p:ext>
            </p:extLst>
          </p:nvPr>
        </p:nvGraphicFramePr>
        <p:xfrm>
          <a:off x="230155" y="2882155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4F4AA-7723-4362-A372-C5B333A03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3343"/>
              </p:ext>
            </p:extLst>
          </p:nvPr>
        </p:nvGraphicFramePr>
        <p:xfrm>
          <a:off x="210891" y="3896555"/>
          <a:ext cx="583456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99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401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681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682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680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2009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790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361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341FEB-1F5E-4E18-B813-D4FB9EF2CAB1}"/>
              </a:ext>
            </a:extLst>
          </p:cNvPr>
          <p:cNvSpPr txBox="1"/>
          <p:nvPr/>
        </p:nvSpPr>
        <p:spPr>
          <a:xfrm>
            <a:off x="151851" y="3498290"/>
            <a:ext cx="38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convolution result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D06D2-E011-45F2-8A83-B1A400EC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9" y="5302027"/>
            <a:ext cx="9604678" cy="113469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BC63FD-91E2-4C7B-9458-9B3F42D2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05903"/>
              </p:ext>
            </p:extLst>
          </p:nvPr>
        </p:nvGraphicFramePr>
        <p:xfrm>
          <a:off x="129073" y="4936267"/>
          <a:ext cx="394809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681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346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682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680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67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2009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</a:tblGrid>
              <a:tr h="3616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CCCDB8-FE50-4475-93B5-78BEFC462C66}"/>
              </a:ext>
            </a:extLst>
          </p:cNvPr>
          <p:cNvSpPr txBox="1"/>
          <p:nvPr/>
        </p:nvSpPr>
        <p:spPr>
          <a:xfrm>
            <a:off x="230155" y="4449385"/>
            <a:ext cx="38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Cropped convolution result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D2523446-0685-5DA3-D55D-85C4915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0" y="5103219"/>
            <a:ext cx="1333500" cy="133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E98769-C902-EFAF-CB68-70B38B3ACFAB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2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0EA36-8FE0-4D36-B398-F076A6FE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592" y="437858"/>
            <a:ext cx="8893469" cy="44782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FC53E-EF6F-4D98-A726-E9F24E55CBFE}"/>
              </a:ext>
            </a:extLst>
          </p:cNvPr>
          <p:cNvSpPr txBox="1"/>
          <p:nvPr/>
        </p:nvSpPr>
        <p:spPr>
          <a:xfrm>
            <a:off x="1810139" y="437858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Correlation and Convolution 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871528C2-FD66-D658-6E93-C5EA6B6F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76D7FE-325D-7763-047D-F0441DE727C7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64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EC1DE-C54F-4556-A0E9-48C60355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577" y="296061"/>
            <a:ext cx="8439090" cy="2540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B2CFA-FC45-4AA5-B8C4-EEA4F3C2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5" y="3333907"/>
            <a:ext cx="9627737" cy="2948114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1FB4A58-CC7D-4C06-98EB-2F9A4259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33F5E8-A2EF-2D4A-F2E0-8D0A1184DAF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49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DF2B-8CDF-4D48-AC70-E0DBDC1A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99462"/>
            <a:ext cx="11982061" cy="6581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Spatial filtering techniques</a:t>
            </a:r>
          </a:p>
          <a:p>
            <a:r>
              <a:rPr lang="en-US" dirty="0"/>
              <a:t>Linear smoothening filter</a:t>
            </a:r>
          </a:p>
          <a:p>
            <a:r>
              <a:rPr lang="en-IN" dirty="0"/>
              <a:t>Nonlinear filters</a:t>
            </a:r>
          </a:p>
          <a:p>
            <a:r>
              <a:rPr lang="en-IN" dirty="0"/>
              <a:t>Sharpening filter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53EFBA7-9FBB-1512-94EA-C6C6FB59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8EE72-8CE1-C65F-DE75-1E4E2F2E2A0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63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221C1-0F72-4B0C-9397-780857111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8113" y="136525"/>
            <a:ext cx="1172051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Application: Used for noise reduction</a:t>
            </a:r>
          </a:p>
          <a:p>
            <a:pPr lvl="1"/>
            <a:r>
              <a:rPr lang="en-US" dirty="0"/>
              <a:t>Random noise typically consists of sharp transitions in intensity levels</a:t>
            </a:r>
          </a:p>
          <a:p>
            <a:r>
              <a:rPr lang="en-US" dirty="0"/>
              <a:t>Disadvantage: Blurs the edges</a:t>
            </a:r>
          </a:p>
          <a:p>
            <a:pPr lvl="1"/>
            <a:r>
              <a:rPr lang="en-US" dirty="0"/>
              <a:t>Edges are also characterized by sharp intensity transitions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C5CD3B5B-2533-0833-D823-F6C36956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C48D91-685E-A745-5701-43BF0E0D2B2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7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D783-FCC2-4591-A1CD-62B97F44A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" y="183437"/>
            <a:ext cx="11860763" cy="6506612"/>
          </a:xfrm>
        </p:spPr>
        <p:txBody>
          <a:bodyPr/>
          <a:lstStyle/>
          <a:p>
            <a:r>
              <a:rPr lang="en-US" dirty="0"/>
              <a:t>Image enhancement can be done in the frequency domain as well as </a:t>
            </a:r>
          </a:p>
          <a:p>
            <a:pPr marL="0" indent="0">
              <a:buNone/>
            </a:pPr>
            <a:r>
              <a:rPr lang="en-US" dirty="0"/>
              <a:t>spatial domain</a:t>
            </a:r>
          </a:p>
          <a:p>
            <a:r>
              <a:rPr lang="en-US" dirty="0"/>
              <a:t>Spatial filtering: enhancement done in the spatial domain</a:t>
            </a:r>
          </a:p>
          <a:p>
            <a:r>
              <a:rPr lang="en-US" dirty="0"/>
              <a:t>Done using spatial filters</a:t>
            </a:r>
          </a:p>
          <a:p>
            <a:r>
              <a:rPr lang="en-US" dirty="0"/>
              <a:t>Filters are applied directly on the image</a:t>
            </a:r>
          </a:p>
          <a:p>
            <a:r>
              <a:rPr lang="en-US" dirty="0"/>
              <a:t>Consists of a neighborhood and a predefined operation</a:t>
            </a:r>
          </a:p>
          <a:p>
            <a:r>
              <a:rPr lang="en-US" dirty="0"/>
              <a:t>Filters can be linear (for linear operation) or nonlinear(for nonlinear operation)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956F26EC-E1F1-BA9C-7696-96E9ADFE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37" y="84498"/>
            <a:ext cx="1080068" cy="10800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EEF643-DB81-D765-00CA-E5A0A44CBBF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3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2DA92E-8F10-4134-BAC7-9E17A3BA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34475"/>
            <a:ext cx="11855245" cy="6590789"/>
          </a:xfrm>
        </p:spPr>
        <p:txBody>
          <a:bodyPr/>
          <a:lstStyle/>
          <a:p>
            <a:r>
              <a:rPr lang="en-US" dirty="0"/>
              <a:t>Suppose you have a 3x3 filter. </a:t>
            </a:r>
          </a:p>
          <a:p>
            <a:r>
              <a:rPr lang="en-US" dirty="0"/>
              <a:t>The filter slides over the image</a:t>
            </a:r>
          </a:p>
          <a:p>
            <a:r>
              <a:rPr lang="en-US" dirty="0"/>
              <a:t>At any point (</a:t>
            </a:r>
            <a:r>
              <a:rPr lang="en-US" dirty="0" err="1"/>
              <a:t>x,y</a:t>
            </a:r>
            <a:r>
              <a:rPr lang="en-US" dirty="0"/>
              <a:t>) the response g(</a:t>
            </a:r>
            <a:r>
              <a:rPr lang="en-US" dirty="0" err="1"/>
              <a:t>x,y</a:t>
            </a:r>
            <a:r>
              <a:rPr lang="en-US" dirty="0"/>
              <a:t>) of the filter is :</a:t>
            </a:r>
          </a:p>
          <a:p>
            <a:pPr lvl="1"/>
            <a:r>
              <a:rPr lang="en-US" dirty="0"/>
              <a:t>the sum of products of the filter coefficients and the image pixels encompassed by the filter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E63FE3C-96CC-108F-B196-88C13383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183648-8A0F-0998-A46D-DA3A7861D93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4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6CB43-AC62-4659-8B55-EF3D91B2F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528508"/>
              </p:ext>
            </p:extLst>
          </p:nvPr>
        </p:nvGraphicFramePr>
        <p:xfrm>
          <a:off x="88493" y="557408"/>
          <a:ext cx="4857132" cy="40124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3876">
                  <a:extLst>
                    <a:ext uri="{9D8B030D-6E8A-4147-A177-3AD203B41FA5}">
                      <a16:colId xmlns:a16="http://schemas.microsoft.com/office/drawing/2014/main" val="2933801357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2569083922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3250901505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2662275572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2582341898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2555104479"/>
                    </a:ext>
                  </a:extLst>
                </a:gridCol>
                <a:gridCol w="693876">
                  <a:extLst>
                    <a:ext uri="{9D8B030D-6E8A-4147-A177-3AD203B41FA5}">
                      <a16:colId xmlns:a16="http://schemas.microsoft.com/office/drawing/2014/main" val="1717506765"/>
                    </a:ext>
                  </a:extLst>
                </a:gridCol>
              </a:tblGrid>
              <a:tr h="5542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26366"/>
                  </a:ext>
                </a:extLst>
              </a:tr>
              <a:tr h="554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20065"/>
                  </a:ext>
                </a:extLst>
              </a:tr>
              <a:tr h="554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00364"/>
                  </a:ext>
                </a:extLst>
              </a:tr>
              <a:tr h="68709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63119"/>
                  </a:ext>
                </a:extLst>
              </a:tr>
              <a:tr h="554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33458"/>
                  </a:ext>
                </a:extLst>
              </a:tr>
              <a:tr h="554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9447"/>
                  </a:ext>
                </a:extLst>
              </a:tr>
              <a:tr h="55422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759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5A51D2-CC85-4EEC-BE90-F5FE211A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85238"/>
              </p:ext>
            </p:extLst>
          </p:nvPr>
        </p:nvGraphicFramePr>
        <p:xfrm>
          <a:off x="5613287" y="598273"/>
          <a:ext cx="2931885" cy="1958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7295">
                  <a:extLst>
                    <a:ext uri="{9D8B030D-6E8A-4147-A177-3AD203B41FA5}">
                      <a16:colId xmlns:a16="http://schemas.microsoft.com/office/drawing/2014/main" val="2770199662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136821235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57044760"/>
                    </a:ext>
                  </a:extLst>
                </a:gridCol>
              </a:tblGrid>
              <a:tr h="652740">
                <a:tc>
                  <a:txBody>
                    <a:bodyPr/>
                    <a:lstStyle/>
                    <a:p>
                      <a:r>
                        <a:rPr lang="en-US" dirty="0"/>
                        <a:t>W(-1,-1)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W(-1,0)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W(-1,1)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3878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r>
                        <a:rPr lang="en-US" dirty="0"/>
                        <a:t>W(0,-1)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W(0,0)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W(0,1)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127281"/>
                  </a:ext>
                </a:extLst>
              </a:tr>
              <a:tr h="652740">
                <a:tc>
                  <a:txBody>
                    <a:bodyPr/>
                    <a:lstStyle/>
                    <a:p>
                      <a:r>
                        <a:rPr lang="en-US" dirty="0"/>
                        <a:t>W(1,-1)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W(1,0)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W(1,1)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625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6EF76A-95A2-4D84-979E-00830454A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94634"/>
              </p:ext>
            </p:extLst>
          </p:nvPr>
        </p:nvGraphicFramePr>
        <p:xfrm>
          <a:off x="5613287" y="2992286"/>
          <a:ext cx="3687185" cy="220051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48219">
                  <a:extLst>
                    <a:ext uri="{9D8B030D-6E8A-4147-A177-3AD203B41FA5}">
                      <a16:colId xmlns:a16="http://schemas.microsoft.com/office/drawing/2014/main" val="3983342459"/>
                    </a:ext>
                  </a:extLst>
                </a:gridCol>
                <a:gridCol w="1269483">
                  <a:extLst>
                    <a:ext uri="{9D8B030D-6E8A-4147-A177-3AD203B41FA5}">
                      <a16:colId xmlns:a16="http://schemas.microsoft.com/office/drawing/2014/main" val="555504428"/>
                    </a:ext>
                  </a:extLst>
                </a:gridCol>
                <a:gridCol w="1269483">
                  <a:extLst>
                    <a:ext uri="{9D8B030D-6E8A-4147-A177-3AD203B41FA5}">
                      <a16:colId xmlns:a16="http://schemas.microsoft.com/office/drawing/2014/main" val="2661240439"/>
                    </a:ext>
                  </a:extLst>
                </a:gridCol>
              </a:tblGrid>
              <a:tr h="752763">
                <a:tc>
                  <a:txBody>
                    <a:bodyPr/>
                    <a:lstStyle/>
                    <a:p>
                      <a:r>
                        <a:rPr lang="en-US" dirty="0"/>
                        <a:t>f(x-1,y-1)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f(x-1,y)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f(x-1,y+1)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04903"/>
                  </a:ext>
                </a:extLst>
              </a:tr>
              <a:tr h="72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f(x,y-1)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f(x, y)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f(x,y+1)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55946"/>
                  </a:ext>
                </a:extLst>
              </a:tr>
              <a:tr h="72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f(x+1,y-1)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f(x+1,y)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f(x+1,y+1)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135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10BDE4-7623-4F15-BAAA-072E5DBE6DF2}"/>
              </a:ext>
            </a:extLst>
          </p:cNvPr>
          <p:cNvSpPr txBox="1"/>
          <p:nvPr/>
        </p:nvSpPr>
        <p:spPr>
          <a:xfrm>
            <a:off x="5500260" y="2589723"/>
            <a:ext cx="421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Pixels of the image section under the filter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959B8-BDD5-4001-A30E-8270CE285C9F}"/>
              </a:ext>
            </a:extLst>
          </p:cNvPr>
          <p:cNvSpPr txBox="1"/>
          <p:nvPr/>
        </p:nvSpPr>
        <p:spPr>
          <a:xfrm>
            <a:off x="5911670" y="149762"/>
            <a:ext cx="23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coefficients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81AAA-ADB4-43B0-9540-1FA9D2EC77E2}"/>
              </a:ext>
            </a:extLst>
          </p:cNvPr>
          <p:cNvSpPr txBox="1"/>
          <p:nvPr/>
        </p:nvSpPr>
        <p:spPr>
          <a:xfrm>
            <a:off x="1966452" y="108897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en-IN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7B664A3-EBD8-4472-BACB-CCEABE83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8" y="5354176"/>
            <a:ext cx="10878124" cy="13949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4DDE02-58EE-4A18-A056-3D553CB8605F}"/>
              </a:ext>
            </a:extLst>
          </p:cNvPr>
          <p:cNvSpPr txBox="1"/>
          <p:nvPr/>
        </p:nvSpPr>
        <p:spPr>
          <a:xfrm>
            <a:off x="9300472" y="4004667"/>
            <a:ext cx="280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f(</a:t>
            </a:r>
            <a:r>
              <a:rPr lang="en-US" b="1" dirty="0" err="1"/>
              <a:t>x,y</a:t>
            </a:r>
            <a:r>
              <a:rPr lang="en-US" b="1" dirty="0"/>
              <a:t>) is aligned with w(0,0)</a:t>
            </a:r>
            <a:endParaRPr lang="en-IN" b="1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F43054C-4EEC-F0B1-EEE6-8DF9A7B7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DF18-CD16-41A3-B5CA-9D836CF2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5" y="134476"/>
            <a:ext cx="11904407" cy="6502297"/>
          </a:xfrm>
        </p:spPr>
        <p:txBody>
          <a:bodyPr/>
          <a:lstStyle/>
          <a:p>
            <a:r>
              <a:rPr lang="en-US" dirty="0"/>
              <a:t>In general linear spatial filtering of an image of size </a:t>
            </a:r>
            <a:r>
              <a:rPr lang="en-US" dirty="0" err="1"/>
              <a:t>MxN</a:t>
            </a:r>
            <a:r>
              <a:rPr lang="en-US" dirty="0"/>
              <a:t> with a filter of </a:t>
            </a:r>
          </a:p>
          <a:p>
            <a:pPr marL="0" indent="0">
              <a:buNone/>
            </a:pPr>
            <a:r>
              <a:rPr lang="en-US" dirty="0"/>
              <a:t>       size </a:t>
            </a:r>
            <a:r>
              <a:rPr lang="en-US" dirty="0" err="1"/>
              <a:t>mxn</a:t>
            </a:r>
            <a:r>
              <a:rPr lang="en-US" dirty="0"/>
              <a:t> is given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Where x and y are varied so that each pixel in w visits each pixel in 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E2E4D-9DBE-43A2-95D6-26121538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01" y="975530"/>
            <a:ext cx="9243589" cy="1422230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91BB37C-E3CE-9F91-889F-16A88B70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B9B02D-CC6C-C998-0654-0EEDF24C591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86EC-68BB-4FC0-AF35-8F89BA89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74"/>
            <a:ext cx="11975690" cy="6531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concepts to learn while doing spatial filtering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Convolution</a:t>
            </a:r>
          </a:p>
          <a:p>
            <a:endParaRPr lang="en-US" dirty="0"/>
          </a:p>
          <a:p>
            <a:r>
              <a:rPr lang="en-US" dirty="0"/>
              <a:t>Correlation: The process of moving a filter mask over the image and computing the sum of products at each location.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40544-2F43-42E1-8E13-0B15404F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9" y="3429000"/>
            <a:ext cx="11722511" cy="1589220"/>
          </a:xfrm>
          <a:prstGeom prst="rect">
            <a:avLst/>
          </a:prstGeo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F44E6E73-16A5-1E00-AE88-D1D6638B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4C33C9-A090-E6C4-190C-66D233BDEECD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3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9E3A-E480-4237-968A-F0E5BB451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46171"/>
            <a:ext cx="6421120" cy="6765657"/>
          </a:xfrm>
        </p:spPr>
      </p:pic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8AD3F60-A7DC-2D27-C9D2-768A8C41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14FE2E-DD52-4A25-B099-7C06DB1CF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5049"/>
              </p:ext>
            </p:extLst>
          </p:nvPr>
        </p:nvGraphicFramePr>
        <p:xfrm>
          <a:off x="491613" y="624361"/>
          <a:ext cx="26620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761">
                  <a:extLst>
                    <a:ext uri="{9D8B030D-6E8A-4147-A177-3AD203B41FA5}">
                      <a16:colId xmlns:a16="http://schemas.microsoft.com/office/drawing/2014/main" val="255830445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408745157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61180741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25203501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05386571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189397173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74022028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963017495"/>
                    </a:ext>
                  </a:extLst>
                </a:gridCol>
              </a:tblGrid>
              <a:tr h="327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36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E20323-9529-40B5-983C-AAEFFE68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59381"/>
              </p:ext>
            </p:extLst>
          </p:nvPr>
        </p:nvGraphicFramePr>
        <p:xfrm>
          <a:off x="3855683" y="613716"/>
          <a:ext cx="20778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AEF486C-4377-4A6A-A81A-AC2B2531A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495383"/>
              </p:ext>
            </p:extLst>
          </p:nvPr>
        </p:nvGraphicFramePr>
        <p:xfrm>
          <a:off x="2031593" y="1926898"/>
          <a:ext cx="266208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761">
                  <a:extLst>
                    <a:ext uri="{9D8B030D-6E8A-4147-A177-3AD203B41FA5}">
                      <a16:colId xmlns:a16="http://schemas.microsoft.com/office/drawing/2014/main" val="255830445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408745157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611807417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25203501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05386571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1893971735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374022028"/>
                    </a:ext>
                  </a:extLst>
                </a:gridCol>
                <a:gridCol w="332761">
                  <a:extLst>
                    <a:ext uri="{9D8B030D-6E8A-4147-A177-3AD203B41FA5}">
                      <a16:colId xmlns:a16="http://schemas.microsoft.com/office/drawing/2014/main" val="2963017495"/>
                    </a:ext>
                  </a:extLst>
                </a:gridCol>
              </a:tblGrid>
              <a:tr h="327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361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BDA2FFB-D40F-4F64-B9EF-05AD6E717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411"/>
              </p:ext>
            </p:extLst>
          </p:nvPr>
        </p:nvGraphicFramePr>
        <p:xfrm>
          <a:off x="335936" y="2292658"/>
          <a:ext cx="20778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77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415577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B5F05F0-6420-42B2-901E-D6D8C8C7D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09164"/>
              </p:ext>
            </p:extLst>
          </p:nvPr>
        </p:nvGraphicFramePr>
        <p:xfrm>
          <a:off x="335936" y="3184505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066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18024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39260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85260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861127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75059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63927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619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A697204-0625-4C44-86C7-56620A84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3295"/>
              </p:ext>
            </p:extLst>
          </p:nvPr>
        </p:nvGraphicFramePr>
        <p:xfrm>
          <a:off x="335935" y="5249378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96F62C-4016-4C40-8E72-B87AB34E63B9}"/>
              </a:ext>
            </a:extLst>
          </p:cNvPr>
          <p:cNvSpPr txBox="1"/>
          <p:nvPr/>
        </p:nvSpPr>
        <p:spPr>
          <a:xfrm>
            <a:off x="491613" y="1258529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point alignment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1AB0D-3771-47FC-B090-E41A7D466A39}"/>
              </a:ext>
            </a:extLst>
          </p:cNvPr>
          <p:cNvSpPr txBox="1"/>
          <p:nvPr/>
        </p:nvSpPr>
        <p:spPr>
          <a:xfrm>
            <a:off x="609600" y="2851355"/>
            <a:ext cx="27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Padding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20489-742B-4136-8815-562064B4DBE3}"/>
              </a:ext>
            </a:extLst>
          </p:cNvPr>
          <p:cNvSpPr txBox="1"/>
          <p:nvPr/>
        </p:nvSpPr>
        <p:spPr>
          <a:xfrm>
            <a:off x="335935" y="4542503"/>
            <a:ext cx="609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the filter and calculate the sum of products</a:t>
            </a:r>
            <a:endParaRPr lang="en-IN" dirty="0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3F2B185B-8DEB-407E-AD77-D3D78B439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366785"/>
              </p:ext>
            </p:extLst>
          </p:nvPr>
        </p:nvGraphicFramePr>
        <p:xfrm>
          <a:off x="335940" y="4935269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30066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18024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39260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7852603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861127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75059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663927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619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6F19914C-0719-47EB-8CDC-B7CBD3BE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07093"/>
              </p:ext>
            </p:extLst>
          </p:nvPr>
        </p:nvGraphicFramePr>
        <p:xfrm>
          <a:off x="335935" y="6042466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5443BA-186C-4F32-8A1D-53411D26D655}"/>
              </a:ext>
            </a:extLst>
          </p:cNvPr>
          <p:cNvSpPr txBox="1"/>
          <p:nvPr/>
        </p:nvSpPr>
        <p:spPr>
          <a:xfrm>
            <a:off x="2756827" y="142622"/>
            <a:ext cx="38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correlation and convolution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73EA2CC5-4D1E-D8A0-22FD-C58166DE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E81FF-B298-47F5-A502-A7DDDD2C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25" y="205988"/>
            <a:ext cx="8163252" cy="499915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178B6-0A4E-4414-A58E-E9B5904B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28030"/>
              </p:ext>
            </p:extLst>
          </p:nvPr>
        </p:nvGraphicFramePr>
        <p:xfrm>
          <a:off x="661055" y="705903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AA887FC-6470-4F5B-BA24-1AF15724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5" y="2400548"/>
            <a:ext cx="8163252" cy="49991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C84168-33AB-432B-BD0D-010E6B489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8258"/>
              </p:ext>
            </p:extLst>
          </p:nvPr>
        </p:nvGraphicFramePr>
        <p:xfrm>
          <a:off x="1219855" y="2893735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43E4C95-D0F8-4023-8360-E420BEBE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3" y="4099197"/>
            <a:ext cx="8163252" cy="49991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99810B-F513-4156-92B1-C3B550131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49324"/>
              </p:ext>
            </p:extLst>
          </p:nvPr>
        </p:nvGraphicFramePr>
        <p:xfrm>
          <a:off x="1634284" y="4634070"/>
          <a:ext cx="2574415" cy="50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3">
                  <a:extLst>
                    <a:ext uri="{9D8B030D-6E8A-4147-A177-3AD203B41FA5}">
                      <a16:colId xmlns:a16="http://schemas.microsoft.com/office/drawing/2014/main" val="1053664554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070504782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941897496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3196041185"/>
                    </a:ext>
                  </a:extLst>
                </a:gridCol>
                <a:gridCol w="514883">
                  <a:extLst>
                    <a:ext uri="{9D8B030D-6E8A-4147-A177-3AD203B41FA5}">
                      <a16:colId xmlns:a16="http://schemas.microsoft.com/office/drawing/2014/main" val="4173506008"/>
                    </a:ext>
                  </a:extLst>
                </a:gridCol>
              </a:tblGrid>
              <a:tr h="5080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3680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EFF9FD98-6540-431E-8554-AC3519EE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4707"/>
              </p:ext>
            </p:extLst>
          </p:nvPr>
        </p:nvGraphicFramePr>
        <p:xfrm>
          <a:off x="263279" y="5653512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72D337-5F36-4D87-949F-0851C3F2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39604"/>
              </p:ext>
            </p:extLst>
          </p:nvPr>
        </p:nvGraphicFramePr>
        <p:xfrm>
          <a:off x="162325" y="3501183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1F344120-3809-41E5-AE63-429C3F17D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21164"/>
              </p:ext>
            </p:extLst>
          </p:nvPr>
        </p:nvGraphicFramePr>
        <p:xfrm>
          <a:off x="319109" y="1390540"/>
          <a:ext cx="5832721" cy="498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831">
                  <a:extLst>
                    <a:ext uri="{9D8B030D-6E8A-4147-A177-3AD203B41FA5}">
                      <a16:colId xmlns:a16="http://schemas.microsoft.com/office/drawing/2014/main" val="2819603337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3384807969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3132690296"/>
                    </a:ext>
                  </a:extLst>
                </a:gridCol>
                <a:gridCol w="513184">
                  <a:extLst>
                    <a:ext uri="{9D8B030D-6E8A-4147-A177-3AD203B41FA5}">
                      <a16:colId xmlns:a16="http://schemas.microsoft.com/office/drawing/2014/main" val="921195531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1676049179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779115125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821615216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4978642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780222270"/>
                    </a:ext>
                  </a:extLst>
                </a:gridCol>
                <a:gridCol w="391885">
                  <a:extLst>
                    <a:ext uri="{9D8B030D-6E8A-4147-A177-3AD203B41FA5}">
                      <a16:colId xmlns:a16="http://schemas.microsoft.com/office/drawing/2014/main" val="13823794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299150896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309197064"/>
                    </a:ext>
                  </a:extLst>
                </a:gridCol>
              </a:tblGrid>
              <a:tr h="4985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75009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A96BE89-E8FE-DD14-E119-F5E4F1F8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9855</TotalTime>
  <Words>687</Words>
  <Application>Microsoft Office PowerPoint</Application>
  <PresentationFormat>Widescreen</PresentationFormat>
  <Paragraphs>326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100</cp:revision>
  <dcterms:created xsi:type="dcterms:W3CDTF">2021-10-15T13:15:14Z</dcterms:created>
  <dcterms:modified xsi:type="dcterms:W3CDTF">2023-09-11T15:38:58Z</dcterms:modified>
</cp:coreProperties>
</file>