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83" r:id="rId4"/>
    <p:sldId id="284" r:id="rId5"/>
    <p:sldId id="313" r:id="rId6"/>
    <p:sldId id="314" r:id="rId7"/>
    <p:sldId id="285" r:id="rId8"/>
    <p:sldId id="288" r:id="rId9"/>
    <p:sldId id="289" r:id="rId10"/>
    <p:sldId id="316" r:id="rId11"/>
    <p:sldId id="290" r:id="rId12"/>
    <p:sldId id="311" r:id="rId13"/>
    <p:sldId id="317" r:id="rId14"/>
    <p:sldId id="312" r:id="rId15"/>
    <p:sldId id="315" r:id="rId16"/>
    <p:sldId id="302" r:id="rId17"/>
    <p:sldId id="286" r:id="rId18"/>
    <p:sldId id="318" r:id="rId19"/>
    <p:sldId id="287" r:id="rId20"/>
    <p:sldId id="292" r:id="rId21"/>
    <p:sldId id="293" r:id="rId22"/>
    <p:sldId id="291" r:id="rId23"/>
    <p:sldId id="319" r:id="rId24"/>
    <p:sldId id="299" r:id="rId25"/>
    <p:sldId id="301" r:id="rId26"/>
    <p:sldId id="304" r:id="rId27"/>
    <p:sldId id="303" r:id="rId28"/>
    <p:sldId id="295" r:id="rId29"/>
    <p:sldId id="296" r:id="rId30"/>
    <p:sldId id="297" r:id="rId31"/>
    <p:sldId id="294" r:id="rId32"/>
    <p:sldId id="320" r:id="rId33"/>
    <p:sldId id="298" r:id="rId34"/>
    <p:sldId id="305" r:id="rId35"/>
    <p:sldId id="306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322A-186A-40A3-BA8D-AAF4025BF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5945-0FC8-4C40-B94A-96959558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A234-832F-4BB8-AA1D-1A321400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773A-B001-4E4F-B032-13A8A32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0DAF-B213-4DA7-8882-33AF1C3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23A-EAC3-4E42-997F-A32BDFF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AB474-6C39-410D-B4CE-6A3A592D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E515-EA4C-4AD1-A51E-4826DAB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5CCC-5BE5-46E9-9094-993A864C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09F0-58E5-47EC-932C-E0826BFE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F212-8EE6-4FC6-99EA-CFFC91DAC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5C6A-7596-4427-A424-7A2CD881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4E32-77D7-4386-9BF7-A24DB92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2AA8-C7A3-49F5-8905-06F8266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9CF1-2CD3-4C30-84DF-46734A4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1998-1948-4BC2-B906-7913DE1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678A-D5A6-4594-8BEA-4B4692E4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4519-174F-4376-A527-72D0CB1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678A-2311-473C-BBE4-8A7CB04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6517-D308-4AEB-80D9-FEC81253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3D2A-D587-4DEF-811E-9B584080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0DFF-D28E-4ADC-808E-AC54E10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1FE4-B299-4C2F-9775-4CA0E688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5A8F-FB2E-4A41-BA6A-E4217F9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0848-C504-42AB-8DDA-220A4201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E76-133A-4823-AA7D-D2562D86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7739-B3BC-4141-9641-297A0A559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E8E9-E362-4299-BD79-36BACAD6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DA3F-E47D-4A76-B379-95D86752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C79C9-FDED-4A15-BA75-BE45FB33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4E13B-8ABE-438E-8381-890D096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F0-0D09-4FEF-A515-393D7B53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971-23FB-453E-AFF0-0411A85F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BC53-0087-41A3-9E0B-1F23AB91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517AD-15EA-4D00-AF8C-43B5F003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0B5EE-2ED0-4F85-A3DC-FC54E36FD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F672E-0431-468C-B81B-2AAA2A9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C17D5-515B-4C38-8BAF-7214E20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87AFA-4D16-4142-A370-1378E3C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9359-274A-4435-8A60-900F53D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62615-3578-4A34-9E6C-7C117DC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574B5-A4A4-4AEC-BC3D-7B7B998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0582D-2BA6-46A7-A327-B7A1A97B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918AC-6B29-4EC1-AC07-9EE77DD8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0BD6-75FC-4685-B6B8-35255DF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395A-7E6C-4220-A669-AC458BC0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3E43-7BE3-4CC3-A9FD-CDABF7F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42F0-E153-4E48-AF12-79677816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6D91-CE92-4AD1-AB62-70B58488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61E-3BA6-4301-9DFB-58B04574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64B2-7AF6-4530-A88D-8652E300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8D45-11D6-418B-A60D-4081754A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7751-4F2C-49F3-8815-E42F9DD7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F979-4177-439D-B673-61F175AD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F325-043A-43A5-A70D-1377557A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7A8F-7969-4F78-97A6-11D5E87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CA33-43C9-4063-877A-BFD10A1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973D-8793-48BA-A4F9-87F5C1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FEE72-B404-4403-A1A7-2DD6F45A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9C9EF-BDD1-428C-9C08-7C17D90E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13AF-59F4-44A9-AB96-07610B8A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C997-BE57-4EED-8490-130EACFAA8C4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D701-689F-4216-8C07-D1F1694E6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AEEB-04A9-4128-B413-1E12655F7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0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E02-48B1-402F-8F67-A083301B4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3511C-8ECA-4865-BBA2-1EF900D4F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Spatial Filtering</a:t>
            </a:r>
          </a:p>
          <a:p>
            <a:r>
              <a:rPr lang="en-US" sz="3600" dirty="0"/>
              <a:t>Smoothening and Sharpening</a:t>
            </a:r>
            <a:endParaRPr lang="en-IN" sz="3600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94BA67C6-C657-68BB-A1B4-EFDB7652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7B4F3A-1106-E363-B5B9-CF9B06297EF4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0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97F168-52AF-42A9-B72D-E10D29513F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140" y="279628"/>
          <a:ext cx="3719658" cy="24635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9943">
                  <a:extLst>
                    <a:ext uri="{9D8B030D-6E8A-4147-A177-3AD203B41FA5}">
                      <a16:colId xmlns:a16="http://schemas.microsoft.com/office/drawing/2014/main" val="1413030228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4043727247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1730468833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364186427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3057322319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3511757393"/>
                    </a:ext>
                  </a:extLst>
                </a:gridCol>
              </a:tblGrid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01248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537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12846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2067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67488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9022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0980BE-BB41-4A30-997F-2BB6C3AB07C9}"/>
              </a:ext>
            </a:extLst>
          </p:cNvPr>
          <p:cNvGraphicFramePr>
            <a:graphicFrameLocks noGrp="1"/>
          </p:cNvGraphicFramePr>
          <p:nvPr/>
        </p:nvGraphicFramePr>
        <p:xfrm>
          <a:off x="5595331" y="152368"/>
          <a:ext cx="3719656" cy="2926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4957">
                  <a:extLst>
                    <a:ext uri="{9D8B030D-6E8A-4147-A177-3AD203B41FA5}">
                      <a16:colId xmlns:a16="http://schemas.microsoft.com/office/drawing/2014/main" val="1573086996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2196258800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455226700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2683638456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2446144131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3235961002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4223133260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2189544803"/>
                    </a:ext>
                  </a:extLst>
                </a:gridCol>
              </a:tblGrid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72989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89198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00115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66505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30884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58955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38453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5927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92D18D-6565-47ED-9571-08A350881363}"/>
              </a:ext>
            </a:extLst>
          </p:cNvPr>
          <p:cNvGraphicFramePr>
            <a:graphicFrameLocks noGrp="1"/>
          </p:cNvGraphicFramePr>
          <p:nvPr/>
        </p:nvGraphicFramePr>
        <p:xfrm>
          <a:off x="1745523" y="3198085"/>
          <a:ext cx="4143473" cy="310459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2269">
                  <a:extLst>
                    <a:ext uri="{9D8B030D-6E8A-4147-A177-3AD203B41FA5}">
                      <a16:colId xmlns:a16="http://schemas.microsoft.com/office/drawing/2014/main" val="3768393299"/>
                    </a:ext>
                  </a:extLst>
                </a:gridCol>
                <a:gridCol w="672269">
                  <a:extLst>
                    <a:ext uri="{9D8B030D-6E8A-4147-A177-3AD203B41FA5}">
                      <a16:colId xmlns:a16="http://schemas.microsoft.com/office/drawing/2014/main" val="3848476628"/>
                    </a:ext>
                  </a:extLst>
                </a:gridCol>
                <a:gridCol w="672269">
                  <a:extLst>
                    <a:ext uri="{9D8B030D-6E8A-4147-A177-3AD203B41FA5}">
                      <a16:colId xmlns:a16="http://schemas.microsoft.com/office/drawing/2014/main" val="201100740"/>
                    </a:ext>
                  </a:extLst>
                </a:gridCol>
                <a:gridCol w="672269">
                  <a:extLst>
                    <a:ext uri="{9D8B030D-6E8A-4147-A177-3AD203B41FA5}">
                      <a16:colId xmlns:a16="http://schemas.microsoft.com/office/drawing/2014/main" val="3442493663"/>
                    </a:ext>
                  </a:extLst>
                </a:gridCol>
                <a:gridCol w="672269">
                  <a:extLst>
                    <a:ext uri="{9D8B030D-6E8A-4147-A177-3AD203B41FA5}">
                      <a16:colId xmlns:a16="http://schemas.microsoft.com/office/drawing/2014/main" val="3148892812"/>
                    </a:ext>
                  </a:extLst>
                </a:gridCol>
                <a:gridCol w="782128">
                  <a:extLst>
                    <a:ext uri="{9D8B030D-6E8A-4147-A177-3AD203B41FA5}">
                      <a16:colId xmlns:a16="http://schemas.microsoft.com/office/drawing/2014/main" val="2631355474"/>
                    </a:ext>
                  </a:extLst>
                </a:gridCol>
              </a:tblGrid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64290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67166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83712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28779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72163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76387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550B5E4E-DA86-89F0-4BFA-2397AB30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B0A21C-637B-20B5-442D-2095ECC9F32A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8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97F168-52AF-42A9-B72D-E10D29513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285760"/>
              </p:ext>
            </p:extLst>
          </p:nvPr>
        </p:nvGraphicFramePr>
        <p:xfrm>
          <a:off x="395140" y="279628"/>
          <a:ext cx="3650652" cy="2618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8442">
                  <a:extLst>
                    <a:ext uri="{9D8B030D-6E8A-4147-A177-3AD203B41FA5}">
                      <a16:colId xmlns:a16="http://schemas.microsoft.com/office/drawing/2014/main" val="1413030228"/>
                    </a:ext>
                  </a:extLst>
                </a:gridCol>
                <a:gridCol w="608442">
                  <a:extLst>
                    <a:ext uri="{9D8B030D-6E8A-4147-A177-3AD203B41FA5}">
                      <a16:colId xmlns:a16="http://schemas.microsoft.com/office/drawing/2014/main" val="4043727247"/>
                    </a:ext>
                  </a:extLst>
                </a:gridCol>
                <a:gridCol w="608442">
                  <a:extLst>
                    <a:ext uri="{9D8B030D-6E8A-4147-A177-3AD203B41FA5}">
                      <a16:colId xmlns:a16="http://schemas.microsoft.com/office/drawing/2014/main" val="1730468833"/>
                    </a:ext>
                  </a:extLst>
                </a:gridCol>
                <a:gridCol w="608442">
                  <a:extLst>
                    <a:ext uri="{9D8B030D-6E8A-4147-A177-3AD203B41FA5}">
                      <a16:colId xmlns:a16="http://schemas.microsoft.com/office/drawing/2014/main" val="364186427"/>
                    </a:ext>
                  </a:extLst>
                </a:gridCol>
                <a:gridCol w="608442">
                  <a:extLst>
                    <a:ext uri="{9D8B030D-6E8A-4147-A177-3AD203B41FA5}">
                      <a16:colId xmlns:a16="http://schemas.microsoft.com/office/drawing/2014/main" val="3057322319"/>
                    </a:ext>
                  </a:extLst>
                </a:gridCol>
                <a:gridCol w="608442">
                  <a:extLst>
                    <a:ext uri="{9D8B030D-6E8A-4147-A177-3AD203B41FA5}">
                      <a16:colId xmlns:a16="http://schemas.microsoft.com/office/drawing/2014/main" val="3511757393"/>
                    </a:ext>
                  </a:extLst>
                </a:gridCol>
              </a:tblGrid>
              <a:tr h="4364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01248"/>
                  </a:ext>
                </a:extLst>
              </a:tr>
              <a:tr h="43647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537"/>
                  </a:ext>
                </a:extLst>
              </a:tr>
              <a:tr h="4364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12846"/>
                  </a:ext>
                </a:extLst>
              </a:tr>
              <a:tr h="4364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2067"/>
                  </a:ext>
                </a:extLst>
              </a:tr>
              <a:tr h="43647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67488"/>
                  </a:ext>
                </a:extLst>
              </a:tr>
              <a:tr h="4364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9022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0980BE-BB41-4A30-997F-2BB6C3AB0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67068"/>
              </p:ext>
            </p:extLst>
          </p:nvPr>
        </p:nvGraphicFramePr>
        <p:xfrm>
          <a:off x="5595331" y="152368"/>
          <a:ext cx="4049000" cy="2926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6125">
                  <a:extLst>
                    <a:ext uri="{9D8B030D-6E8A-4147-A177-3AD203B41FA5}">
                      <a16:colId xmlns:a16="http://schemas.microsoft.com/office/drawing/2014/main" val="1573086996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2196258800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455226700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2683638456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2446144131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3235961002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4223133260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val="2189544803"/>
                    </a:ext>
                  </a:extLst>
                </a:gridCol>
              </a:tblGrid>
              <a:tr h="32735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72989"/>
                  </a:ext>
                </a:extLst>
              </a:tr>
              <a:tr h="32735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89198"/>
                  </a:ext>
                </a:extLst>
              </a:tr>
              <a:tr h="32735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00115"/>
                  </a:ext>
                </a:extLst>
              </a:tr>
              <a:tr h="32735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66505"/>
                  </a:ext>
                </a:extLst>
              </a:tr>
              <a:tr h="32735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30884"/>
                  </a:ext>
                </a:extLst>
              </a:tr>
              <a:tr h="32735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58955"/>
                  </a:ext>
                </a:extLst>
              </a:tr>
              <a:tr h="32735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38453"/>
                  </a:ext>
                </a:extLst>
              </a:tr>
              <a:tr h="32735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5927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92D18D-6565-47ED-9571-08A35088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89151"/>
              </p:ext>
            </p:extLst>
          </p:nvPr>
        </p:nvGraphicFramePr>
        <p:xfrm>
          <a:off x="1974055" y="3137752"/>
          <a:ext cx="4143473" cy="310459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2269">
                  <a:extLst>
                    <a:ext uri="{9D8B030D-6E8A-4147-A177-3AD203B41FA5}">
                      <a16:colId xmlns:a16="http://schemas.microsoft.com/office/drawing/2014/main" val="3768393299"/>
                    </a:ext>
                  </a:extLst>
                </a:gridCol>
                <a:gridCol w="672269">
                  <a:extLst>
                    <a:ext uri="{9D8B030D-6E8A-4147-A177-3AD203B41FA5}">
                      <a16:colId xmlns:a16="http://schemas.microsoft.com/office/drawing/2014/main" val="3848476628"/>
                    </a:ext>
                  </a:extLst>
                </a:gridCol>
                <a:gridCol w="672269">
                  <a:extLst>
                    <a:ext uri="{9D8B030D-6E8A-4147-A177-3AD203B41FA5}">
                      <a16:colId xmlns:a16="http://schemas.microsoft.com/office/drawing/2014/main" val="201100740"/>
                    </a:ext>
                  </a:extLst>
                </a:gridCol>
                <a:gridCol w="672269">
                  <a:extLst>
                    <a:ext uri="{9D8B030D-6E8A-4147-A177-3AD203B41FA5}">
                      <a16:colId xmlns:a16="http://schemas.microsoft.com/office/drawing/2014/main" val="3442493663"/>
                    </a:ext>
                  </a:extLst>
                </a:gridCol>
                <a:gridCol w="672269">
                  <a:extLst>
                    <a:ext uri="{9D8B030D-6E8A-4147-A177-3AD203B41FA5}">
                      <a16:colId xmlns:a16="http://schemas.microsoft.com/office/drawing/2014/main" val="3148892812"/>
                    </a:ext>
                  </a:extLst>
                </a:gridCol>
                <a:gridCol w="782128">
                  <a:extLst>
                    <a:ext uri="{9D8B030D-6E8A-4147-A177-3AD203B41FA5}">
                      <a16:colId xmlns:a16="http://schemas.microsoft.com/office/drawing/2014/main" val="2631355474"/>
                    </a:ext>
                  </a:extLst>
                </a:gridCol>
              </a:tblGrid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64290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67166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83712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28779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72163"/>
                  </a:ext>
                </a:extLst>
              </a:tr>
              <a:tr h="51743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76387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36E458AD-6F6A-DEBF-B9AD-EADBB75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1CB7B4-B712-A6AC-2ABA-9AEAC1AB89B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28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CDC02-064B-4683-941B-64B089F7E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7653"/>
                <a:ext cx="12000322" cy="64982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Non linear filters (Order statistic Filters)</a:t>
                </a:r>
              </a:p>
              <a:p>
                <a:r>
                  <a:rPr lang="en-IN" dirty="0"/>
                  <a:t>Max filter </a:t>
                </a:r>
              </a:p>
              <a:p>
                <a:pPr lvl="1"/>
                <a:r>
                  <a:rPr lang="en-IN" sz="2800" dirty="0"/>
                  <a:t>R= max{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=1,2,3..9}</m:t>
                    </m:r>
                  </m:oMath>
                </a14:m>
                <a:endParaRPr lang="en-IN" sz="2800" dirty="0"/>
              </a:p>
              <a:p>
                <a:endParaRPr lang="en-IN" dirty="0"/>
              </a:p>
              <a:p>
                <a:r>
                  <a:rPr lang="en-IN" dirty="0"/>
                  <a:t>Min filter</a:t>
                </a:r>
              </a:p>
              <a:p>
                <a:pPr lvl="1"/>
                <a:r>
                  <a:rPr lang="en-IN" sz="2800" dirty="0"/>
                  <a:t>R= min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=1,2,3..9}</m:t>
                    </m:r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CDC02-064B-4683-941B-64B089F7E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7653"/>
                <a:ext cx="12000322" cy="6498244"/>
              </a:xfrm>
              <a:blipFill>
                <a:blip r:embed="rId2"/>
                <a:stretch>
                  <a:fillRect l="-1016" t="-1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DF570704-0C1D-EB08-6770-FE0150C5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55F071-0C82-2D82-1091-3823E5EBF9E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7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75E648-BAD0-45E7-B4C6-AE5A7490C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3746" y="724360"/>
          <a:ext cx="6005660" cy="4179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0566">
                  <a:extLst>
                    <a:ext uri="{9D8B030D-6E8A-4147-A177-3AD203B41FA5}">
                      <a16:colId xmlns:a16="http://schemas.microsoft.com/office/drawing/2014/main" val="1845305538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3268718302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960587621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3488321036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807900602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478775841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4211070407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4271203445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770024880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2958883258"/>
                    </a:ext>
                  </a:extLst>
                </a:gridCol>
              </a:tblGrid>
              <a:tr h="41795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5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46ECD-29F9-4A1E-B3F7-7D1469EE4860}"/>
              </a:ext>
            </a:extLst>
          </p:cNvPr>
          <p:cNvGraphicFramePr>
            <a:graphicFrameLocks/>
          </p:cNvGraphicFramePr>
          <p:nvPr/>
        </p:nvGraphicFramePr>
        <p:xfrm>
          <a:off x="1532379" y="1857080"/>
          <a:ext cx="6466787" cy="4179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29">
                  <a:extLst>
                    <a:ext uri="{9D8B030D-6E8A-4147-A177-3AD203B41FA5}">
                      <a16:colId xmlns:a16="http://schemas.microsoft.com/office/drawing/2014/main" val="1845305538"/>
                    </a:ext>
                  </a:extLst>
                </a:gridCol>
                <a:gridCol w="516992">
                  <a:extLst>
                    <a:ext uri="{9D8B030D-6E8A-4147-A177-3AD203B41FA5}">
                      <a16:colId xmlns:a16="http://schemas.microsoft.com/office/drawing/2014/main" val="2579544754"/>
                    </a:ext>
                  </a:extLst>
                </a:gridCol>
                <a:gridCol w="543280">
                  <a:extLst>
                    <a:ext uri="{9D8B030D-6E8A-4147-A177-3AD203B41FA5}">
                      <a16:colId xmlns:a16="http://schemas.microsoft.com/office/drawing/2014/main" val="3268718302"/>
                    </a:ext>
                  </a:extLst>
                </a:gridCol>
                <a:gridCol w="569567">
                  <a:extLst>
                    <a:ext uri="{9D8B030D-6E8A-4147-A177-3AD203B41FA5}">
                      <a16:colId xmlns:a16="http://schemas.microsoft.com/office/drawing/2014/main" val="960587621"/>
                    </a:ext>
                  </a:extLst>
                </a:gridCol>
                <a:gridCol w="665956">
                  <a:extLst>
                    <a:ext uri="{9D8B030D-6E8A-4147-A177-3AD203B41FA5}">
                      <a16:colId xmlns:a16="http://schemas.microsoft.com/office/drawing/2014/main" val="3488321036"/>
                    </a:ext>
                  </a:extLst>
                </a:gridCol>
                <a:gridCol w="483744">
                  <a:extLst>
                    <a:ext uri="{9D8B030D-6E8A-4147-A177-3AD203B41FA5}">
                      <a16:colId xmlns:a16="http://schemas.microsoft.com/office/drawing/2014/main" val="807900602"/>
                    </a:ext>
                  </a:extLst>
                </a:gridCol>
                <a:gridCol w="480140">
                  <a:extLst>
                    <a:ext uri="{9D8B030D-6E8A-4147-A177-3AD203B41FA5}">
                      <a16:colId xmlns:a16="http://schemas.microsoft.com/office/drawing/2014/main" val="1478775841"/>
                    </a:ext>
                  </a:extLst>
                </a:gridCol>
                <a:gridCol w="630906">
                  <a:extLst>
                    <a:ext uri="{9D8B030D-6E8A-4147-A177-3AD203B41FA5}">
                      <a16:colId xmlns:a16="http://schemas.microsoft.com/office/drawing/2014/main" val="4211070407"/>
                    </a:ext>
                  </a:extLst>
                </a:gridCol>
                <a:gridCol w="560805">
                  <a:extLst>
                    <a:ext uri="{9D8B030D-6E8A-4147-A177-3AD203B41FA5}">
                      <a16:colId xmlns:a16="http://schemas.microsoft.com/office/drawing/2014/main" val="4271203445"/>
                    </a:ext>
                  </a:extLst>
                </a:gridCol>
                <a:gridCol w="429367">
                  <a:extLst>
                    <a:ext uri="{9D8B030D-6E8A-4147-A177-3AD203B41FA5}">
                      <a16:colId xmlns:a16="http://schemas.microsoft.com/office/drawing/2014/main" val="1770024880"/>
                    </a:ext>
                  </a:extLst>
                </a:gridCol>
                <a:gridCol w="420603">
                  <a:extLst>
                    <a:ext uri="{9D8B030D-6E8A-4147-A177-3AD203B41FA5}">
                      <a16:colId xmlns:a16="http://schemas.microsoft.com/office/drawing/2014/main" val="2958883258"/>
                    </a:ext>
                  </a:extLst>
                </a:gridCol>
                <a:gridCol w="727298">
                  <a:extLst>
                    <a:ext uri="{9D8B030D-6E8A-4147-A177-3AD203B41FA5}">
                      <a16:colId xmlns:a16="http://schemas.microsoft.com/office/drawing/2014/main" val="3789161064"/>
                    </a:ext>
                  </a:extLst>
                </a:gridCol>
              </a:tblGrid>
              <a:tr h="41795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52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D79577-4E13-4E81-AF13-6EE67BAED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75753"/>
              </p:ext>
            </p:extLst>
          </p:nvPr>
        </p:nvGraphicFramePr>
        <p:xfrm>
          <a:off x="1733746" y="2427775"/>
          <a:ext cx="600566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0566">
                  <a:extLst>
                    <a:ext uri="{9D8B030D-6E8A-4147-A177-3AD203B41FA5}">
                      <a16:colId xmlns:a16="http://schemas.microsoft.com/office/drawing/2014/main" val="2737875225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968954754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785406355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4148542021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2027629966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717099779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753522600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3530995567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757622477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080129518"/>
                    </a:ext>
                  </a:extLst>
                </a:gridCol>
              </a:tblGrid>
              <a:tr h="289002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9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5D41C6-9540-4AF0-96CA-6FE64EE466B4}"/>
              </a:ext>
            </a:extLst>
          </p:cNvPr>
          <p:cNvGraphicFramePr>
            <a:graphicFrameLocks noGrp="1"/>
          </p:cNvGraphicFramePr>
          <p:nvPr/>
        </p:nvGraphicFramePr>
        <p:xfrm>
          <a:off x="1032759" y="3693626"/>
          <a:ext cx="81279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1240449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92184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003809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70189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49881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62524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949262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95523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28607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08318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837385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0492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0882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ACA0F4-9E98-48B2-B980-328A20495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0380"/>
              </p:ext>
            </p:extLst>
          </p:nvPr>
        </p:nvGraphicFramePr>
        <p:xfrm>
          <a:off x="1733746" y="4593717"/>
          <a:ext cx="608029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8029">
                  <a:extLst>
                    <a:ext uri="{9D8B030D-6E8A-4147-A177-3AD203B41FA5}">
                      <a16:colId xmlns:a16="http://schemas.microsoft.com/office/drawing/2014/main" val="1890117723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3446755401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2086351296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3535114504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44382051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561066179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2334877737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2847461173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2764414596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346716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174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FC7E95-A9E3-4F4B-8FF0-C47E51E9634C}"/>
              </a:ext>
            </a:extLst>
          </p:cNvPr>
          <p:cNvSpPr txBox="1"/>
          <p:nvPr/>
        </p:nvSpPr>
        <p:spPr>
          <a:xfrm>
            <a:off x="3780148" y="263951"/>
            <a:ext cx="278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filter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14398-66A7-4CE0-8383-3BB3A27C054B}"/>
              </a:ext>
            </a:extLst>
          </p:cNvPr>
          <p:cNvSpPr txBox="1"/>
          <p:nvPr/>
        </p:nvSpPr>
        <p:spPr>
          <a:xfrm>
            <a:off x="1733746" y="1233391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extending border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B377F-A4C6-465E-AF7E-98F8E8BDCF07}"/>
              </a:ext>
            </a:extLst>
          </p:cNvPr>
          <p:cNvSpPr txBox="1"/>
          <p:nvPr/>
        </p:nvSpPr>
        <p:spPr>
          <a:xfrm>
            <a:off x="1532379" y="3044299"/>
            <a:ext cx="22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Zero padding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0A99EB84-B174-1897-13D4-5D393C99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88BA07-64D2-9DED-8BA9-780AF1045FE3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928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ED09-53B1-AE7F-CD7E-EEE34E310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09" y="614836"/>
            <a:ext cx="3749365" cy="2554445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881EA2-17B8-C738-F090-B498329E9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50747"/>
              </p:ext>
            </p:extLst>
          </p:nvPr>
        </p:nvGraphicFramePr>
        <p:xfrm>
          <a:off x="5560826" y="429018"/>
          <a:ext cx="3719656" cy="2926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4957">
                  <a:extLst>
                    <a:ext uri="{9D8B030D-6E8A-4147-A177-3AD203B41FA5}">
                      <a16:colId xmlns:a16="http://schemas.microsoft.com/office/drawing/2014/main" val="1573086996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2196258800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455226700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2683638456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2446144131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3235961002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4223133260"/>
                    </a:ext>
                  </a:extLst>
                </a:gridCol>
                <a:gridCol w="464957">
                  <a:extLst>
                    <a:ext uri="{9D8B030D-6E8A-4147-A177-3AD203B41FA5}">
                      <a16:colId xmlns:a16="http://schemas.microsoft.com/office/drawing/2014/main" val="2189544803"/>
                    </a:ext>
                  </a:extLst>
                </a:gridCol>
              </a:tblGrid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72989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89198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00115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66505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30884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58955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38453"/>
                  </a:ext>
                </a:extLst>
              </a:tr>
              <a:tr h="3411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5927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B28CD70-0075-9CAD-E2BE-41B1E5D5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44518"/>
              </p:ext>
            </p:extLst>
          </p:nvPr>
        </p:nvGraphicFramePr>
        <p:xfrm>
          <a:off x="7639545" y="3813454"/>
          <a:ext cx="3281874" cy="244961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6979">
                  <a:extLst>
                    <a:ext uri="{9D8B030D-6E8A-4147-A177-3AD203B41FA5}">
                      <a16:colId xmlns:a16="http://schemas.microsoft.com/office/drawing/2014/main" val="406381732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2108990618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3403424169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2736731014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483139383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1763792297"/>
                    </a:ext>
                  </a:extLst>
                </a:gridCol>
              </a:tblGrid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675017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426995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23037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772383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28376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6040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01CA9B-BB81-5FDE-E9A4-3D935933C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95394"/>
              </p:ext>
            </p:extLst>
          </p:nvPr>
        </p:nvGraphicFramePr>
        <p:xfrm>
          <a:off x="1943235" y="3793550"/>
          <a:ext cx="3281874" cy="244961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6979">
                  <a:extLst>
                    <a:ext uri="{9D8B030D-6E8A-4147-A177-3AD203B41FA5}">
                      <a16:colId xmlns:a16="http://schemas.microsoft.com/office/drawing/2014/main" val="406381732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2108990618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3403424169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2736731014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483139383"/>
                    </a:ext>
                  </a:extLst>
                </a:gridCol>
                <a:gridCol w="546979">
                  <a:extLst>
                    <a:ext uri="{9D8B030D-6E8A-4147-A177-3AD203B41FA5}">
                      <a16:colId xmlns:a16="http://schemas.microsoft.com/office/drawing/2014/main" val="1763792297"/>
                    </a:ext>
                  </a:extLst>
                </a:gridCol>
              </a:tblGrid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675017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426995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23037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772383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28376"/>
                  </a:ext>
                </a:extLst>
              </a:tr>
              <a:tr h="40826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60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33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0E3DA-0D69-AA58-1CB7-D238DFD25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34846"/>
                <a:ext cx="12111487" cy="664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Mid point filter:</a:t>
                </a:r>
              </a:p>
              <a:p>
                <a:pPr lvl="1"/>
                <a:r>
                  <a:rPr lang="en-IN" dirty="0"/>
                  <a:t>Computes midpoint between the maximum and minimum values in the area encompassed  by the filter</a:t>
                </a:r>
              </a:p>
              <a:p>
                <a:pPr lvl="1"/>
                <a:endParaRPr lang="en-I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/>
                  <a:t>max{g(</a:t>
                </a:r>
                <a:r>
                  <a:rPr lang="en-IN" dirty="0" err="1"/>
                  <a:t>r,c</a:t>
                </a:r>
                <a:r>
                  <a:rPr lang="en-IN" dirty="0"/>
                  <a:t>)}+min{g(</a:t>
                </a:r>
                <a:r>
                  <a:rPr lang="en-IN" dirty="0" err="1"/>
                  <a:t>r,c</a:t>
                </a:r>
                <a:r>
                  <a:rPr lang="en-IN" dirty="0"/>
                  <a:t>)}] </a:t>
                </a:r>
              </a:p>
              <a:p>
                <a:pPr lvl="1"/>
                <a:r>
                  <a:rPr lang="en-IN" dirty="0"/>
                  <a:t>Combines order statistics and averaging</a:t>
                </a:r>
              </a:p>
              <a:p>
                <a:pPr lvl="1"/>
                <a:r>
                  <a:rPr lang="en-IN" dirty="0"/>
                  <a:t>Works well for random noise like Gaussian and uniform noise</a:t>
                </a:r>
              </a:p>
              <a:p>
                <a:r>
                  <a:rPr lang="en-IN" dirty="0"/>
                  <a:t>Alpha trimmed mean filter</a:t>
                </a:r>
              </a:p>
              <a:p>
                <a:pPr lvl="1"/>
                <a:r>
                  <a:rPr lang="en-IN" dirty="0"/>
                  <a:t>Delete d/2 lowest and d/2 highest intensity values of g(</a:t>
                </a:r>
                <a:r>
                  <a:rPr lang="en-IN" dirty="0" err="1"/>
                  <a:t>r,c</a:t>
                </a:r>
                <a:r>
                  <a:rPr lang="en-IN" dirty="0"/>
                  <a:t>) in the neighbourhood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d can range from 0 to mn-1</a:t>
                </a:r>
              </a:p>
              <a:p>
                <a:pPr lvl="1"/>
                <a:r>
                  <a:rPr lang="en-IN" dirty="0"/>
                  <a:t>d=0; arithmetic mean filter</a:t>
                </a:r>
              </a:p>
              <a:p>
                <a:pPr lvl="1"/>
                <a:r>
                  <a:rPr lang="en-IN" dirty="0"/>
                  <a:t>d=mn-1;median filter</a:t>
                </a:r>
              </a:p>
              <a:p>
                <a:pPr lvl="1"/>
                <a:r>
                  <a:rPr lang="en-IN" dirty="0"/>
                  <a:t>Useful where a combination of Gaussian and salt and pepper is present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0E3DA-0D69-AA58-1CB7-D238DFD25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34846"/>
                <a:ext cx="12111487" cy="6645515"/>
              </a:xfrm>
              <a:blipFill>
                <a:blip r:embed="rId2"/>
                <a:stretch>
                  <a:fillRect l="-1007" t="-1468" r="-15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17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45A3-24C5-4ABF-8899-0AEC82E0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" y="166506"/>
            <a:ext cx="11859705" cy="639454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Apply the following filters on the image below and calculate the pixel </a:t>
            </a:r>
          </a:p>
          <a:p>
            <a:pPr marL="0" indent="0">
              <a:buNone/>
            </a:pPr>
            <a:r>
              <a:rPr lang="en-IN" dirty="0"/>
              <a:t>value at (2,2). Smoothening is done in a 3x3 neighbourhood</a:t>
            </a:r>
          </a:p>
          <a:p>
            <a:r>
              <a:rPr lang="en-IN" dirty="0"/>
              <a:t>Box filter</a:t>
            </a:r>
          </a:p>
          <a:p>
            <a:r>
              <a:rPr lang="en-IN" dirty="0"/>
              <a:t>Weighted average</a:t>
            </a:r>
          </a:p>
          <a:p>
            <a:r>
              <a:rPr lang="en-IN" dirty="0"/>
              <a:t>Median filter</a:t>
            </a:r>
          </a:p>
          <a:p>
            <a:r>
              <a:rPr lang="en-IN" dirty="0"/>
              <a:t>Max filter</a:t>
            </a:r>
          </a:p>
          <a:p>
            <a:r>
              <a:rPr lang="en-IN" dirty="0"/>
              <a:t>Min filter</a:t>
            </a:r>
          </a:p>
          <a:p>
            <a:r>
              <a:rPr lang="en-IN" dirty="0"/>
              <a:t>Mid point</a:t>
            </a:r>
          </a:p>
          <a:p>
            <a:r>
              <a:rPr lang="en-IN" dirty="0"/>
              <a:t>Geometric</a:t>
            </a:r>
          </a:p>
          <a:p>
            <a:r>
              <a:rPr lang="en-IN" dirty="0"/>
              <a:t>Harmonic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B64B56-58B2-4588-B7CB-28184E5FF679}"/>
              </a:ext>
            </a:extLst>
          </p:cNvPr>
          <p:cNvGraphicFramePr>
            <a:graphicFrameLocks noGrp="1"/>
          </p:cNvGraphicFramePr>
          <p:nvPr/>
        </p:nvGraphicFramePr>
        <p:xfrm>
          <a:off x="2512767" y="2752928"/>
          <a:ext cx="2624841" cy="141947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4947">
                  <a:extLst>
                    <a:ext uri="{9D8B030D-6E8A-4147-A177-3AD203B41FA5}">
                      <a16:colId xmlns:a16="http://schemas.microsoft.com/office/drawing/2014/main" val="1410438917"/>
                    </a:ext>
                  </a:extLst>
                </a:gridCol>
                <a:gridCol w="874947">
                  <a:extLst>
                    <a:ext uri="{9D8B030D-6E8A-4147-A177-3AD203B41FA5}">
                      <a16:colId xmlns:a16="http://schemas.microsoft.com/office/drawing/2014/main" val="1137741114"/>
                    </a:ext>
                  </a:extLst>
                </a:gridCol>
                <a:gridCol w="874947">
                  <a:extLst>
                    <a:ext uri="{9D8B030D-6E8A-4147-A177-3AD203B41FA5}">
                      <a16:colId xmlns:a16="http://schemas.microsoft.com/office/drawing/2014/main" val="4061549320"/>
                    </a:ext>
                  </a:extLst>
                </a:gridCol>
              </a:tblGrid>
              <a:tr h="4412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2044"/>
                  </a:ext>
                </a:extLst>
              </a:tr>
              <a:tr h="489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77776"/>
                  </a:ext>
                </a:extLst>
              </a:tr>
              <a:tr h="489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40459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9494D27D-482A-1CA6-DEA4-26A6C31C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966A22-A6A5-8339-208F-60D60230B34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24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B01C0-7A2C-4641-9E36-DCAAB2324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762" y="138227"/>
                <a:ext cx="11840851" cy="64888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Sharpening filter</a:t>
                </a:r>
              </a:p>
              <a:p>
                <a:r>
                  <a:rPr lang="en-IN" dirty="0"/>
                  <a:t>Highlight transitions in intensity</a:t>
                </a:r>
              </a:p>
              <a:p>
                <a:r>
                  <a:rPr lang="en-IN" b="1" dirty="0">
                    <a:solidFill>
                      <a:srgbClr val="C00000"/>
                    </a:solidFill>
                  </a:rPr>
                  <a:t>Averaging was analogous to integration</a:t>
                </a:r>
              </a:p>
              <a:p>
                <a:r>
                  <a:rPr lang="en-IN" b="1" dirty="0">
                    <a:solidFill>
                      <a:srgbClr val="C00000"/>
                    </a:solidFill>
                  </a:rPr>
                  <a:t>Sharpening is analogous to differentiation</a:t>
                </a:r>
              </a:p>
              <a:p>
                <a:r>
                  <a:rPr lang="en-IN" dirty="0"/>
                  <a:t>First derivatives and second derivatives</a:t>
                </a:r>
              </a:p>
              <a:p>
                <a:r>
                  <a:rPr lang="en-IN" dirty="0"/>
                  <a:t>For a one dimensional function f(x) first derivative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= f(x+1)-f(x) </a:t>
                </a:r>
              </a:p>
              <a:p>
                <a:r>
                  <a:rPr lang="en-IN" dirty="0"/>
                  <a:t>Second derivative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=f(x+1)+f(x-1)-2f(x)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B01C0-7A2C-4641-9E36-DCAAB2324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62" y="138227"/>
                <a:ext cx="11840851" cy="6488816"/>
              </a:xfrm>
              <a:blipFill>
                <a:blip r:embed="rId2"/>
                <a:stretch>
                  <a:fillRect l="-1081" t="-1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E07DDF3-AFF2-305D-3CDC-682B6466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23B166-8964-439A-8BCF-B099B12A040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87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8B13-3840-3644-C945-3FB65711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" y="48582"/>
            <a:ext cx="12023786" cy="66800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First order derivatives:</a:t>
            </a:r>
          </a:p>
          <a:p>
            <a:r>
              <a:rPr lang="en-IN" dirty="0"/>
              <a:t>Must be zero in areas of constant intensity </a:t>
            </a:r>
          </a:p>
          <a:p>
            <a:r>
              <a:rPr lang="en-IN" dirty="0"/>
              <a:t>Must be nonzero at the onset of an intensity step or ramp</a:t>
            </a:r>
          </a:p>
          <a:p>
            <a:r>
              <a:rPr lang="en-IN" dirty="0"/>
              <a:t>Must be nonzero along intensity ramps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Second order derivatives:</a:t>
            </a:r>
          </a:p>
          <a:p>
            <a:r>
              <a:rPr lang="en-IN" dirty="0"/>
              <a:t>Must be zero in areas of constant intensity </a:t>
            </a:r>
          </a:p>
          <a:p>
            <a:r>
              <a:rPr lang="en-IN" dirty="0"/>
              <a:t>Must be nonzero at the onset </a:t>
            </a:r>
            <a:r>
              <a:rPr lang="en-IN" b="1" dirty="0">
                <a:solidFill>
                  <a:srgbClr val="C00000"/>
                </a:solidFill>
              </a:rPr>
              <a:t>and end</a:t>
            </a:r>
            <a:r>
              <a:rPr lang="en-IN" dirty="0"/>
              <a:t> of an intensity step or ramp</a:t>
            </a:r>
          </a:p>
          <a:p>
            <a:r>
              <a:rPr lang="en-IN" dirty="0"/>
              <a:t>Must be </a:t>
            </a:r>
            <a:r>
              <a:rPr lang="en-IN" b="1" dirty="0">
                <a:solidFill>
                  <a:srgbClr val="C00000"/>
                </a:solidFill>
              </a:rPr>
              <a:t>zero</a:t>
            </a:r>
            <a:r>
              <a:rPr lang="en-IN" dirty="0"/>
              <a:t> along intensity ramps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49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AA84A-1A33-4367-917C-B438A15D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00" y="280711"/>
            <a:ext cx="10933800" cy="5667603"/>
          </a:xfr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3CCECE87-8C97-27C6-3B26-700554331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B97B71-2170-AC1E-9925-7795C9168AF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40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B105-C93C-1F43-5347-28E046C8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" y="57209"/>
            <a:ext cx="12130177" cy="6688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Spatial filtering techniques</a:t>
            </a:r>
          </a:p>
          <a:p>
            <a:r>
              <a:rPr lang="en-US" dirty="0"/>
              <a:t>Linear smoothening filter</a:t>
            </a:r>
          </a:p>
          <a:p>
            <a:r>
              <a:rPr lang="en-IN" dirty="0"/>
              <a:t>Nonlinear</a:t>
            </a:r>
          </a:p>
          <a:p>
            <a:r>
              <a:rPr lang="en-IN" dirty="0"/>
              <a:t>Sharpening filter</a:t>
            </a:r>
          </a:p>
          <a:p>
            <a:endParaRPr lang="en-IN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E9CEB5C-5EB1-41E8-F71A-52DAC1BA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FDF3E7-B43C-473C-EBD5-8737032A6FE8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347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E83C-6A39-43B5-9BF9-C0AF48FF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374"/>
            <a:ext cx="12104016" cy="65642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Effects of first order and second order derivative filter</a:t>
            </a:r>
          </a:p>
          <a:p>
            <a:pPr marL="0" indent="0">
              <a:buNone/>
            </a:pPr>
            <a:r>
              <a:rPr lang="en-IN" dirty="0"/>
              <a:t>First order:</a:t>
            </a:r>
          </a:p>
          <a:p>
            <a:r>
              <a:rPr lang="en-IN" dirty="0"/>
              <a:t>Must be zero in the areas of constant </a:t>
            </a:r>
            <a:r>
              <a:rPr lang="en-IN" dirty="0" err="1"/>
              <a:t>gray</a:t>
            </a:r>
            <a:r>
              <a:rPr lang="en-IN" dirty="0"/>
              <a:t> level</a:t>
            </a:r>
          </a:p>
          <a:p>
            <a:r>
              <a:rPr lang="en-IN" dirty="0"/>
              <a:t>Non-zero at the onset of a </a:t>
            </a:r>
            <a:r>
              <a:rPr lang="en-IN" dirty="0" err="1"/>
              <a:t>gray</a:t>
            </a:r>
            <a:r>
              <a:rPr lang="en-IN" dirty="0"/>
              <a:t> level step or ramp</a:t>
            </a:r>
          </a:p>
          <a:p>
            <a:r>
              <a:rPr lang="en-IN" dirty="0"/>
              <a:t>Non-zero along the ramps</a:t>
            </a:r>
          </a:p>
          <a:p>
            <a:pPr marL="0" indent="0">
              <a:buNone/>
            </a:pPr>
            <a:r>
              <a:rPr lang="en-IN" dirty="0"/>
              <a:t>Second order:</a:t>
            </a:r>
          </a:p>
          <a:p>
            <a:r>
              <a:rPr lang="en-IN" dirty="0"/>
              <a:t>Zero in the flat areas</a:t>
            </a:r>
          </a:p>
          <a:p>
            <a:r>
              <a:rPr lang="en-IN" dirty="0"/>
              <a:t>Non-zero at onset and end of a </a:t>
            </a:r>
            <a:r>
              <a:rPr lang="en-IN" dirty="0" err="1"/>
              <a:t>gray</a:t>
            </a:r>
            <a:r>
              <a:rPr lang="en-IN" dirty="0"/>
              <a:t> level step or ramp</a:t>
            </a:r>
          </a:p>
          <a:p>
            <a:r>
              <a:rPr lang="en-IN" dirty="0"/>
              <a:t>Zero along ramp of constant slope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EB42B052-2530-0CAD-52DD-07A658E6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A47944-3EEC-9837-922B-62BC9A789A5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26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0C3F-8BDD-44C9-A21F-89801205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958"/>
            <a:ext cx="12075736" cy="66396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Comparison of first order and second order derivatives</a:t>
            </a:r>
          </a:p>
          <a:p>
            <a:r>
              <a:rPr lang="en-IN" dirty="0"/>
              <a:t>First order derivatives generally produce thicker edges in an image</a:t>
            </a:r>
          </a:p>
          <a:p>
            <a:r>
              <a:rPr lang="en-IN" dirty="0"/>
              <a:t>Second order derivatives give stronger response to fine details such as thin lines and isolated points</a:t>
            </a:r>
          </a:p>
          <a:p>
            <a:r>
              <a:rPr lang="en-IN" dirty="0"/>
              <a:t>First order derivatives have stronger response to </a:t>
            </a:r>
            <a:r>
              <a:rPr lang="en-IN" dirty="0" err="1"/>
              <a:t>gray</a:t>
            </a:r>
            <a:r>
              <a:rPr lang="en-IN" dirty="0"/>
              <a:t> level step</a:t>
            </a:r>
          </a:p>
          <a:p>
            <a:r>
              <a:rPr lang="en-IN" dirty="0"/>
              <a:t>Second  order derivatives produce a double response at step edges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Second order derivatives are better suited for image enhancement 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6F477919-90E4-3DFE-6ABE-16C602BA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89" y="0"/>
            <a:ext cx="1011447" cy="10114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5C072D-7126-DB6B-B2C4-5DBF7F33372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230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8B0FD-A16F-4DC5-9AE2-06B292D07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444" y="183638"/>
                <a:ext cx="12071555" cy="6674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Second derivative filter for image sharpening</a:t>
                </a:r>
              </a:p>
              <a:p>
                <a:r>
                  <a:rPr lang="en-IN" dirty="0"/>
                  <a:t>One  Dimensional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=f(x+1)+f(x-1)-2f(x)</a:t>
                </a:r>
              </a:p>
              <a:p>
                <a:r>
                  <a:rPr lang="en-IN" dirty="0"/>
                  <a:t>Two dimensional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=f(x+1,y)+f(x-1,y)-2f(</a:t>
                </a:r>
                <a:r>
                  <a:rPr lang="en-IN" dirty="0" err="1"/>
                  <a:t>x,y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=f(x,y+1)+f(x,y-1)-2f(</a:t>
                </a:r>
                <a:r>
                  <a:rPr lang="en-IN" dirty="0" err="1"/>
                  <a:t>x,y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Laplacian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=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8B0FD-A16F-4DC5-9AE2-06B292D07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444" y="183638"/>
                <a:ext cx="12071555" cy="6674362"/>
              </a:xfrm>
              <a:blipFill>
                <a:blip r:embed="rId2"/>
                <a:stretch>
                  <a:fillRect l="-1061" t="-1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CA553AD-5F6A-4A18-8CE7-A9EFD1F4C4EC}"/>
              </a:ext>
            </a:extLst>
          </p:cNvPr>
          <p:cNvSpPr txBox="1"/>
          <p:nvPr/>
        </p:nvSpPr>
        <p:spPr>
          <a:xfrm>
            <a:off x="6667652" y="143102"/>
            <a:ext cx="281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(Laplacian filter)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A204541-8382-4863-9FBB-F97D4DC7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5DDFDE-5408-585D-B766-6DD77095196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27A5D-0A34-E3A0-EE19-4C8790603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43" y="4701039"/>
            <a:ext cx="10874133" cy="1134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ADE1A-685B-CA34-772A-10B77138D2FC}"/>
              </a:ext>
            </a:extLst>
          </p:cNvPr>
          <p:cNvSpPr txBox="1"/>
          <p:nvPr/>
        </p:nvSpPr>
        <p:spPr>
          <a:xfrm>
            <a:off x="455551" y="5807358"/>
            <a:ext cx="739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Can be calculated using the convolution filter</a:t>
            </a:r>
          </a:p>
        </p:txBody>
      </p:sp>
    </p:spTree>
    <p:extLst>
      <p:ext uri="{BB962C8B-B14F-4D97-AF65-F5344CB8AC3E}">
        <p14:creationId xmlns:p14="http://schemas.microsoft.com/office/powerpoint/2010/main" val="71382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B0FD-A16F-4DC5-9AE2-06B292D0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4" y="183638"/>
            <a:ext cx="12071555" cy="667436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1532C-0E45-493A-BC96-5D1F16F35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9" t="6077" r="2295"/>
          <a:stretch/>
        </p:blipFill>
        <p:spPr>
          <a:xfrm>
            <a:off x="4520015" y="272531"/>
            <a:ext cx="3151968" cy="3319204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C84CD4B-B21C-47B3-B141-8BC4D352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24542"/>
              </p:ext>
            </p:extLst>
          </p:nvPr>
        </p:nvGraphicFramePr>
        <p:xfrm>
          <a:off x="120443" y="488176"/>
          <a:ext cx="4098564" cy="30326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6188">
                  <a:extLst>
                    <a:ext uri="{9D8B030D-6E8A-4147-A177-3AD203B41FA5}">
                      <a16:colId xmlns:a16="http://schemas.microsoft.com/office/drawing/2014/main" val="2292603785"/>
                    </a:ext>
                  </a:extLst>
                </a:gridCol>
                <a:gridCol w="1366188">
                  <a:extLst>
                    <a:ext uri="{9D8B030D-6E8A-4147-A177-3AD203B41FA5}">
                      <a16:colId xmlns:a16="http://schemas.microsoft.com/office/drawing/2014/main" val="3105841699"/>
                    </a:ext>
                  </a:extLst>
                </a:gridCol>
                <a:gridCol w="1366188">
                  <a:extLst>
                    <a:ext uri="{9D8B030D-6E8A-4147-A177-3AD203B41FA5}">
                      <a16:colId xmlns:a16="http://schemas.microsoft.com/office/drawing/2014/main" val="3028381854"/>
                    </a:ext>
                  </a:extLst>
                </a:gridCol>
              </a:tblGrid>
              <a:tr h="101088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(x-1, y)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07071"/>
                  </a:ext>
                </a:extLst>
              </a:tr>
              <a:tr h="1010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(x, y-1)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 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(x, y+1)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89687"/>
                  </a:ext>
                </a:extLst>
              </a:tr>
              <a:tr h="1010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(x+1, y)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93875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A204541-8382-4863-9FBB-F97D4DC7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5DDFDE-5408-585D-B766-6DD77095196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5052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817B-D09F-4654-B895-A37C13BC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97" y="157080"/>
            <a:ext cx="11708876" cy="645111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Variants of Laplacian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F9EA79-12D7-4D54-ADFF-007F7959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19469"/>
              </p:ext>
            </p:extLst>
          </p:nvPr>
        </p:nvGraphicFramePr>
        <p:xfrm>
          <a:off x="401164" y="936481"/>
          <a:ext cx="2144073" cy="17030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691">
                  <a:extLst>
                    <a:ext uri="{9D8B030D-6E8A-4147-A177-3AD203B41FA5}">
                      <a16:colId xmlns:a16="http://schemas.microsoft.com/office/drawing/2014/main" val="13808732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11225238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3444343202"/>
                    </a:ext>
                  </a:extLst>
                </a:gridCol>
              </a:tblGrid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46635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43493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281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9C5E91-B740-4B87-8EBE-2B6D5A37F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15073"/>
              </p:ext>
            </p:extLst>
          </p:nvPr>
        </p:nvGraphicFramePr>
        <p:xfrm>
          <a:off x="478150" y="3266473"/>
          <a:ext cx="2144073" cy="17030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691">
                  <a:extLst>
                    <a:ext uri="{9D8B030D-6E8A-4147-A177-3AD203B41FA5}">
                      <a16:colId xmlns:a16="http://schemas.microsoft.com/office/drawing/2014/main" val="1380873214"/>
                    </a:ext>
                  </a:extLst>
                </a:gridCol>
                <a:gridCol w="664240">
                  <a:extLst>
                    <a:ext uri="{9D8B030D-6E8A-4147-A177-3AD203B41FA5}">
                      <a16:colId xmlns:a16="http://schemas.microsoft.com/office/drawing/2014/main" val="1122523814"/>
                    </a:ext>
                  </a:extLst>
                </a:gridCol>
                <a:gridCol w="765142">
                  <a:extLst>
                    <a:ext uri="{9D8B030D-6E8A-4147-A177-3AD203B41FA5}">
                      <a16:colId xmlns:a16="http://schemas.microsoft.com/office/drawing/2014/main" val="3444343202"/>
                    </a:ext>
                  </a:extLst>
                </a:gridCol>
              </a:tblGrid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46635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43493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281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D64019-A861-4BA4-9CA5-287CE1B8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41220"/>
              </p:ext>
            </p:extLst>
          </p:nvPr>
        </p:nvGraphicFramePr>
        <p:xfrm>
          <a:off x="4120038" y="986842"/>
          <a:ext cx="2144073" cy="17030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691">
                  <a:extLst>
                    <a:ext uri="{9D8B030D-6E8A-4147-A177-3AD203B41FA5}">
                      <a16:colId xmlns:a16="http://schemas.microsoft.com/office/drawing/2014/main" val="13808732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11225238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3444343202"/>
                    </a:ext>
                  </a:extLst>
                </a:gridCol>
              </a:tblGrid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46635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43493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281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56B4AF-17DC-4223-A687-18D52D8AE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50882"/>
              </p:ext>
            </p:extLst>
          </p:nvPr>
        </p:nvGraphicFramePr>
        <p:xfrm>
          <a:off x="4286579" y="3266473"/>
          <a:ext cx="2144073" cy="17030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691">
                  <a:extLst>
                    <a:ext uri="{9D8B030D-6E8A-4147-A177-3AD203B41FA5}">
                      <a16:colId xmlns:a16="http://schemas.microsoft.com/office/drawing/2014/main" val="13808732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11225238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3444343202"/>
                    </a:ext>
                  </a:extLst>
                </a:gridCol>
              </a:tblGrid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46635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43493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28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C15541-42AF-4A4B-841A-D09327EB5261}"/>
              </a:ext>
            </a:extLst>
          </p:cNvPr>
          <p:cNvSpPr txBox="1"/>
          <p:nvPr/>
        </p:nvSpPr>
        <p:spPr>
          <a:xfrm>
            <a:off x="655162" y="5334855"/>
            <a:ext cx="655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Sum of pixel values always equal to 0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C08B1BA-F7D8-11B7-8C6F-0D7FE504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A19E64-DD21-3105-A7F4-D033CC033ED4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0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817B-D09F-4654-B895-A37C13BC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97" y="157080"/>
            <a:ext cx="11708876" cy="645111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Enhanced Laplacian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F9EA79-12D7-4D54-ADFF-007F7959E1A8}"/>
              </a:ext>
            </a:extLst>
          </p:cNvPr>
          <p:cNvGraphicFramePr>
            <a:graphicFrameLocks noGrp="1"/>
          </p:cNvGraphicFramePr>
          <p:nvPr/>
        </p:nvGraphicFramePr>
        <p:xfrm>
          <a:off x="401164" y="936481"/>
          <a:ext cx="2144073" cy="17030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691">
                  <a:extLst>
                    <a:ext uri="{9D8B030D-6E8A-4147-A177-3AD203B41FA5}">
                      <a16:colId xmlns:a16="http://schemas.microsoft.com/office/drawing/2014/main" val="13808732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11225238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3444343202"/>
                    </a:ext>
                  </a:extLst>
                </a:gridCol>
              </a:tblGrid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46635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43493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281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9C5E91-B740-4B87-8EBE-2B6D5A37F663}"/>
              </a:ext>
            </a:extLst>
          </p:cNvPr>
          <p:cNvGraphicFramePr>
            <a:graphicFrameLocks noGrp="1"/>
          </p:cNvGraphicFramePr>
          <p:nvPr/>
        </p:nvGraphicFramePr>
        <p:xfrm>
          <a:off x="478150" y="3266473"/>
          <a:ext cx="2144073" cy="17030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691">
                  <a:extLst>
                    <a:ext uri="{9D8B030D-6E8A-4147-A177-3AD203B41FA5}">
                      <a16:colId xmlns:a16="http://schemas.microsoft.com/office/drawing/2014/main" val="1380873214"/>
                    </a:ext>
                  </a:extLst>
                </a:gridCol>
                <a:gridCol w="664240">
                  <a:extLst>
                    <a:ext uri="{9D8B030D-6E8A-4147-A177-3AD203B41FA5}">
                      <a16:colId xmlns:a16="http://schemas.microsoft.com/office/drawing/2014/main" val="1122523814"/>
                    </a:ext>
                  </a:extLst>
                </a:gridCol>
                <a:gridCol w="765142">
                  <a:extLst>
                    <a:ext uri="{9D8B030D-6E8A-4147-A177-3AD203B41FA5}">
                      <a16:colId xmlns:a16="http://schemas.microsoft.com/office/drawing/2014/main" val="3444343202"/>
                    </a:ext>
                  </a:extLst>
                </a:gridCol>
              </a:tblGrid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46635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43493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281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D64019-A861-4BA4-9CA5-287CE1B8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60631"/>
              </p:ext>
            </p:extLst>
          </p:nvPr>
        </p:nvGraphicFramePr>
        <p:xfrm>
          <a:off x="4120038" y="986842"/>
          <a:ext cx="2144073" cy="17030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691">
                  <a:extLst>
                    <a:ext uri="{9D8B030D-6E8A-4147-A177-3AD203B41FA5}">
                      <a16:colId xmlns:a16="http://schemas.microsoft.com/office/drawing/2014/main" val="13808732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11225238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3444343202"/>
                    </a:ext>
                  </a:extLst>
                </a:gridCol>
              </a:tblGrid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46635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43493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281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56B4AF-17DC-4223-A687-18D52D8AE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17554"/>
              </p:ext>
            </p:extLst>
          </p:nvPr>
        </p:nvGraphicFramePr>
        <p:xfrm>
          <a:off x="4286579" y="3266473"/>
          <a:ext cx="2144073" cy="17030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4691">
                  <a:extLst>
                    <a:ext uri="{9D8B030D-6E8A-4147-A177-3AD203B41FA5}">
                      <a16:colId xmlns:a16="http://schemas.microsoft.com/office/drawing/2014/main" val="13808732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1122523814"/>
                    </a:ext>
                  </a:extLst>
                </a:gridCol>
                <a:gridCol w="714691">
                  <a:extLst>
                    <a:ext uri="{9D8B030D-6E8A-4147-A177-3AD203B41FA5}">
                      <a16:colId xmlns:a16="http://schemas.microsoft.com/office/drawing/2014/main" val="3444343202"/>
                    </a:ext>
                  </a:extLst>
                </a:gridCol>
              </a:tblGrid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46635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43493"/>
                  </a:ext>
                </a:extLst>
              </a:tr>
              <a:tr h="567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28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C15541-42AF-4A4B-841A-D09327EB5261}"/>
              </a:ext>
            </a:extLst>
          </p:cNvPr>
          <p:cNvSpPr txBox="1"/>
          <p:nvPr/>
        </p:nvSpPr>
        <p:spPr>
          <a:xfrm>
            <a:off x="706171" y="5284494"/>
            <a:ext cx="560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Sum of pixel values always equal to 0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3B3E873C-75C7-0555-06CB-234732EC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0B9D89-C591-7465-22D4-D4C1B1FBB269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528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45A3-24C5-4ABF-8899-0AEC82E0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" y="166506"/>
            <a:ext cx="11859705" cy="6394549"/>
          </a:xfrm>
        </p:spPr>
        <p:txBody>
          <a:bodyPr/>
          <a:lstStyle/>
          <a:p>
            <a:r>
              <a:rPr lang="en-IN" dirty="0"/>
              <a:t>Apply Laplacian and enhanced Laplacian filter on the image below and calculate the pixel value at (2,2). Sharpening is done in a 3x3 </a:t>
            </a:r>
          </a:p>
          <a:p>
            <a:pPr marL="0" indent="0">
              <a:buNone/>
            </a:pPr>
            <a:r>
              <a:rPr lang="en-IN" dirty="0"/>
              <a:t>neighbourhood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B64B56-58B2-4588-B7CB-28184E5FF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1880"/>
              </p:ext>
            </p:extLst>
          </p:nvPr>
        </p:nvGraphicFramePr>
        <p:xfrm>
          <a:off x="2795571" y="1677228"/>
          <a:ext cx="2624841" cy="14673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4947">
                  <a:extLst>
                    <a:ext uri="{9D8B030D-6E8A-4147-A177-3AD203B41FA5}">
                      <a16:colId xmlns:a16="http://schemas.microsoft.com/office/drawing/2014/main" val="1410438917"/>
                    </a:ext>
                  </a:extLst>
                </a:gridCol>
                <a:gridCol w="874947">
                  <a:extLst>
                    <a:ext uri="{9D8B030D-6E8A-4147-A177-3AD203B41FA5}">
                      <a16:colId xmlns:a16="http://schemas.microsoft.com/office/drawing/2014/main" val="1137741114"/>
                    </a:ext>
                  </a:extLst>
                </a:gridCol>
                <a:gridCol w="874947">
                  <a:extLst>
                    <a:ext uri="{9D8B030D-6E8A-4147-A177-3AD203B41FA5}">
                      <a16:colId xmlns:a16="http://schemas.microsoft.com/office/drawing/2014/main" val="4061549320"/>
                    </a:ext>
                  </a:extLst>
                </a:gridCol>
              </a:tblGrid>
              <a:tr h="489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2044"/>
                  </a:ext>
                </a:extLst>
              </a:tr>
              <a:tr h="489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77776"/>
                  </a:ext>
                </a:extLst>
              </a:tr>
              <a:tr h="489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40459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CA7F6A61-1DA4-B228-B36D-C2B53C21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151126" cy="11511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F40209-E483-DC39-272C-11C90F41E2B3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095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7919-4379-4B76-AC8A-2927D1C8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7" y="6252"/>
            <a:ext cx="11991681" cy="67433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Apply Laplacian filter on the image given below. 3x3 neighbourhood is </a:t>
            </a:r>
          </a:p>
          <a:p>
            <a:pPr marL="0" indent="0">
              <a:buNone/>
            </a:pPr>
            <a:r>
              <a:rPr lang="en-IN" dirty="0"/>
              <a:t>considered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37841-85EC-47BB-BB40-1A3057AF8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58940"/>
              </p:ext>
            </p:extLst>
          </p:nvPr>
        </p:nvGraphicFramePr>
        <p:xfrm>
          <a:off x="2069707" y="983615"/>
          <a:ext cx="4661028" cy="3446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838">
                  <a:extLst>
                    <a:ext uri="{9D8B030D-6E8A-4147-A177-3AD203B41FA5}">
                      <a16:colId xmlns:a16="http://schemas.microsoft.com/office/drawing/2014/main" val="2755509631"/>
                    </a:ext>
                  </a:extLst>
                </a:gridCol>
                <a:gridCol w="776838">
                  <a:extLst>
                    <a:ext uri="{9D8B030D-6E8A-4147-A177-3AD203B41FA5}">
                      <a16:colId xmlns:a16="http://schemas.microsoft.com/office/drawing/2014/main" val="748691911"/>
                    </a:ext>
                  </a:extLst>
                </a:gridCol>
                <a:gridCol w="776838">
                  <a:extLst>
                    <a:ext uri="{9D8B030D-6E8A-4147-A177-3AD203B41FA5}">
                      <a16:colId xmlns:a16="http://schemas.microsoft.com/office/drawing/2014/main" val="2577076653"/>
                    </a:ext>
                  </a:extLst>
                </a:gridCol>
                <a:gridCol w="776838">
                  <a:extLst>
                    <a:ext uri="{9D8B030D-6E8A-4147-A177-3AD203B41FA5}">
                      <a16:colId xmlns:a16="http://schemas.microsoft.com/office/drawing/2014/main" val="2460559207"/>
                    </a:ext>
                  </a:extLst>
                </a:gridCol>
                <a:gridCol w="776838">
                  <a:extLst>
                    <a:ext uri="{9D8B030D-6E8A-4147-A177-3AD203B41FA5}">
                      <a16:colId xmlns:a16="http://schemas.microsoft.com/office/drawing/2014/main" val="3418144276"/>
                    </a:ext>
                  </a:extLst>
                </a:gridCol>
                <a:gridCol w="776838">
                  <a:extLst>
                    <a:ext uri="{9D8B030D-6E8A-4147-A177-3AD203B41FA5}">
                      <a16:colId xmlns:a16="http://schemas.microsoft.com/office/drawing/2014/main" val="3860082572"/>
                    </a:ext>
                  </a:extLst>
                </a:gridCol>
              </a:tblGrid>
              <a:tr h="574497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66431"/>
                  </a:ext>
                </a:extLst>
              </a:tr>
              <a:tr h="574497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23198"/>
                  </a:ext>
                </a:extLst>
              </a:tr>
              <a:tr h="574497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8819"/>
                  </a:ext>
                </a:extLst>
              </a:tr>
              <a:tr h="574497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0032"/>
                  </a:ext>
                </a:extLst>
              </a:tr>
              <a:tr h="574497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334310"/>
                  </a:ext>
                </a:extLst>
              </a:tr>
              <a:tr h="574497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76538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CAA2B861-16FF-5D2F-69F7-CEDFD5AA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A57FB1-17B9-AB5B-FECA-622B96CFC509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77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3D7B9-FC71-4F35-AECB-8895E8204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768" y="232799"/>
            <a:ext cx="9793541" cy="5903908"/>
          </a:xfr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18E4408A-1685-45FB-2B69-EB986282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6D6140-3761-81E6-B28A-D1F3F2DE82F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37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8975D-F8F9-4D72-BDAD-97080604C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608" y="193266"/>
            <a:ext cx="10308497" cy="5853080"/>
          </a:xfr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D823E6DD-11C7-858E-3FC0-BB47CFA1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6AE950-8301-1523-AFA8-C9648043EB9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192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7BD59-2C45-46E1-ACF5-B84B53A65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70" y="376446"/>
            <a:ext cx="7865661" cy="3374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EDB7E-7E4B-4C6A-90B0-82F9F4074D01}"/>
              </a:ext>
            </a:extLst>
          </p:cNvPr>
          <p:cNvSpPr txBox="1"/>
          <p:nvPr/>
        </p:nvSpPr>
        <p:spPr>
          <a:xfrm>
            <a:off x="9458032" y="1670179"/>
            <a:ext cx="235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filter and weighted average filter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9C34A-5FED-4288-A4FF-198EDF13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18" y="3750879"/>
            <a:ext cx="6181763" cy="1859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A0623-0C38-488D-DBF7-1D82EFBF3DEE}"/>
              </a:ext>
            </a:extLst>
          </p:cNvPr>
          <p:cNvSpPr txBox="1"/>
          <p:nvPr/>
        </p:nvSpPr>
        <p:spPr>
          <a:xfrm>
            <a:off x="235070" y="87066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smoothening filter</a:t>
            </a:r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66C69A71-E74E-A85E-5E81-F177E6F2F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365836-F6A9-C27B-0E35-36E609FACCB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866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0DC70-22E3-41B1-9CD2-94AC879E9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42" y="550647"/>
            <a:ext cx="10360015" cy="5598242"/>
          </a:xfr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58F8CEF2-FFC9-6AF3-C75E-A6AB0FF5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6D59F6-2CF6-1456-527D-D80BB7BD0D3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833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C96D-9F4A-4D82-84D0-099479CB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15678"/>
            <a:ext cx="11906839" cy="673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Unsharp masking:</a:t>
            </a:r>
          </a:p>
          <a:p>
            <a:r>
              <a:rPr lang="en-IN" dirty="0"/>
              <a:t>Subtract a smoothed image(</a:t>
            </a:r>
            <a:r>
              <a:rPr lang="en-IN" dirty="0" err="1"/>
              <a:t>unsharped</a:t>
            </a:r>
            <a:r>
              <a:rPr lang="en-IN" dirty="0"/>
              <a:t>) from the original image to </a:t>
            </a:r>
          </a:p>
          <a:p>
            <a:pPr marL="0" indent="0">
              <a:buNone/>
            </a:pPr>
            <a:r>
              <a:rPr lang="en-IN" dirty="0"/>
              <a:t>get a sharp image.</a:t>
            </a:r>
          </a:p>
          <a:p>
            <a:pPr marL="0" indent="0">
              <a:buNone/>
            </a:pPr>
            <a:r>
              <a:rPr lang="en-IN" dirty="0" err="1"/>
              <a:t>g</a:t>
            </a:r>
            <a:r>
              <a:rPr lang="en-IN" baseline="-25000" dirty="0" err="1"/>
              <a:t>mask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)= f(</a:t>
            </a:r>
            <a:r>
              <a:rPr lang="en-IN" dirty="0" err="1"/>
              <a:t>x,y</a:t>
            </a:r>
            <a:r>
              <a:rPr lang="en-IN" dirty="0"/>
              <a:t>)-f’(</a:t>
            </a:r>
            <a:r>
              <a:rPr lang="en-IN" dirty="0" err="1"/>
              <a:t>x,y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Sharpened image = f(</a:t>
            </a:r>
            <a:r>
              <a:rPr lang="en-IN" dirty="0" err="1"/>
              <a:t>x,y</a:t>
            </a:r>
            <a:r>
              <a:rPr lang="en-IN" dirty="0"/>
              <a:t>)+</a:t>
            </a:r>
            <a:r>
              <a:rPr lang="en-IN" dirty="0" err="1"/>
              <a:t>kg</a:t>
            </a:r>
            <a:r>
              <a:rPr lang="en-IN" baseline="-25000" dirty="0" err="1"/>
              <a:t>mask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Steps:</a:t>
            </a:r>
          </a:p>
          <a:p>
            <a:r>
              <a:rPr lang="en-IN" dirty="0"/>
              <a:t>Blur the original image</a:t>
            </a:r>
          </a:p>
          <a:p>
            <a:r>
              <a:rPr lang="en-IN" dirty="0"/>
              <a:t>Subtract the blurred image from the original image (resulting difference is called a mask)</a:t>
            </a:r>
          </a:p>
          <a:p>
            <a:r>
              <a:rPr lang="en-IN" dirty="0"/>
              <a:t>Add the mask to the original image</a:t>
            </a:r>
          </a:p>
          <a:p>
            <a:pPr marL="0" indent="0">
              <a:buNone/>
            </a:pPr>
            <a:r>
              <a:rPr lang="en-IN" dirty="0"/>
              <a:t>High boost filtering</a:t>
            </a:r>
          </a:p>
          <a:p>
            <a:pPr marL="0" indent="0">
              <a:buNone/>
            </a:pPr>
            <a:r>
              <a:rPr lang="en-IN" dirty="0"/>
              <a:t>When k=1 High boost filtering behaves as the unsharp mask filter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B303D022-78C2-2AF0-8A17-AD40AFD2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D3025D-16A6-6B94-4B1E-B6BAD520471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77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C96D-9F4A-4D82-84D0-099479CB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15678"/>
            <a:ext cx="11906839" cy="673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High boost filtering</a:t>
            </a:r>
          </a:p>
          <a:p>
            <a:r>
              <a:rPr lang="en-IN" dirty="0"/>
              <a:t>When k=1 we have unsharp masking as discussed</a:t>
            </a:r>
          </a:p>
          <a:p>
            <a:r>
              <a:rPr lang="en-IN" dirty="0"/>
              <a:t>When k&gt;1 we have High boost filtering</a:t>
            </a:r>
          </a:p>
          <a:p>
            <a:r>
              <a:rPr lang="en-IN" dirty="0"/>
              <a:t>When k&lt;1 it reduces the contribution of the unsharp masking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B303D022-78C2-2AF0-8A17-AD40AFD2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D3025D-16A6-6B94-4B1E-B6BAD520471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465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649EA-387A-428B-AA46-FFBDEAFC4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01" y="86428"/>
            <a:ext cx="10133837" cy="6139099"/>
          </a:xfr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5A696282-051A-FA0A-0037-029ED65E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FFF03A-E327-283F-EA10-AC32EB0195B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B861C-0375-9303-52A6-5F9B0C0C775E}"/>
              </a:ext>
            </a:extLst>
          </p:cNvPr>
          <p:cNvSpPr txBox="1"/>
          <p:nvPr/>
        </p:nvSpPr>
        <p:spPr>
          <a:xfrm>
            <a:off x="9273395" y="4701396"/>
            <a:ext cx="245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is with k=1</a:t>
            </a:r>
          </a:p>
          <a:p>
            <a:r>
              <a:rPr lang="en-IN" dirty="0"/>
              <a:t>E is  with k=4.5</a:t>
            </a:r>
          </a:p>
        </p:txBody>
      </p:sp>
    </p:spTree>
    <p:extLst>
      <p:ext uri="{BB962C8B-B14F-4D97-AF65-F5344CB8AC3E}">
        <p14:creationId xmlns:p14="http://schemas.microsoft.com/office/powerpoint/2010/main" val="714055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BD8C7-87EA-4058-8397-E55E57B8B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252"/>
                <a:ext cx="12192000" cy="685174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IN" b="1" dirty="0"/>
                  <a:t>Sobel Operators</a:t>
                </a:r>
              </a:p>
              <a:p>
                <a:r>
                  <a:rPr lang="en-IN" dirty="0"/>
                  <a:t>First order derivatives for image sharpening: Sobel operators</a:t>
                </a:r>
              </a:p>
              <a:p>
                <a:r>
                  <a:rPr lang="en-IN" dirty="0"/>
                  <a:t>Based on first order derivatives</a:t>
                </a:r>
              </a:p>
              <a:p>
                <a:r>
                  <a:rPr lang="en-IN" dirty="0"/>
                  <a:t>First order derivatives are implemented using magnitude of the gradient</a:t>
                </a:r>
              </a:p>
              <a:p>
                <a:r>
                  <a:rPr lang="en-IN" dirty="0"/>
                  <a:t>For a function f(</a:t>
                </a:r>
                <a:r>
                  <a:rPr lang="en-IN" dirty="0" err="1"/>
                  <a:t>x,y</a:t>
                </a:r>
                <a:r>
                  <a:rPr lang="en-IN" dirty="0"/>
                  <a:t>) the gradient of f at (</a:t>
                </a:r>
                <a:r>
                  <a:rPr lang="en-IN" dirty="0" err="1"/>
                  <a:t>x,y</a:t>
                </a:r>
                <a:r>
                  <a:rPr lang="en-IN" dirty="0"/>
                  <a:t>) is the column vector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grad(f)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Magnitude or length of the vector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 ) </a:t>
                </a:r>
                <a:r>
                  <a:rPr lang="en-IN" baseline="30000" dirty="0"/>
                  <a:t>1/2</a:t>
                </a:r>
              </a:p>
              <a:p>
                <a:pPr marL="0" indent="0">
                  <a:buNone/>
                </a:pPr>
                <a:r>
                  <a:rPr lang="en-IN" dirty="0"/>
                  <a:t>In practical cases this operation is computational expensive, so we approximate it to  absolute values by avoiding the square and square root operations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BD8C7-87EA-4058-8397-E55E57B8B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52"/>
                <a:ext cx="12192000" cy="6851748"/>
              </a:xfrm>
              <a:blipFill>
                <a:blip r:embed="rId2"/>
                <a:stretch>
                  <a:fillRect l="-1000" t="-14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ADA4962A-ABCB-EBBF-6D09-21017480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E1D2C6-3944-9EA3-BF98-CD9B7314EEC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497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A8472-D3D2-4C0D-87AA-55BBA7CF6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483" y="128801"/>
                <a:ext cx="11897412" cy="6630218"/>
              </a:xfrm>
            </p:spPr>
            <p:txBody>
              <a:bodyPr/>
              <a:lstStyle/>
              <a:p>
                <a:r>
                  <a:rPr lang="en-IN" dirty="0"/>
                  <a:t>mag(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Gx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 = [f(x+1,y-1)+f(x+1,y+1)+2f(x+1,y)]-</a:t>
                </a:r>
              </a:p>
              <a:p>
                <a:pPr marL="0" indent="0">
                  <a:buNone/>
                </a:pPr>
                <a:r>
                  <a:rPr lang="en-IN" dirty="0"/>
                  <a:t>           [f(x-1,y-1)+f(x-1,y+1)+2f(x-1,y)]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Gy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 = [f(x-1,y+1)+f(x+1,y+1)+2f(x, y+1)]-</a:t>
                </a:r>
              </a:p>
              <a:p>
                <a:pPr marL="0" indent="0">
                  <a:buNone/>
                </a:pPr>
                <a:r>
                  <a:rPr lang="en-IN" dirty="0"/>
                  <a:t>           [f(x-1,y-1)+f(x+1,y-1)+2f(x,y-1)]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A8472-D3D2-4C0D-87AA-55BBA7CF6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83" y="128801"/>
                <a:ext cx="11897412" cy="6630218"/>
              </a:xfrm>
              <a:blipFill>
                <a:blip r:embed="rId2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7917402A-6647-4C9D-8B57-B463EE74F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08167"/>
              </p:ext>
            </p:extLst>
          </p:nvPr>
        </p:nvGraphicFramePr>
        <p:xfrm>
          <a:off x="7534112" y="128801"/>
          <a:ext cx="4277673" cy="3017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25891">
                  <a:extLst>
                    <a:ext uri="{9D8B030D-6E8A-4147-A177-3AD203B41FA5}">
                      <a16:colId xmlns:a16="http://schemas.microsoft.com/office/drawing/2014/main" val="2292603785"/>
                    </a:ext>
                  </a:extLst>
                </a:gridCol>
                <a:gridCol w="1425891">
                  <a:extLst>
                    <a:ext uri="{9D8B030D-6E8A-4147-A177-3AD203B41FA5}">
                      <a16:colId xmlns:a16="http://schemas.microsoft.com/office/drawing/2014/main" val="3105841699"/>
                    </a:ext>
                  </a:extLst>
                </a:gridCol>
                <a:gridCol w="1425891">
                  <a:extLst>
                    <a:ext uri="{9D8B030D-6E8A-4147-A177-3AD203B41FA5}">
                      <a16:colId xmlns:a16="http://schemas.microsoft.com/office/drawing/2014/main" val="3028381854"/>
                    </a:ext>
                  </a:extLst>
                </a:gridCol>
              </a:tblGrid>
              <a:tr h="68940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 (x-1, 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(x-1, y)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(x-1, y+1)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07071"/>
                  </a:ext>
                </a:extLst>
              </a:tr>
              <a:tr h="6894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(x, y-1)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 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(x, y+1)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89687"/>
                  </a:ext>
                </a:extLst>
              </a:tr>
              <a:tr h="896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(x+1, y-1)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(x+1, y)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 (x+1, y+1)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9387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01FEA7-5791-4BBE-9417-58CFE68A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41605"/>
              </p:ext>
            </p:extLst>
          </p:nvPr>
        </p:nvGraphicFramePr>
        <p:xfrm>
          <a:off x="8292968" y="5094009"/>
          <a:ext cx="2408025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02675">
                  <a:extLst>
                    <a:ext uri="{9D8B030D-6E8A-4147-A177-3AD203B41FA5}">
                      <a16:colId xmlns:a16="http://schemas.microsoft.com/office/drawing/2014/main" val="1549021335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4016949519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2933896261"/>
                    </a:ext>
                  </a:extLst>
                </a:gridCol>
              </a:tblGrid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88776"/>
                  </a:ext>
                </a:extLst>
              </a:tr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95101"/>
                  </a:ext>
                </a:extLst>
              </a:tr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400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C62D23-2EFB-4F5E-B15B-92E607A46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34026"/>
              </p:ext>
            </p:extLst>
          </p:nvPr>
        </p:nvGraphicFramePr>
        <p:xfrm>
          <a:off x="8292969" y="3429000"/>
          <a:ext cx="2408025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02675">
                  <a:extLst>
                    <a:ext uri="{9D8B030D-6E8A-4147-A177-3AD203B41FA5}">
                      <a16:colId xmlns:a16="http://schemas.microsoft.com/office/drawing/2014/main" val="1549021335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4016949519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2933896261"/>
                    </a:ext>
                  </a:extLst>
                </a:gridCol>
              </a:tblGrid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88776"/>
                  </a:ext>
                </a:extLst>
              </a:tr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95101"/>
                  </a:ext>
                </a:extLst>
              </a:tr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400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36943D-02DE-48FF-81A3-4AA79BAE7567}"/>
              </a:ext>
            </a:extLst>
          </p:cNvPr>
          <p:cNvSpPr txBox="1"/>
          <p:nvPr/>
        </p:nvSpPr>
        <p:spPr>
          <a:xfrm>
            <a:off x="311084" y="5544958"/>
            <a:ext cx="618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Sobel operators are used for edge detection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6F4987A2-1361-34FE-8E58-21D62916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701" y="510904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8539A9-E8FE-EF17-CEBA-2E048609D008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101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639C-F1C7-4D2F-81F4-83A0B92D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42" y="147653"/>
            <a:ext cx="11850279" cy="65170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/>
              <a:t>Compute Gx and </a:t>
            </a:r>
            <a:r>
              <a:rPr lang="en-US" sz="2400" b="1" i="0" u="none" strike="noStrike" baseline="0" dirty="0" err="1"/>
              <a:t>Gy</a:t>
            </a:r>
            <a:r>
              <a:rPr lang="en-US" sz="2400" b="1" i="0" u="none" strike="noStrike" baseline="0" dirty="0"/>
              <a:t>, gradients of the image performing the convolution of Sobel kernels with the </a:t>
            </a:r>
            <a:r>
              <a:rPr lang="en-US" sz="2400" b="1" i="0" u="none" strike="noStrike" baseline="0"/>
              <a:t>image. Use </a:t>
            </a:r>
            <a:r>
              <a:rPr lang="en-US" sz="2400" b="1" i="0" u="none" strike="noStrike" baseline="0" dirty="0"/>
              <a:t>zero-padding to extend the image</a:t>
            </a:r>
            <a:endParaRPr lang="en-IN" sz="24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0CCD8-AF2F-4AD9-BD36-6932F1C76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05625"/>
              </p:ext>
            </p:extLst>
          </p:nvPr>
        </p:nvGraphicFramePr>
        <p:xfrm>
          <a:off x="2936974" y="1850882"/>
          <a:ext cx="3444975" cy="22026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8995">
                  <a:extLst>
                    <a:ext uri="{9D8B030D-6E8A-4147-A177-3AD203B41FA5}">
                      <a16:colId xmlns:a16="http://schemas.microsoft.com/office/drawing/2014/main" val="4280726202"/>
                    </a:ext>
                  </a:extLst>
                </a:gridCol>
                <a:gridCol w="688995">
                  <a:extLst>
                    <a:ext uri="{9D8B030D-6E8A-4147-A177-3AD203B41FA5}">
                      <a16:colId xmlns:a16="http://schemas.microsoft.com/office/drawing/2014/main" val="2769565421"/>
                    </a:ext>
                  </a:extLst>
                </a:gridCol>
                <a:gridCol w="688995">
                  <a:extLst>
                    <a:ext uri="{9D8B030D-6E8A-4147-A177-3AD203B41FA5}">
                      <a16:colId xmlns:a16="http://schemas.microsoft.com/office/drawing/2014/main" val="307538399"/>
                    </a:ext>
                  </a:extLst>
                </a:gridCol>
                <a:gridCol w="688995">
                  <a:extLst>
                    <a:ext uri="{9D8B030D-6E8A-4147-A177-3AD203B41FA5}">
                      <a16:colId xmlns:a16="http://schemas.microsoft.com/office/drawing/2014/main" val="1443970893"/>
                    </a:ext>
                  </a:extLst>
                </a:gridCol>
                <a:gridCol w="688995">
                  <a:extLst>
                    <a:ext uri="{9D8B030D-6E8A-4147-A177-3AD203B41FA5}">
                      <a16:colId xmlns:a16="http://schemas.microsoft.com/office/drawing/2014/main" val="2911046652"/>
                    </a:ext>
                  </a:extLst>
                </a:gridCol>
              </a:tblGrid>
              <a:tr h="44052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35757"/>
                  </a:ext>
                </a:extLst>
              </a:tr>
              <a:tr h="44052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3998"/>
                  </a:ext>
                </a:extLst>
              </a:tr>
              <a:tr h="44052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47178"/>
                  </a:ext>
                </a:extLst>
              </a:tr>
              <a:tr h="44052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93272"/>
                  </a:ext>
                </a:extLst>
              </a:tr>
              <a:tr h="44052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29092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321E5ACA-BA6C-B357-4585-69B4BA44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0" y="5088814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D3E0D4-5147-A7F7-6150-FBB4BA8AC00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86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C09A-22ED-4E65-B86D-F71A75D5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109946"/>
            <a:ext cx="11906839" cy="6748053"/>
          </a:xfrm>
        </p:spPr>
        <p:txBody>
          <a:bodyPr/>
          <a:lstStyle/>
          <a:p>
            <a:r>
              <a:rPr lang="en-IN" dirty="0"/>
              <a:t>Box filter: spatial filter in which all coefficients are equal</a:t>
            </a:r>
          </a:p>
          <a:p>
            <a:r>
              <a:rPr lang="en-IN" dirty="0"/>
              <a:t>Weighted average: pixels are multiplied by different values</a:t>
            </a:r>
          </a:p>
          <a:p>
            <a:pPr lvl="1"/>
            <a:r>
              <a:rPr lang="en-IN" dirty="0"/>
              <a:t>Weights given to pixels is different</a:t>
            </a:r>
          </a:p>
          <a:p>
            <a:pPr lvl="1"/>
            <a:r>
              <a:rPr lang="en-IN" dirty="0"/>
              <a:t>Pixel at the centre given more weight</a:t>
            </a:r>
          </a:p>
          <a:p>
            <a:pPr lvl="1"/>
            <a:r>
              <a:rPr lang="en-IN" dirty="0"/>
              <a:t>Other pixels are inversely weighted as a function of their distance from the centre of the mask</a:t>
            </a:r>
          </a:p>
          <a:p>
            <a:pPr lvl="1"/>
            <a:r>
              <a:rPr lang="en-IN" dirty="0"/>
              <a:t>Diagonal elements weighted less.</a:t>
            </a:r>
          </a:p>
          <a:p>
            <a:pPr lvl="1"/>
            <a:r>
              <a:rPr lang="en-IN" dirty="0"/>
              <a:t>This is done to reduce the blurring in the smoothening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32AB5-40B9-F7EF-CADF-DF69C0BAA5C0}"/>
              </a:ext>
            </a:extLst>
          </p:cNvPr>
          <p:cNvSpPr txBox="1"/>
          <p:nvPr/>
        </p:nvSpPr>
        <p:spPr>
          <a:xfrm>
            <a:off x="131189" y="3429000"/>
            <a:ext cx="103452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Application: Used for noise reduction</a:t>
            </a:r>
          </a:p>
          <a:p>
            <a:pPr lvl="1"/>
            <a:r>
              <a:rPr lang="en-US" sz="2800" dirty="0"/>
              <a:t>Random noise typically consists of sharp transitions in intensity levels</a:t>
            </a:r>
          </a:p>
          <a:p>
            <a:r>
              <a:rPr lang="en-US" sz="2800" dirty="0"/>
              <a:t>Disadvantage: Blurs the edges</a:t>
            </a:r>
          </a:p>
          <a:p>
            <a:pPr lvl="1"/>
            <a:r>
              <a:rPr lang="en-US" sz="2800" dirty="0"/>
              <a:t>Edges are also characterized by sharp intensity transitions</a:t>
            </a:r>
            <a:endParaRPr lang="en-IN" sz="2800" dirty="0"/>
          </a:p>
        </p:txBody>
      </p:sp>
      <p:pic>
        <p:nvPicPr>
          <p:cNvPr id="7" name="Picture 6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34708A5-13DB-1DC0-C035-71B8D723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2C4346-07E9-9AC7-3EC8-1DE6F6D70B97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0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771FC-9795-585D-F57B-7B1C3E69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0"/>
                <a:ext cx="12120113" cy="6771736"/>
              </a:xfrm>
            </p:spPr>
            <p:txBody>
              <a:bodyPr/>
              <a:lstStyle/>
              <a:p>
                <a:r>
                  <a:rPr lang="en-IN" dirty="0"/>
                  <a:t>Mean Filters</a:t>
                </a:r>
              </a:p>
              <a:p>
                <a:pPr lvl="1"/>
                <a:r>
                  <a:rPr lang="en-IN" dirty="0"/>
                  <a:t>Same as box filter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Geometric mean filter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^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Each resultant pixel is the product of all pixels in the </a:t>
                </a:r>
                <a:r>
                  <a:rPr lang="en-IN" dirty="0" err="1"/>
                  <a:t>nighbourhood</a:t>
                </a:r>
                <a:r>
                  <a:rPr lang="en-IN" dirty="0"/>
                  <a:t> to the power of 1/</a:t>
                </a:r>
                <a:r>
                  <a:rPr lang="en-IN" dirty="0" err="1"/>
                  <a:t>mn</a:t>
                </a:r>
                <a:endParaRPr lang="en-IN" dirty="0"/>
              </a:p>
              <a:p>
                <a:pPr lvl="1"/>
                <a:r>
                  <a:rPr lang="en-IN" dirty="0"/>
                  <a:t>Achieves smoothening comparable to average filter</a:t>
                </a:r>
              </a:p>
              <a:p>
                <a:pPr lvl="1"/>
                <a:r>
                  <a:rPr lang="en-IN" dirty="0"/>
                  <a:t>Less image details lost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771FC-9795-585D-F57B-7B1C3E69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0"/>
                <a:ext cx="12120113" cy="6771736"/>
              </a:xfrm>
              <a:blipFill>
                <a:blip r:embed="rId2"/>
                <a:stretch>
                  <a:fillRect l="-905" t="-14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70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771FC-9795-585D-F57B-7B1C3E69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0"/>
                <a:ext cx="12120113" cy="677173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Harmonic mean filter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sub>
                          <m:sup/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Works well for salt noise, fails for pepper noise</a:t>
                </a:r>
              </a:p>
              <a:p>
                <a:pPr lvl="1"/>
                <a:r>
                  <a:rPr lang="en-IN" dirty="0"/>
                  <a:t>Works well on Gaussian noise also </a:t>
                </a:r>
              </a:p>
              <a:p>
                <a:endParaRPr lang="en-IN" dirty="0"/>
              </a:p>
              <a:p>
                <a:r>
                  <a:rPr lang="en-IN" dirty="0"/>
                  <a:t>Contra harmonic Mean filter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IN" dirty="0"/>
                  <a:t>   </a:t>
                </a:r>
              </a:p>
              <a:p>
                <a:pPr lvl="1"/>
                <a:r>
                  <a:rPr lang="en-IN" dirty="0"/>
                  <a:t>Q is the order of the filter</a:t>
                </a:r>
              </a:p>
              <a:p>
                <a:pPr lvl="1"/>
                <a:r>
                  <a:rPr lang="en-IN" dirty="0"/>
                  <a:t>For positive values of Q, the filter eliminates salt noise</a:t>
                </a:r>
              </a:p>
              <a:p>
                <a:pPr lvl="1"/>
                <a:r>
                  <a:rPr lang="en-IN" dirty="0"/>
                  <a:t>For negative values of Q, it eliminates pepper noise</a:t>
                </a:r>
              </a:p>
              <a:p>
                <a:pPr lvl="1"/>
                <a:r>
                  <a:rPr lang="en-IN" dirty="0"/>
                  <a:t>Cannot do both simultaneously</a:t>
                </a:r>
              </a:p>
              <a:p>
                <a:r>
                  <a:rPr lang="en-IN" dirty="0"/>
                  <a:t>Q=0; arithmetic mean filter</a:t>
                </a:r>
              </a:p>
              <a:p>
                <a:r>
                  <a:rPr lang="en-IN" dirty="0"/>
                  <a:t>Q=-1; harmonic mean filter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771FC-9795-585D-F57B-7B1C3E69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0"/>
                <a:ext cx="12120113" cy="6771736"/>
              </a:xfrm>
              <a:blipFill>
                <a:blip r:embed="rId2"/>
                <a:stretch>
                  <a:fillRect l="-905" t="-14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6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DC02-064B-4683-941B-64B089F7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653"/>
            <a:ext cx="12000322" cy="64982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Non linear filters (Order statistic Filters)</a:t>
            </a:r>
          </a:p>
          <a:p>
            <a:r>
              <a:rPr lang="en-IN" dirty="0"/>
              <a:t>Median filter</a:t>
            </a:r>
          </a:p>
          <a:p>
            <a:pPr lvl="1"/>
            <a:r>
              <a:rPr lang="en-IN" dirty="0"/>
              <a:t>Value of a pixel replaced by the median values of its neighbours</a:t>
            </a:r>
          </a:p>
          <a:p>
            <a:pPr lvl="1"/>
            <a:r>
              <a:rPr lang="en-IN" dirty="0"/>
              <a:t>Half the values will be above median and half will be below median</a:t>
            </a:r>
          </a:p>
          <a:p>
            <a:pPr lvl="1"/>
            <a:r>
              <a:rPr lang="en-IN" dirty="0"/>
              <a:t>Forces the points with distinct intensity values to be more like their neighbours</a:t>
            </a:r>
          </a:p>
          <a:p>
            <a:pPr lvl="1"/>
            <a:r>
              <a:rPr lang="en-IN" dirty="0"/>
              <a:t>Reduces noise, especially salt and pepper noise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DF570704-0C1D-EB08-6770-FE0150C5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55F071-0C82-2D82-1091-3823E5EBF9E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81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75E648-BAD0-45E7-B4C6-AE5A7490C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3746" y="724360"/>
          <a:ext cx="6005660" cy="4179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0566">
                  <a:extLst>
                    <a:ext uri="{9D8B030D-6E8A-4147-A177-3AD203B41FA5}">
                      <a16:colId xmlns:a16="http://schemas.microsoft.com/office/drawing/2014/main" val="1845305538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3268718302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960587621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3488321036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807900602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478775841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4211070407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4271203445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770024880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2958883258"/>
                    </a:ext>
                  </a:extLst>
                </a:gridCol>
              </a:tblGrid>
              <a:tr h="41795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5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46ECD-29F9-4A1E-B3F7-7D1469EE4860}"/>
              </a:ext>
            </a:extLst>
          </p:cNvPr>
          <p:cNvGraphicFramePr>
            <a:graphicFrameLocks/>
          </p:cNvGraphicFramePr>
          <p:nvPr/>
        </p:nvGraphicFramePr>
        <p:xfrm>
          <a:off x="1532379" y="1857080"/>
          <a:ext cx="6466787" cy="4179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29">
                  <a:extLst>
                    <a:ext uri="{9D8B030D-6E8A-4147-A177-3AD203B41FA5}">
                      <a16:colId xmlns:a16="http://schemas.microsoft.com/office/drawing/2014/main" val="1845305538"/>
                    </a:ext>
                  </a:extLst>
                </a:gridCol>
                <a:gridCol w="516992">
                  <a:extLst>
                    <a:ext uri="{9D8B030D-6E8A-4147-A177-3AD203B41FA5}">
                      <a16:colId xmlns:a16="http://schemas.microsoft.com/office/drawing/2014/main" val="2579544754"/>
                    </a:ext>
                  </a:extLst>
                </a:gridCol>
                <a:gridCol w="543280">
                  <a:extLst>
                    <a:ext uri="{9D8B030D-6E8A-4147-A177-3AD203B41FA5}">
                      <a16:colId xmlns:a16="http://schemas.microsoft.com/office/drawing/2014/main" val="3268718302"/>
                    </a:ext>
                  </a:extLst>
                </a:gridCol>
                <a:gridCol w="569567">
                  <a:extLst>
                    <a:ext uri="{9D8B030D-6E8A-4147-A177-3AD203B41FA5}">
                      <a16:colId xmlns:a16="http://schemas.microsoft.com/office/drawing/2014/main" val="960587621"/>
                    </a:ext>
                  </a:extLst>
                </a:gridCol>
                <a:gridCol w="665956">
                  <a:extLst>
                    <a:ext uri="{9D8B030D-6E8A-4147-A177-3AD203B41FA5}">
                      <a16:colId xmlns:a16="http://schemas.microsoft.com/office/drawing/2014/main" val="3488321036"/>
                    </a:ext>
                  </a:extLst>
                </a:gridCol>
                <a:gridCol w="483744">
                  <a:extLst>
                    <a:ext uri="{9D8B030D-6E8A-4147-A177-3AD203B41FA5}">
                      <a16:colId xmlns:a16="http://schemas.microsoft.com/office/drawing/2014/main" val="807900602"/>
                    </a:ext>
                  </a:extLst>
                </a:gridCol>
                <a:gridCol w="480140">
                  <a:extLst>
                    <a:ext uri="{9D8B030D-6E8A-4147-A177-3AD203B41FA5}">
                      <a16:colId xmlns:a16="http://schemas.microsoft.com/office/drawing/2014/main" val="1478775841"/>
                    </a:ext>
                  </a:extLst>
                </a:gridCol>
                <a:gridCol w="630906">
                  <a:extLst>
                    <a:ext uri="{9D8B030D-6E8A-4147-A177-3AD203B41FA5}">
                      <a16:colId xmlns:a16="http://schemas.microsoft.com/office/drawing/2014/main" val="4211070407"/>
                    </a:ext>
                  </a:extLst>
                </a:gridCol>
                <a:gridCol w="560805">
                  <a:extLst>
                    <a:ext uri="{9D8B030D-6E8A-4147-A177-3AD203B41FA5}">
                      <a16:colId xmlns:a16="http://schemas.microsoft.com/office/drawing/2014/main" val="4271203445"/>
                    </a:ext>
                  </a:extLst>
                </a:gridCol>
                <a:gridCol w="429367">
                  <a:extLst>
                    <a:ext uri="{9D8B030D-6E8A-4147-A177-3AD203B41FA5}">
                      <a16:colId xmlns:a16="http://schemas.microsoft.com/office/drawing/2014/main" val="1770024880"/>
                    </a:ext>
                  </a:extLst>
                </a:gridCol>
                <a:gridCol w="420603">
                  <a:extLst>
                    <a:ext uri="{9D8B030D-6E8A-4147-A177-3AD203B41FA5}">
                      <a16:colId xmlns:a16="http://schemas.microsoft.com/office/drawing/2014/main" val="2958883258"/>
                    </a:ext>
                  </a:extLst>
                </a:gridCol>
                <a:gridCol w="727298">
                  <a:extLst>
                    <a:ext uri="{9D8B030D-6E8A-4147-A177-3AD203B41FA5}">
                      <a16:colId xmlns:a16="http://schemas.microsoft.com/office/drawing/2014/main" val="3789161064"/>
                    </a:ext>
                  </a:extLst>
                </a:gridCol>
              </a:tblGrid>
              <a:tr h="41795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52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D79577-4E13-4E81-AF13-6EE67BAEDFF6}"/>
              </a:ext>
            </a:extLst>
          </p:cNvPr>
          <p:cNvGraphicFramePr>
            <a:graphicFrameLocks noGrp="1"/>
          </p:cNvGraphicFramePr>
          <p:nvPr/>
        </p:nvGraphicFramePr>
        <p:xfrm>
          <a:off x="1733746" y="2427775"/>
          <a:ext cx="600566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0566">
                  <a:extLst>
                    <a:ext uri="{9D8B030D-6E8A-4147-A177-3AD203B41FA5}">
                      <a16:colId xmlns:a16="http://schemas.microsoft.com/office/drawing/2014/main" val="2737875225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968954754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785406355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4148542021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2027629966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717099779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753522600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3530995567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757622477"/>
                    </a:ext>
                  </a:extLst>
                </a:gridCol>
                <a:gridCol w="600566">
                  <a:extLst>
                    <a:ext uri="{9D8B030D-6E8A-4147-A177-3AD203B41FA5}">
                      <a16:colId xmlns:a16="http://schemas.microsoft.com/office/drawing/2014/main" val="1080129518"/>
                    </a:ext>
                  </a:extLst>
                </a:gridCol>
              </a:tblGrid>
              <a:tr h="289002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9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5D41C6-9540-4AF0-96CA-6FE64EE466B4}"/>
              </a:ext>
            </a:extLst>
          </p:cNvPr>
          <p:cNvGraphicFramePr>
            <a:graphicFrameLocks noGrp="1"/>
          </p:cNvGraphicFramePr>
          <p:nvPr/>
        </p:nvGraphicFramePr>
        <p:xfrm>
          <a:off x="1032759" y="3693626"/>
          <a:ext cx="81279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1240449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92184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003809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70189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49881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62524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949262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95523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28607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08318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837385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0492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0882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ACA0F4-9E98-48B2-B980-328A2049539E}"/>
              </a:ext>
            </a:extLst>
          </p:cNvPr>
          <p:cNvGraphicFramePr>
            <a:graphicFrameLocks noGrp="1"/>
          </p:cNvGraphicFramePr>
          <p:nvPr/>
        </p:nvGraphicFramePr>
        <p:xfrm>
          <a:off x="1733746" y="4593717"/>
          <a:ext cx="608029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8029">
                  <a:extLst>
                    <a:ext uri="{9D8B030D-6E8A-4147-A177-3AD203B41FA5}">
                      <a16:colId xmlns:a16="http://schemas.microsoft.com/office/drawing/2014/main" val="1890117723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3446755401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2086351296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3535114504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44382051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561066179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2334877737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2847461173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2764414596"/>
                    </a:ext>
                  </a:extLst>
                </a:gridCol>
                <a:gridCol w="608029">
                  <a:extLst>
                    <a:ext uri="{9D8B030D-6E8A-4147-A177-3AD203B41FA5}">
                      <a16:colId xmlns:a16="http://schemas.microsoft.com/office/drawing/2014/main" val="346716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174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FC7E95-A9E3-4F4B-8FF0-C47E51E9634C}"/>
              </a:ext>
            </a:extLst>
          </p:cNvPr>
          <p:cNvSpPr txBox="1"/>
          <p:nvPr/>
        </p:nvSpPr>
        <p:spPr>
          <a:xfrm>
            <a:off x="3780148" y="263951"/>
            <a:ext cx="278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Median filter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14398-66A7-4CE0-8383-3BB3A27C054B}"/>
              </a:ext>
            </a:extLst>
          </p:cNvPr>
          <p:cNvSpPr txBox="1"/>
          <p:nvPr/>
        </p:nvSpPr>
        <p:spPr>
          <a:xfrm>
            <a:off x="1733746" y="1233391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extending border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B377F-A4C6-465E-AF7E-98F8E8BDCF07}"/>
              </a:ext>
            </a:extLst>
          </p:cNvPr>
          <p:cNvSpPr txBox="1"/>
          <p:nvPr/>
        </p:nvSpPr>
        <p:spPr>
          <a:xfrm>
            <a:off x="1532379" y="3044299"/>
            <a:ext cx="22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Zero padding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0A99EB84-B174-1897-13D4-5D393C99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88BA07-64D2-9DED-8BA9-780AF1045FE3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92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97F168-52AF-42A9-B72D-E10D29513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565331"/>
              </p:ext>
            </p:extLst>
          </p:nvPr>
        </p:nvGraphicFramePr>
        <p:xfrm>
          <a:off x="2827789" y="1228534"/>
          <a:ext cx="3719658" cy="24635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9943">
                  <a:extLst>
                    <a:ext uri="{9D8B030D-6E8A-4147-A177-3AD203B41FA5}">
                      <a16:colId xmlns:a16="http://schemas.microsoft.com/office/drawing/2014/main" val="1413030228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4043727247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1730468833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364186427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3057322319"/>
                    </a:ext>
                  </a:extLst>
                </a:gridCol>
                <a:gridCol w="619943">
                  <a:extLst>
                    <a:ext uri="{9D8B030D-6E8A-4147-A177-3AD203B41FA5}">
                      <a16:colId xmlns:a16="http://schemas.microsoft.com/office/drawing/2014/main" val="3511757393"/>
                    </a:ext>
                  </a:extLst>
                </a:gridCol>
              </a:tblGrid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01248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537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12846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2067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67488"/>
                  </a:ext>
                </a:extLst>
              </a:tr>
              <a:tr h="41059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90223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550B5E4E-DA86-89F0-4BFA-2397AB30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B0A21C-637B-20B5-442D-2095ECC9F32A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060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16086</TotalTime>
  <Words>2118</Words>
  <Application>Microsoft Office PowerPoint</Application>
  <PresentationFormat>Widescreen</PresentationFormat>
  <Paragraphs>906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Nisha Chandran S</dc:creator>
  <cp:lastModifiedBy>Nisha Chandran</cp:lastModifiedBy>
  <cp:revision>165</cp:revision>
  <dcterms:created xsi:type="dcterms:W3CDTF">2021-10-15T13:15:14Z</dcterms:created>
  <dcterms:modified xsi:type="dcterms:W3CDTF">2023-09-14T00:51:12Z</dcterms:modified>
</cp:coreProperties>
</file>