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1" r:id="rId14"/>
    <p:sldId id="278" r:id="rId15"/>
    <p:sldId id="279" r:id="rId16"/>
    <p:sldId id="280" r:id="rId17"/>
    <p:sldId id="281" r:id="rId18"/>
    <p:sldId id="282" r:id="rId19"/>
    <p:sldId id="283" r:id="rId20"/>
    <p:sldId id="285" r:id="rId21"/>
    <p:sldId id="284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322A-186A-40A3-BA8D-AAF4025BF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E5945-0FC8-4C40-B94A-96959558D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A234-832F-4BB8-AA1D-1A321400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773A-B001-4E4F-B032-13A8A320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0DAF-B213-4DA7-8882-33AF1C3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9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923A-EAC3-4E42-997F-A32BDFFA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AB474-6C39-410D-B4CE-6A3A592D2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E515-EA4C-4AD1-A51E-4826DABF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5CCC-5BE5-46E9-9094-993A864C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09F0-58E5-47EC-932C-E0826BFE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DF212-8EE6-4FC6-99EA-CFFC91DAC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B5C6A-7596-4427-A424-7A2CD881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4E32-77D7-4386-9BF7-A24DB926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2AA8-C7A3-49F5-8905-06F82660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9CF1-2CD3-4C30-84DF-46734A4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1998-1948-4BC2-B906-7913DE19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678A-D5A6-4594-8BEA-4B4692E4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4519-174F-4376-A527-72D0CB1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678A-2311-473C-BBE4-8A7CB04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6517-D308-4AEB-80D9-FEC81253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2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3D2A-D587-4DEF-811E-9B584080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D0DFF-D28E-4ADC-808E-AC54E10F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1FE4-B299-4C2F-9775-4CA0E688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5A8F-FB2E-4A41-BA6A-E4217F96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0848-C504-42AB-8DDA-220A4201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4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8E76-133A-4823-AA7D-D2562D86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7739-B3BC-4141-9641-297A0A559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FE8E9-E362-4299-BD79-36BACAD6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7DA3F-E47D-4A76-B379-95D86752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C79C9-FDED-4A15-BA75-BE45FB33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4E13B-8ABE-438E-8381-890D0967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C0F0-0D09-4FEF-A515-393D7B53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B971-23FB-453E-AFF0-0411A85F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BC53-0087-41A3-9E0B-1F23AB91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517AD-15EA-4D00-AF8C-43B5F0033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0B5EE-2ED0-4F85-A3DC-FC54E36FD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F672E-0431-468C-B81B-2AAA2A95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C17D5-515B-4C38-8BAF-7214E20A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87AFA-4D16-4142-A370-1378E3C6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9359-274A-4435-8A60-900F53DF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62615-3578-4A34-9E6C-7C117DC4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574B5-A4A4-4AEC-BC3D-7B7B9982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0582D-2BA6-46A7-A327-B7A1A97B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2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918AC-6B29-4EC1-AC07-9EE77DD8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30BD6-75FC-4685-B6B8-35255DF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9395A-7E6C-4220-A669-AC458BC0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9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3E43-7BE3-4CC3-A9FD-CDABF7F3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42F0-E153-4E48-AF12-79677816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D6D91-CE92-4AD1-AB62-70B584887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461E-3BA6-4301-9DFB-58B04574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64B2-7AF6-4530-A88D-8652E300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A8D45-11D6-418B-A60D-4081754A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8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7751-4F2C-49F3-8815-E42F9DD7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DF979-4177-439D-B673-61F175AD6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8F325-043A-43A5-A70D-1377557A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7A8F-7969-4F78-97A6-11D5E875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ACA33-43C9-4063-877A-BFD10A1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0973D-8793-48BA-A4F9-87F5C1B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FEE72-B404-4403-A1A7-2DD6F45A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9C9EF-BDD1-428C-9C08-7C17D90E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F13AF-59F4-44A9-AB96-07610B8AC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C997-BE57-4EED-8490-130EACFAA8C4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D701-689F-4216-8C07-D1F1694E6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AEEB-04A9-4128-B413-1E12655F7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0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9E02-48B1-402F-8F67-A083301B4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3511C-8ECA-4865-BBA2-1EF900D4F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Frequency domain filtering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6308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CE2B-5732-3C8C-3E27-D5FB2589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27" y="200773"/>
            <a:ext cx="10515600" cy="480264"/>
          </a:xfrm>
        </p:spPr>
        <p:txBody>
          <a:bodyPr>
            <a:normAutofit fontScale="90000"/>
          </a:bodyPr>
          <a:lstStyle/>
          <a:p>
            <a:r>
              <a:rPr lang="en-IN" dirty="0"/>
              <a:t>Fourier Transforms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CF45C-1F20-91BB-48CE-B81860CF6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833" y="859467"/>
                <a:ext cx="11825377" cy="586051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Fourier Transform</a:t>
                </a:r>
              </a:p>
              <a:p>
                <a:endParaRPr lang="en-I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∬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IN" dirty="0"/>
                  <a:t>  </a:t>
                </a:r>
              </a:p>
              <a:p>
                <a:endParaRPr lang="en-IN" dirty="0"/>
              </a:p>
              <a:p>
                <a:r>
                  <a:rPr lang="en-IN" dirty="0"/>
                  <a:t>u and v are frequencies along x and y respectively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Inverse Fourier Transform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∬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v  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CF45C-1F20-91BB-48CE-B81860CF6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833" y="859467"/>
                <a:ext cx="11825377" cy="5860510"/>
              </a:xfrm>
              <a:blipFill>
                <a:blip r:embed="rId2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96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063D-CAF7-101A-82F0-BC42813A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7517"/>
          </a:xfrm>
        </p:spPr>
        <p:txBody>
          <a:bodyPr>
            <a:normAutofit fontScale="90000"/>
          </a:bodyPr>
          <a:lstStyle/>
          <a:p>
            <a:r>
              <a:rPr lang="en-IN" dirty="0"/>
              <a:t>Discrete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AEB4C-C0A7-BF41-CC29-A3BE22B0B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350" y="1121434"/>
                <a:ext cx="11773619" cy="55812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i="1" dirty="0">
                    <a:latin typeface="Cambria Math" panose="02040503050406030204" pitchFamily="18" charset="0"/>
                  </a:rPr>
                  <a:t>DFT</a:t>
                </a:r>
              </a:p>
              <a:p>
                <a:pPr marL="0" indent="0">
                  <a:buNone/>
                </a:pPr>
                <a:r>
                  <a:rPr lang="en-IN" dirty="0"/>
                  <a:t>F[</a:t>
                </a:r>
                <a:r>
                  <a:rPr lang="en-IN" dirty="0" err="1"/>
                  <a:t>p,q</a:t>
                </a:r>
                <a:r>
                  <a:rPr lang="en-IN" dirty="0"/>
                  <a:t>]=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𝑝𝑚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𝑚𝑒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𝑞𝑛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IN" dirty="0"/>
                  <a:t>    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IDFT</a:t>
                </a:r>
              </a:p>
              <a:p>
                <a:pPr marL="0" indent="0">
                  <a:buNone/>
                </a:pPr>
                <a:r>
                  <a:rPr lang="en-IN" dirty="0"/>
                  <a:t>f[m,n]=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𝑝𝑚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𝑚𝑒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𝑞𝑛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AEB4C-C0A7-BF41-CC29-A3BE22B0B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350" y="1121434"/>
                <a:ext cx="11773619" cy="5581290"/>
              </a:xfrm>
              <a:blipFill>
                <a:blip r:embed="rId2"/>
                <a:stretch>
                  <a:fillRect l="-1035" t="-1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5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B3AFD2-10E2-8633-58BE-4294AE086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63" y="723672"/>
            <a:ext cx="4731428" cy="46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972A9A-7C90-6B1A-044F-819FD7F2D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84057"/>
            <a:ext cx="4731429" cy="46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9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B118-49EC-4BC8-9698-B1AD9A6A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7" y="15679"/>
            <a:ext cx="11756011" cy="6705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Types of Low pass filters:</a:t>
            </a:r>
          </a:p>
          <a:p>
            <a:r>
              <a:rPr lang="en-IN" dirty="0"/>
              <a:t>Ideal low pass filter(very sharp)</a:t>
            </a:r>
          </a:p>
          <a:p>
            <a:pPr lvl="1"/>
            <a:r>
              <a:rPr lang="en-IN" dirty="0"/>
              <a:t>Passes all frequencies within a circle of radius from the origin</a:t>
            </a:r>
          </a:p>
          <a:p>
            <a:pPr lvl="1"/>
            <a:r>
              <a:rPr lang="en-IN" dirty="0"/>
              <a:t>Cuts off all frequencies outside this</a:t>
            </a:r>
          </a:p>
          <a:p>
            <a:pPr lvl="1"/>
            <a:r>
              <a:rPr lang="en-IN" dirty="0"/>
              <a:t>Circle is called the Ideal Low Pass Filter (ILPF)</a:t>
            </a:r>
          </a:p>
          <a:p>
            <a:pPr lvl="1"/>
            <a:r>
              <a:rPr lang="en-IN" dirty="0"/>
              <a:t>Specified by the function: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B90EC-7290-49AF-B357-77935ACBF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5" y="2905605"/>
            <a:ext cx="7200225" cy="15049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19A3E-F808-4611-9043-27A19A6276E8}"/>
              </a:ext>
            </a:extLst>
          </p:cNvPr>
          <p:cNvSpPr txBox="1"/>
          <p:nvPr/>
        </p:nvSpPr>
        <p:spPr>
          <a:xfrm>
            <a:off x="7636576" y="3271903"/>
            <a:ext cx="2837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</a:t>
            </a:r>
            <a:r>
              <a:rPr lang="en-IN" sz="2400" baseline="-25000" dirty="0"/>
              <a:t>0</a:t>
            </a:r>
            <a:r>
              <a:rPr lang="en-IN" sz="2400" dirty="0"/>
              <a:t> is the cut off</a:t>
            </a:r>
          </a:p>
          <a:p>
            <a:r>
              <a:rPr lang="en-IN" sz="2400" dirty="0"/>
              <a:t>D(</a:t>
            </a:r>
            <a:r>
              <a:rPr lang="en-IN" sz="2400" dirty="0" err="1"/>
              <a:t>u,v</a:t>
            </a:r>
            <a:r>
              <a:rPr lang="en-IN" sz="2400" dirty="0"/>
              <a:t>): is the distance of point (</a:t>
            </a:r>
            <a:r>
              <a:rPr lang="en-IN" sz="2400" dirty="0" err="1"/>
              <a:t>u,v</a:t>
            </a:r>
            <a:r>
              <a:rPr lang="en-IN" sz="2400" dirty="0"/>
              <a:t>) from the origin</a:t>
            </a:r>
          </a:p>
        </p:txBody>
      </p:sp>
    </p:spTree>
    <p:extLst>
      <p:ext uri="{BB962C8B-B14F-4D97-AF65-F5344CB8AC3E}">
        <p14:creationId xmlns:p14="http://schemas.microsoft.com/office/powerpoint/2010/main" val="401333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4B118-49EC-4BC8-9698-B1AD9A6A6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627" y="15679"/>
                <a:ext cx="11756011" cy="6705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/>
                  <a:t>Types of Low pass filters:</a:t>
                </a:r>
              </a:p>
              <a:p>
                <a:endParaRPr lang="en-IN" dirty="0"/>
              </a:p>
              <a:p>
                <a:r>
                  <a:rPr lang="en-IN" dirty="0"/>
                  <a:t>Butterworth Low Pass Filter(BLPF)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1+[</m:t>
                          </m:r>
                          <m:sSup>
                            <m:sSup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)/</m:t>
                              </m:r>
                              <m:sSub>
                                <m:sSub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0 </m:t>
                                  </m:r>
                                </m:sub>
                              </m:s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3200" dirty="0"/>
              </a:p>
              <a:p>
                <a:endParaRPr lang="en-IN" dirty="0"/>
              </a:p>
              <a:p>
                <a:pPr lvl="1"/>
                <a:r>
                  <a:rPr lang="en-IN" dirty="0"/>
                  <a:t>Where n is the order of the filter</a:t>
                </a:r>
              </a:p>
              <a:p>
                <a:pPr lvl="1"/>
                <a:r>
                  <a:rPr lang="en-IN" dirty="0"/>
                  <a:t>BLPF can be controlled to approach the characteristics of ILPF using higher values of n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4B118-49EC-4BC8-9698-B1AD9A6A6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7" y="15679"/>
                <a:ext cx="11756011" cy="6705632"/>
              </a:xfrm>
              <a:blipFill>
                <a:blip r:embed="rId2"/>
                <a:stretch>
                  <a:fillRect l="-1037" t="-1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28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4B118-49EC-4BC8-9698-B1AD9A6A6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627" y="15679"/>
                <a:ext cx="11756011" cy="6705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/>
                  <a:t>Types of Low pass filters: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Gaussian low pass filter (very smooth)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)/2</m:t>
                        </m:r>
                        <m:sSubSup>
                          <m:sSub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</m:oMath>
                </a14:m>
                <a:endParaRPr lang="en-IN" sz="3200" dirty="0"/>
              </a:p>
              <a:p>
                <a:endParaRPr lang="en-IN" dirty="0"/>
              </a:p>
              <a:p>
                <a:pPr lvl="1"/>
                <a:r>
                  <a:rPr lang="en-IN" dirty="0"/>
                  <a:t>GLPF can be controlled to approach the characteristics of ILPF using lower values of n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4B118-49EC-4BC8-9698-B1AD9A6A6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7" y="15679"/>
                <a:ext cx="11756011" cy="6705632"/>
              </a:xfrm>
              <a:blipFill>
                <a:blip r:embed="rId2"/>
                <a:stretch>
                  <a:fillRect l="-1037" t="-1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82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4A24D-22A4-FCF2-FA27-0BACA21D7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1688"/>
                <a:ext cx="12015216" cy="6660007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IN" dirty="0"/>
                  <a:t>Laplacian in Frequency Domain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Laplacian can be implemented in the frequency domain using the filter</a:t>
                </a:r>
              </a:p>
              <a:p>
                <a:pPr lvl="1"/>
                <a:r>
                  <a:rPr lang="en-IN" sz="3200" dirty="0"/>
                  <a:t>H(</a:t>
                </a:r>
                <a:r>
                  <a:rPr lang="en-IN" sz="3200" dirty="0" err="1"/>
                  <a:t>u,v</a:t>
                </a:r>
                <a:r>
                  <a:rPr lang="en-IN" sz="3200" dirty="0"/>
                  <a:t>) =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3200" dirty="0"/>
                  <a:t>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Laplacian of the image is given as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𝐷𝐹𝑇</m:t>
                        </m:r>
                      </m:e>
                      <m:sup/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  <a:p>
                <a:pPr lvl="1"/>
                <a:r>
                  <a:rPr lang="en-IN" sz="3200" dirty="0"/>
                  <a:t>C=-1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4A24D-22A4-FCF2-FA27-0BACA21D7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1688"/>
                <a:ext cx="12015216" cy="6660007"/>
              </a:xfrm>
              <a:blipFill>
                <a:blip r:embed="rId2"/>
                <a:stretch>
                  <a:fillRect l="-913" t="-1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951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365EC-9CD7-8017-82E1-9A5E7BD1B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392" y="24256"/>
                <a:ext cx="11926824" cy="66417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3600" dirty="0"/>
                  <a:t>Unsharp masking in frequency domain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𝑚𝑎𝑠𝑘</m:t>
                        </m:r>
                      </m:sub>
                    </m:sSub>
                    <m:d>
                      <m:d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</m:sSub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6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</m:sSub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𝐷𝐹𝑇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</m:sSub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IN" sz="3200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</m:sSub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3200" dirty="0"/>
                  <a:t> is the low pass filter function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𝑓𝑜𝑢𝑟𝑖𝑒𝑟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𝑡𝑟𝑎𝑛𝑠𝑓𝑜𝑟𝑚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</m:sSub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3200" dirty="0"/>
                  <a:t>is the smoothened image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𝑚𝑎𝑠𝑘</m:t>
                        </m:r>
                      </m:sub>
                    </m:sSub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600" dirty="0"/>
              </a:p>
              <a:p>
                <a:pPr>
                  <a:lnSpc>
                    <a:spcPct val="100000"/>
                  </a:lnSpc>
                </a:pPr>
                <a:r>
                  <a:rPr lang="en-IN" sz="3600" dirty="0"/>
                  <a:t>K&gt;=1</a:t>
                </a:r>
              </a:p>
              <a:p>
                <a:endParaRPr lang="en-IN" sz="36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365EC-9CD7-8017-82E1-9A5E7BD1B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392" y="24256"/>
                <a:ext cx="11926824" cy="6641719"/>
              </a:xfrm>
              <a:blipFill>
                <a:blip r:embed="rId2"/>
                <a:stretch>
                  <a:fillRect l="-1585" t="-2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86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9738-A913-DA09-4499-6A18DEEFA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6476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Fourier Transform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Read the image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Convert to </a:t>
            </a:r>
            <a:r>
              <a:rPr lang="en-IN" dirty="0" err="1"/>
              <a:t>gray</a:t>
            </a:r>
            <a:r>
              <a:rPr lang="en-IN" dirty="0"/>
              <a:t> scale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Calculate FFT</a:t>
            </a:r>
          </a:p>
          <a:p>
            <a:pPr lvl="1">
              <a:lnSpc>
                <a:spcPct val="100000"/>
              </a:lnSpc>
            </a:pPr>
            <a:r>
              <a:rPr lang="en-IN" sz="3200" b="0" i="0" dirty="0" err="1">
                <a:solidFill>
                  <a:srgbClr val="242424"/>
                </a:solidFill>
                <a:effectLst/>
                <a:latin typeface="source-code-pro"/>
              </a:rPr>
              <a:t>f_image</a:t>
            </a:r>
            <a:r>
              <a:rPr lang="en-IN" sz="3200" b="0" i="0" dirty="0">
                <a:solidFill>
                  <a:srgbClr val="242424"/>
                </a:solidFill>
                <a:effectLst/>
                <a:latin typeface="source-code-pro"/>
              </a:rPr>
              <a:t> = np.fft.fft2(</a:t>
            </a:r>
            <a:r>
              <a:rPr lang="en-IN" sz="3200" b="0" i="0" dirty="0" err="1">
                <a:solidFill>
                  <a:srgbClr val="242424"/>
                </a:solidFill>
                <a:effectLst/>
                <a:latin typeface="source-code-pro"/>
              </a:rPr>
              <a:t>gray_image</a:t>
            </a:r>
            <a:r>
              <a:rPr lang="en-IN" sz="3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solidFill>
                  <a:srgbClr val="242424"/>
                </a:solidFill>
                <a:latin typeface="source-code-pro"/>
              </a:rPr>
              <a:t>There are three kinds of frequency components in the image</a:t>
            </a:r>
          </a:p>
          <a:p>
            <a:pPr lvl="1">
              <a:lnSpc>
                <a:spcPct val="1000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Low-frequency components: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correspond to smooth and gradual changes, while</a:t>
            </a:r>
          </a:p>
          <a:p>
            <a:pPr lvl="1">
              <a:lnSpc>
                <a:spcPct val="1000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high-frequency components: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represent abrupt changes and fine details.</a:t>
            </a:r>
          </a:p>
          <a:p>
            <a:pPr lvl="1">
              <a:lnSpc>
                <a:spcPct val="1000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DC component,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or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 zero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frequency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: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represents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the average brightness of the image.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Shift the DC or zero-frequency components to the center and compute the magnitude spectrum</a:t>
            </a:r>
          </a:p>
          <a:p>
            <a:pPr lvl="1">
              <a:lnSpc>
                <a:spcPct val="100000"/>
              </a:lnSpc>
            </a:pP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fshift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 =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np.fft.fftshift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f_image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29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902F-45C8-03A0-C73E-CBCA07BE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400"/>
            <a:ext cx="11969496" cy="6714871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5. </a:t>
            </a:r>
            <a:r>
              <a:rPr lang="en-IN" dirty="0"/>
              <a:t>Visualize the magnitude spectrum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calculate the magnitude of the complex numbers obtained from the Fourier Transform and plot them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magnitude_spectrum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 = </a:t>
            </a:r>
            <a:r>
              <a:rPr lang="en-IN" b="0" i="0" dirty="0">
                <a:solidFill>
                  <a:srgbClr val="1C00CF"/>
                </a:solidFill>
                <a:effectLst/>
                <a:latin typeface="source-code-pro"/>
              </a:rPr>
              <a:t>20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 * np.log(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np.</a:t>
            </a:r>
            <a:r>
              <a:rPr lang="en-IN" b="0" i="0" dirty="0" err="1">
                <a:solidFill>
                  <a:srgbClr val="5C2699"/>
                </a:solidFill>
                <a:effectLst/>
                <a:latin typeface="source-code-pro"/>
              </a:rPr>
              <a:t>abs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fshift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))</a:t>
            </a:r>
            <a:br>
              <a:rPr lang="en-IN" dirty="0"/>
            </a:b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plt.imshow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magnitude_spectrum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cmap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=</a:t>
            </a:r>
            <a:r>
              <a:rPr lang="en-IN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N" b="0" i="0" dirty="0" err="1">
                <a:solidFill>
                  <a:srgbClr val="C41A16"/>
                </a:solidFill>
                <a:effectLst/>
                <a:latin typeface="source-code-pro"/>
              </a:rPr>
              <a:t>gray</a:t>
            </a:r>
            <a:r>
              <a:rPr lang="en-IN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plt.title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IN" b="0" i="0" dirty="0">
                <a:solidFill>
                  <a:srgbClr val="C41A16"/>
                </a:solidFill>
                <a:effectLst/>
                <a:latin typeface="source-code-pro"/>
              </a:rPr>
              <a:t>'Magnitude Spectrum'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plt.axis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IN" b="0" i="0" dirty="0">
                <a:solidFill>
                  <a:srgbClr val="C41A16"/>
                </a:solidFill>
                <a:effectLst/>
                <a:latin typeface="source-code-pro"/>
              </a:rPr>
              <a:t>'off'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plt.show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6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542F-2035-DDFB-DA4F-3FB2251D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Fourier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30D0-9DE2-A28A-DF5F-A016C0C9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005840"/>
            <a:ext cx="11861800" cy="5648960"/>
          </a:xfrm>
        </p:spPr>
        <p:txBody>
          <a:bodyPr/>
          <a:lstStyle/>
          <a:p>
            <a:r>
              <a:rPr lang="en-IN" dirty="0"/>
              <a:t>Named after Joseph Fourier</a:t>
            </a:r>
          </a:p>
          <a:p>
            <a:r>
              <a:rPr lang="en-IN" dirty="0"/>
              <a:t>Any periodic function can be represented as a weighted sum of infinite sinusoids of different frequencies</a:t>
            </a:r>
          </a:p>
          <a:p>
            <a:r>
              <a:rPr lang="en-IN" dirty="0"/>
              <a:t>Fourier transforms represent a signal f(x) in terms of Amplitudes and Phases of its constituent Sinusoids.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f(x)                                            F(u)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 for each u captures the amplitude and the phase of the corresponding sinusoid wave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EAFE6C-0542-C356-F261-F7ED1363B228}"/>
              </a:ext>
            </a:extLst>
          </p:cNvPr>
          <p:cNvSpPr/>
          <p:nvPr/>
        </p:nvSpPr>
        <p:spPr>
          <a:xfrm>
            <a:off x="1686560" y="3576320"/>
            <a:ext cx="1310640" cy="873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5BB987-1D34-5991-8CEA-191F19B2D29C}"/>
              </a:ext>
            </a:extLst>
          </p:cNvPr>
          <p:cNvCxnSpPr/>
          <p:nvPr/>
        </p:nvCxnSpPr>
        <p:spPr>
          <a:xfrm>
            <a:off x="838200" y="4084320"/>
            <a:ext cx="848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3871A1-1864-5F14-3E9A-B1B414799530}"/>
              </a:ext>
            </a:extLst>
          </p:cNvPr>
          <p:cNvCxnSpPr/>
          <p:nvPr/>
        </p:nvCxnSpPr>
        <p:spPr>
          <a:xfrm>
            <a:off x="2997200" y="4013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65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26418CC-A4C4-BAAE-B569-DBF0D9D633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923" y="125134"/>
            <a:ext cx="6115279" cy="665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93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0D0C-05A5-5EBE-49A8-C85FCCF0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" y="33400"/>
            <a:ext cx="11926824" cy="6714871"/>
          </a:xfrm>
        </p:spPr>
        <p:txBody>
          <a:bodyPr/>
          <a:lstStyle/>
          <a:p>
            <a:r>
              <a:rPr lang="en-IN" sz="3200" dirty="0"/>
              <a:t>DC component: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located at the center of the magnitude spectrum.</a:t>
            </a:r>
          </a:p>
          <a:p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Low frequency component: found closer to the center of the magnitude spectrum, surrounding the DC component.</a:t>
            </a:r>
          </a:p>
          <a:p>
            <a:pPr lvl="1"/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Low frequencies contain more image information than higher ones, as their magnitude is higher.</a:t>
            </a:r>
          </a:p>
          <a:p>
            <a:r>
              <a:rPr lang="en-US" sz="3200" dirty="0">
                <a:solidFill>
                  <a:srgbClr val="242424"/>
                </a:solidFill>
                <a:latin typeface="source-serif-pro"/>
              </a:rPr>
              <a:t>High frequency component: 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found towards the outer edges of the magnitude spectrum</a:t>
            </a:r>
          </a:p>
          <a:p>
            <a:pPr lvl="1"/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capture the abrupt changes, fine details, edges, textures, or noise within the image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620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02BF-9CBE-EFB8-31D2-DF7F3C8F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03"/>
            <a:ext cx="12192000" cy="673177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79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542F-2035-DDFB-DA4F-3FB2251D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Inverse Fourier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30D0-9DE2-A28A-DF5F-A016C0C9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005840"/>
            <a:ext cx="11861800" cy="5648960"/>
          </a:xfrm>
        </p:spPr>
        <p:txBody>
          <a:bodyPr/>
          <a:lstStyle/>
          <a:p>
            <a:r>
              <a:rPr lang="en-IN" dirty="0"/>
              <a:t>Captures the signal f(x) from the Amplitudes and Phases of its constituent Sinusoids.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f(x)                                            F(u)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 for each u captures the amplitude and the phase of the corresponding sinusoid wave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There is no loss of information in the forward and backward direction of the transform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EAFE6C-0542-C356-F261-F7ED1363B228}"/>
              </a:ext>
            </a:extLst>
          </p:cNvPr>
          <p:cNvSpPr/>
          <p:nvPr/>
        </p:nvSpPr>
        <p:spPr>
          <a:xfrm>
            <a:off x="1940560" y="2184400"/>
            <a:ext cx="1310640" cy="873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IFT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BB49A-CBF7-9CA8-7ACA-543C687DCF94}"/>
              </a:ext>
            </a:extLst>
          </p:cNvPr>
          <p:cNvCxnSpPr>
            <a:cxnSpLocks/>
          </p:cNvCxnSpPr>
          <p:nvPr/>
        </p:nvCxnSpPr>
        <p:spPr>
          <a:xfrm flipH="1">
            <a:off x="3251200" y="262128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89A7D4-13AD-D379-A9F1-8AD24168AC2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34720" y="2621280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3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97805-4AC7-048B-53D2-4F61E0D17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840" y="67944"/>
                <a:ext cx="12207240" cy="66884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Fourier Transform in 1D</a:t>
                </a:r>
              </a:p>
              <a:p>
                <a:pPr marL="0" indent="0">
                  <a:buNone/>
                </a:pPr>
                <a:r>
                  <a:rPr lang="en-IN" b="0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𝑢𝑥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dx 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  <a:p>
                <a:pPr lvl="1"/>
                <a:r>
                  <a:rPr lang="en-IN" dirty="0"/>
                  <a:t>Where x : space</a:t>
                </a:r>
              </a:p>
              <a:p>
                <a:pPr lvl="1"/>
                <a:r>
                  <a:rPr lang="en-IN" dirty="0"/>
                  <a:t>u: frequency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/>
                <a:r>
                  <a:rPr lang="en-IN" dirty="0" err="1"/>
                  <a:t>i</a:t>
                </a:r>
                <a:r>
                  <a:rPr lang="en-IN" dirty="0"/>
                  <a:t>=sqrt(-1)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Inverse Fourier Transform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𝑢𝑥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du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97805-4AC7-048B-53D2-4F61E0D17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840" y="67944"/>
                <a:ext cx="12207240" cy="6688455"/>
              </a:xfrm>
              <a:blipFill>
                <a:blip r:embed="rId2"/>
                <a:stretch>
                  <a:fillRect l="-999" t="-14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22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7E7E-F4FA-2B5D-D7B0-167F79CB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7" y="200773"/>
            <a:ext cx="10515600" cy="480264"/>
          </a:xfrm>
        </p:spPr>
        <p:txBody>
          <a:bodyPr>
            <a:normAutofit fontScale="90000"/>
          </a:bodyPr>
          <a:lstStyle/>
          <a:p>
            <a:r>
              <a:rPr lang="en-IN" dirty="0"/>
              <a:t>Spatial Domain vs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FDF2796-8DC1-8F5B-C65D-2F1A7DF98FD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4936733"/>
                  </p:ext>
                </p:extLst>
              </p:nvPr>
            </p:nvGraphicFramePr>
            <p:xfrm>
              <a:off x="838200" y="1345361"/>
              <a:ext cx="8676735" cy="4317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2245">
                      <a:extLst>
                        <a:ext uri="{9D8B030D-6E8A-4147-A177-3AD203B41FA5}">
                          <a16:colId xmlns:a16="http://schemas.microsoft.com/office/drawing/2014/main" val="4120425644"/>
                        </a:ext>
                      </a:extLst>
                    </a:gridCol>
                    <a:gridCol w="2892245">
                      <a:extLst>
                        <a:ext uri="{9D8B030D-6E8A-4147-A177-3AD203B41FA5}">
                          <a16:colId xmlns:a16="http://schemas.microsoft.com/office/drawing/2014/main" val="1586119762"/>
                        </a:ext>
                      </a:extLst>
                    </a:gridCol>
                    <a:gridCol w="2892245">
                      <a:extLst>
                        <a:ext uri="{9D8B030D-6E8A-4147-A177-3AD203B41FA5}">
                          <a16:colId xmlns:a16="http://schemas.microsoft.com/office/drawing/2014/main" val="4278745132"/>
                        </a:ext>
                      </a:extLst>
                    </a:gridCol>
                  </a:tblGrid>
                  <a:tr h="809230"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Spatial 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Frequency domain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683674"/>
                      </a:ext>
                    </a:extLst>
                  </a:tr>
                  <a:tr h="809230"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Linearity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  <m:sSub>
                                <m:sSubPr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800" dirty="0"/>
                            <a:t>(x)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  <m:sSub>
                                <m:sSubPr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oMath>
                          </a14:m>
                          <a:r>
                            <a:rPr lang="en-IN" sz="2800" dirty="0"/>
                            <a:t> </a:t>
                          </a:r>
                        </a:p>
                        <a:p>
                          <a:endParaRPr lang="en-I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608017"/>
                      </a:ext>
                    </a:extLst>
                  </a:tr>
                  <a:tr h="809230"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Scaling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f(</a:t>
                          </a:r>
                          <a:r>
                            <a:rPr lang="en-IN" sz="2800" dirty="0" err="1"/>
                            <a:t>ax</a:t>
                          </a:r>
                          <a:r>
                            <a:rPr lang="en-IN" sz="2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sz="28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7250903"/>
                      </a:ext>
                    </a:extLst>
                  </a:tr>
                  <a:tr h="809230"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shifting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f(x-a)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𝑢𝑎</m:t>
                                    </m:r>
                                  </m:sup>
                                </m:s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5741853"/>
                      </a:ext>
                    </a:extLst>
                  </a:tr>
                  <a:tr h="809230"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Differentiation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IN" sz="2800" dirty="0"/>
                            <a:t>(f(x)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800" dirty="0"/>
                            <a:t>F(u)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74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FDF2796-8DC1-8F5B-C65D-2F1A7DF98FD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4936733"/>
                  </p:ext>
                </p:extLst>
              </p:nvPr>
            </p:nvGraphicFramePr>
            <p:xfrm>
              <a:off x="838200" y="1345361"/>
              <a:ext cx="8676735" cy="4317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2245">
                      <a:extLst>
                        <a:ext uri="{9D8B030D-6E8A-4147-A177-3AD203B41FA5}">
                          <a16:colId xmlns:a16="http://schemas.microsoft.com/office/drawing/2014/main" val="4120425644"/>
                        </a:ext>
                      </a:extLst>
                    </a:gridCol>
                    <a:gridCol w="2892245">
                      <a:extLst>
                        <a:ext uri="{9D8B030D-6E8A-4147-A177-3AD203B41FA5}">
                          <a16:colId xmlns:a16="http://schemas.microsoft.com/office/drawing/2014/main" val="1586119762"/>
                        </a:ext>
                      </a:extLst>
                    </a:gridCol>
                    <a:gridCol w="2892245">
                      <a:extLst>
                        <a:ext uri="{9D8B030D-6E8A-4147-A177-3AD203B41FA5}">
                          <a16:colId xmlns:a16="http://schemas.microsoft.com/office/drawing/2014/main" val="427874513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Spatial 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Frequency domain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683674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Linearity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22" t="-105806" r="-101266" b="-25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5806" r="-1053" b="-25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608017"/>
                      </a:ext>
                    </a:extLst>
                  </a:tr>
                  <a:tr h="809230"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Scaling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f(</a:t>
                          </a:r>
                          <a:r>
                            <a:rPr lang="en-IN" sz="2800" dirty="0" err="1"/>
                            <a:t>ax</a:t>
                          </a:r>
                          <a:r>
                            <a:rPr lang="en-IN" sz="2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39850" r="-1053" b="-202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7250903"/>
                      </a:ext>
                    </a:extLst>
                  </a:tr>
                  <a:tr h="809230"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shifting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f(x-a)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39850" r="-1053" b="-102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741853"/>
                      </a:ext>
                    </a:extLst>
                  </a:tr>
                  <a:tr h="809230">
                    <a:tc>
                      <a:txBody>
                        <a:bodyPr/>
                        <a:lstStyle/>
                        <a:p>
                          <a:r>
                            <a:rPr lang="en-IN" sz="2800" dirty="0"/>
                            <a:t>Differentiation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22" t="-439850" r="-101266" b="-2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39850" r="-1053" b="-2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3747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901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687-FA54-0006-2EEF-B4D565D8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83"/>
            <a:ext cx="10515600" cy="575154"/>
          </a:xfrm>
        </p:spPr>
        <p:txBody>
          <a:bodyPr>
            <a:normAutofit fontScale="90000"/>
          </a:bodyPr>
          <a:lstStyle/>
          <a:p>
            <a:r>
              <a:rPr lang="en-IN" dirty="0"/>
              <a:t>Convolution and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4A8DC-204B-0B41-536C-47F228726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833" y="828136"/>
                <a:ext cx="11868509" cy="59239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Convolution in spatial domain:</a:t>
                </a:r>
              </a:p>
              <a:p>
                <a:r>
                  <a:rPr lang="en-IN" dirty="0"/>
                  <a:t>g(x)  = f(x)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conv</m:t>
                        </m:r>
                      </m:e>
                    </m:d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IN" dirty="0"/>
                  <a:t>  </a:t>
                </a:r>
              </a:p>
              <a:p>
                <a:pPr lvl="1"/>
                <a:r>
                  <a:rPr lang="en-IN" sz="2800" dirty="0"/>
                  <a:t>Take the inverse of the filter or mask h(x) and slide it over the image f(x)</a:t>
                </a:r>
              </a:p>
              <a:p>
                <a:r>
                  <a:rPr lang="en-IN" dirty="0"/>
                  <a:t>In Frequency  Domain convolution is equivalent to</a:t>
                </a:r>
              </a:p>
              <a:p>
                <a:pPr lvl="1"/>
                <a:r>
                  <a:rPr lang="en-IN" sz="2800" dirty="0"/>
                  <a:t>g(x)  = f(x)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conv</m:t>
                        </m:r>
                      </m:e>
                    </m:d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IN" sz="2800" dirty="0"/>
                  <a:t>                    G(u)=F(U)*H(U)</a:t>
                </a:r>
              </a:p>
              <a:p>
                <a:pPr lvl="1"/>
                <a:r>
                  <a:rPr lang="en-IN" sz="2800" b="1" dirty="0">
                    <a:solidFill>
                      <a:srgbClr val="C00000"/>
                    </a:solidFill>
                  </a:rPr>
                  <a:t>Convolution in spatial domain                     Multiplication in Frequency Domain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4A8DC-204B-0B41-536C-47F228726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833" y="828136"/>
                <a:ext cx="11868509" cy="5923980"/>
              </a:xfrm>
              <a:blipFill>
                <a:blip r:embed="rId2"/>
                <a:stretch>
                  <a:fillRect l="-1027" t="-17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E861E7-092E-56BC-A3E9-DC509244242C}"/>
              </a:ext>
            </a:extLst>
          </p:cNvPr>
          <p:cNvCxnSpPr/>
          <p:nvPr/>
        </p:nvCxnSpPr>
        <p:spPr>
          <a:xfrm>
            <a:off x="4321835" y="3045124"/>
            <a:ext cx="1345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46FB84-8AA8-C216-7994-FABF52853690}"/>
              </a:ext>
            </a:extLst>
          </p:cNvPr>
          <p:cNvCxnSpPr/>
          <p:nvPr/>
        </p:nvCxnSpPr>
        <p:spPr>
          <a:xfrm>
            <a:off x="5423139" y="3516702"/>
            <a:ext cx="1345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687-FA54-0006-2EEF-B4D565D8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83"/>
            <a:ext cx="10515600" cy="575154"/>
          </a:xfrm>
        </p:spPr>
        <p:txBody>
          <a:bodyPr>
            <a:normAutofit fontScale="90000"/>
          </a:bodyPr>
          <a:lstStyle/>
          <a:p>
            <a:r>
              <a:rPr lang="en-IN" dirty="0"/>
              <a:t>Steps for Convolution in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4A8DC-204B-0B41-536C-47F228726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833" y="828136"/>
                <a:ext cx="11868509" cy="5923980"/>
              </a:xfrm>
            </p:spPr>
            <p:txBody>
              <a:bodyPr/>
              <a:lstStyle/>
              <a:p>
                <a:r>
                  <a:rPr lang="en-IN" dirty="0"/>
                  <a:t>g(x)  = f(x)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conv</m:t>
                        </m:r>
                      </m:e>
                    </m:d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IN" dirty="0"/>
                  <a:t>                    G(u)=F(U)*H(U)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Steps:</a:t>
                </a:r>
              </a:p>
              <a:p>
                <a:r>
                  <a:rPr lang="en-IN" dirty="0"/>
                  <a:t>Take FFT of the image f(x) as F(u)</a:t>
                </a:r>
              </a:p>
              <a:p>
                <a:r>
                  <a:rPr lang="en-IN" dirty="0"/>
                  <a:t>Take FFT of the filter or mask h(x) as H(u)</a:t>
                </a:r>
              </a:p>
              <a:p>
                <a:r>
                  <a:rPr lang="en-IN" dirty="0"/>
                  <a:t>Multiply F(u) and H(u) to get G(U)</a:t>
                </a:r>
              </a:p>
              <a:p>
                <a:r>
                  <a:rPr lang="en-IN" dirty="0"/>
                  <a:t>Take IFFT of the resultant signal G(U) to get g(x)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4A8DC-204B-0B41-536C-47F228726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833" y="828136"/>
                <a:ext cx="11868509" cy="5923980"/>
              </a:xfrm>
              <a:blipFill>
                <a:blip r:embed="rId2"/>
                <a:stretch>
                  <a:fillRect l="-1027" t="-17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46FB84-8AA8-C216-7994-FABF52853690}"/>
              </a:ext>
            </a:extLst>
          </p:cNvPr>
          <p:cNvCxnSpPr/>
          <p:nvPr/>
        </p:nvCxnSpPr>
        <p:spPr>
          <a:xfrm>
            <a:off x="3766868" y="1092679"/>
            <a:ext cx="1345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1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686A-FD66-808B-8F8B-68319022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158092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414F-0D8E-125A-A9FD-3BDFE0F2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" y="738696"/>
            <a:ext cx="12023785" cy="5961212"/>
          </a:xfrm>
        </p:spPr>
        <p:txBody>
          <a:bodyPr/>
          <a:lstStyle/>
          <a:p>
            <a:r>
              <a:rPr lang="en-IN" dirty="0"/>
              <a:t> The algorithm for doing FFT and IFFT are very fast </a:t>
            </a:r>
          </a:p>
          <a:p>
            <a:r>
              <a:rPr lang="en-IN" dirty="0"/>
              <a:t>Spatial filtering on images using large kernels is a very expensive and time-consuming process</a:t>
            </a:r>
          </a:p>
          <a:p>
            <a:r>
              <a:rPr lang="en-IN" dirty="0"/>
              <a:t>This can be done much faster using FFTs in frequency domain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32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B6AA-4EFB-C086-0E05-FEAEBF06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011"/>
            <a:ext cx="11825377" cy="6788989"/>
          </a:xfrm>
        </p:spPr>
        <p:txBody>
          <a:bodyPr/>
          <a:lstStyle/>
          <a:p>
            <a:r>
              <a:rPr lang="en-IN" dirty="0"/>
              <a:t>Low frequency: slow variation in intensity values</a:t>
            </a:r>
          </a:p>
          <a:p>
            <a:pPr lvl="1"/>
            <a:r>
              <a:rPr lang="en-IN" dirty="0"/>
              <a:t> e.g. wall of a room or blue sky without clouds</a:t>
            </a:r>
          </a:p>
          <a:p>
            <a:r>
              <a:rPr lang="en-IN" dirty="0"/>
              <a:t>High frequency: sharp transitions in intensity values</a:t>
            </a:r>
          </a:p>
          <a:p>
            <a:pPr lvl="1"/>
            <a:r>
              <a:rPr lang="en-IN" dirty="0"/>
              <a:t>e.g. edges or noise</a:t>
            </a:r>
          </a:p>
          <a:p>
            <a:endParaRPr lang="en-IN" dirty="0"/>
          </a:p>
          <a:p>
            <a:r>
              <a:rPr lang="en-IN" dirty="0"/>
              <a:t>Low Pass Filter: allows only the low-frequency components to be passed to the transformed image</a:t>
            </a:r>
          </a:p>
          <a:p>
            <a:pPr lvl="1"/>
            <a:r>
              <a:rPr lang="en-IN" dirty="0"/>
              <a:t>Cuts off the higher frequency components</a:t>
            </a:r>
          </a:p>
          <a:p>
            <a:pPr lvl="1"/>
            <a:r>
              <a:rPr lang="en-IN" dirty="0"/>
              <a:t>Used for smoothening operations</a:t>
            </a:r>
          </a:p>
          <a:p>
            <a:endParaRPr lang="en-IN" dirty="0"/>
          </a:p>
          <a:p>
            <a:r>
              <a:rPr lang="en-IN" dirty="0"/>
              <a:t>High Pass Filter: allows only the high-frequency components to be passed to the transformed image</a:t>
            </a:r>
          </a:p>
          <a:p>
            <a:pPr lvl="1"/>
            <a:r>
              <a:rPr lang="en-IN" dirty="0"/>
              <a:t>Cuts off the lower frequency components</a:t>
            </a:r>
          </a:p>
          <a:p>
            <a:pPr lvl="1"/>
            <a:r>
              <a:rPr lang="en-IN" dirty="0"/>
              <a:t>Used for sharpening operations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87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14963</TotalTime>
  <Words>1112</Words>
  <Application>Microsoft Office PowerPoint</Application>
  <PresentationFormat>Widescreen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source-code-pro</vt:lpstr>
      <vt:lpstr>source-serif-pro</vt:lpstr>
      <vt:lpstr>Office Theme</vt:lpstr>
      <vt:lpstr>Unit 2</vt:lpstr>
      <vt:lpstr>Fourier Transforms</vt:lpstr>
      <vt:lpstr>Inverse Fourier Transforms</vt:lpstr>
      <vt:lpstr>PowerPoint Presentation</vt:lpstr>
      <vt:lpstr>Spatial Domain vs Frequency Domain</vt:lpstr>
      <vt:lpstr>Convolution and Fourier Transform</vt:lpstr>
      <vt:lpstr>Steps for Convolution in Fourier Transform</vt:lpstr>
      <vt:lpstr>Advantage</vt:lpstr>
      <vt:lpstr>PowerPoint Presentation</vt:lpstr>
      <vt:lpstr>Fourier Transforms in 2D</vt:lpstr>
      <vt:lpstr>Discrete Fourier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Nisha Chandran S</dc:creator>
  <cp:lastModifiedBy>Nisha Chandran</cp:lastModifiedBy>
  <cp:revision>183</cp:revision>
  <dcterms:created xsi:type="dcterms:W3CDTF">2021-10-15T13:15:14Z</dcterms:created>
  <dcterms:modified xsi:type="dcterms:W3CDTF">2023-09-19T03:35:00Z</dcterms:modified>
</cp:coreProperties>
</file>