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  <p:sldId id="289" r:id="rId6"/>
    <p:sldId id="295" r:id="rId7"/>
    <p:sldId id="297" r:id="rId8"/>
    <p:sldId id="290" r:id="rId9"/>
    <p:sldId id="296" r:id="rId10"/>
    <p:sldId id="291" r:id="rId11"/>
    <p:sldId id="292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CF5E-D961-4643-94FD-747A21B2D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DEFBA-B051-4E22-B6B4-8DE5B64CA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88631-50CC-4B0D-B409-DD74AD07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5F88-DCE1-4070-89DD-3B98C08D1CA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AC43-5534-445E-BE3A-BB71D2E6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53C98-BC01-4FBE-9BED-6CCA58C7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55F-A286-4EC5-8E63-6D40ADAC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09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068B-5BA1-41AD-9E26-C5349131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08F65-308A-4224-A974-4FE926EBE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1D7C-F29D-44EE-9BC1-30FE91F0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5F88-DCE1-4070-89DD-3B98C08D1CA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BFC86-9175-4273-8CBB-04E45B29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ED941-1BA3-4134-A8FC-6757C25A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55F-A286-4EC5-8E63-6D40ADAC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14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AFCBD-CF9C-4955-9D44-D6088A4A1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0828D-E309-46A6-8545-2433222EB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EEFC-5DFB-48EA-BECA-3C0CA5A8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5F88-DCE1-4070-89DD-3B98C08D1CA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8BFF5-7ED6-41ED-8AF2-E2828838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6735-9F2F-45F0-B6DC-6EAED94B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55F-A286-4EC5-8E63-6D40ADAC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38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7871-7C2D-420B-BB1F-0BBEBDDC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794DD-B555-44A9-91AB-4C0FA5566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94772-45F1-492B-9D16-C2931917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5F88-DCE1-4070-89DD-3B98C08D1CA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7F10D-A023-4A51-B7EE-9AFB250E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26F7-950E-4D9F-A2A0-DD547C37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55F-A286-4EC5-8E63-6D40ADAC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7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18F2-D266-4C8A-A169-E08ADF4B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105D3-BD49-4285-8C66-AE04718D9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5DB5-7ED1-41CE-BF29-ABF91657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5F88-DCE1-4070-89DD-3B98C08D1CA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5EB03-B4A0-4BD9-8065-B25D3CF5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0DFC5-EC60-4B5E-ACE3-11475EAC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55F-A286-4EC5-8E63-6D40ADAC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3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6EA3-83EA-41F7-85B1-09198276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24ED1-AF87-40CA-BE50-F5C1D452D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BB594-852A-421A-BEF0-DFEF6FFC7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38933-B9A0-4573-BE86-8A513271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5F88-DCE1-4070-89DD-3B98C08D1CA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D00EB-CDBF-4368-979C-8B9B0A57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E255B-4D1D-4364-B8EE-6F67BFFA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55F-A286-4EC5-8E63-6D40ADAC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7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9E21-EDEF-4423-82E3-760862A6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6F21B-2A93-4CD8-ADC3-EBD4D313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F29B7-7DEF-4ECA-8E61-A65633796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9CD9C-6534-4C4A-90AB-333C9F2F4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69F32-C208-4B00-AED8-2BC8C6F3F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BEDE8-6048-4DAB-9CEB-D6070DC6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5F88-DCE1-4070-89DD-3B98C08D1CA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6D448-0AF7-43A1-8C99-11570BC1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15BE8-6BF3-450C-8E34-ECA89F4E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55F-A286-4EC5-8E63-6D40ADAC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1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AA88-E8B5-40FA-A3ED-4F856B0C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FF159-409A-4902-8429-73E0FE3B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5F88-DCE1-4070-89DD-3B98C08D1CA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09DCB-3A5B-4D43-8F27-9150F8EC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08A19-22C2-4B8F-98FC-CCD88309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55F-A286-4EC5-8E63-6D40ADAC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4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D355B-15C8-4421-BF74-B5656184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5F88-DCE1-4070-89DD-3B98C08D1CA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EFD60-4B2F-4DEC-9074-EDAE1219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358BB-34C8-46BA-B2B0-216BACCB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55F-A286-4EC5-8E63-6D40ADAC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6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9113-3ABB-4BFC-B389-753BD75D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E6A2-BC67-440E-9CCD-AD410BA11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7799F-0597-4B9D-89DE-FB1F0E1F4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9B29F-AE23-4B68-8ABA-9615630A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5F88-DCE1-4070-89DD-3B98C08D1CA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A45D4-29B5-42B4-9201-9382946B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73AC4-FCD9-46C1-8EAD-D8D4D603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55F-A286-4EC5-8E63-6D40ADAC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26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31E4-EB8E-4798-B4FE-C7B12048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F54D2-B620-4C2C-973C-CA90991FE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FED1F-A617-4983-A39E-75F1DF680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FA09C-6404-4315-89F3-215A611E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5F88-DCE1-4070-89DD-3B98C08D1CA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53F6B-7E12-43D8-BB35-B1DF36E5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E5FD8-B993-419F-93B7-DFB42159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55F-A286-4EC5-8E63-6D40ADAC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92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9090C-4D1E-406B-A2A6-57B7B127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65456-559D-43DA-B05B-87FF95A05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6086F-9F05-49D6-B446-F76B4C81F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B5F88-DCE1-4070-89DD-3B98C08D1CA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7EA95-BA8A-4BFD-B505-8EAFAC1DE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10DC5-C424-4B72-8AF8-F5E44100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5355F-A286-4EC5-8E63-6D40ADACE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8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A3AD-0D7D-4657-BBF2-2E73B72D8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527B8-5496-4B00-94D7-582122989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13075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B46E-A442-4939-958E-8918F28C4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1984477" cy="668290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Restoration of images degraded by degradation function in frequency domain</a:t>
            </a:r>
          </a:p>
          <a:p>
            <a:pPr marL="0" indent="0">
              <a:buNone/>
            </a:pPr>
            <a:r>
              <a:rPr lang="en-IN" dirty="0"/>
              <a:t>Inverse filter: direct inverse filtering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Simply by dividing the FT of the degraded image with the FT of the degradation function H</a:t>
            </a:r>
          </a:p>
          <a:p>
            <a:pPr marL="0" indent="0">
              <a:buNone/>
            </a:pPr>
            <a:r>
              <a:rPr lang="en-IN" dirty="0"/>
              <a:t>Substituting for G(</a:t>
            </a:r>
            <a:r>
              <a:rPr lang="en-IN" dirty="0" err="1"/>
              <a:t>u,v</a:t>
            </a:r>
            <a:r>
              <a:rPr lang="en-IN" dirty="0"/>
              <a:t>) as  G(</a:t>
            </a:r>
            <a:r>
              <a:rPr lang="en-IN" dirty="0" err="1"/>
              <a:t>u,v</a:t>
            </a:r>
            <a:r>
              <a:rPr lang="en-IN" dirty="0"/>
              <a:t>)= H(</a:t>
            </a:r>
            <a:r>
              <a:rPr lang="en-IN" dirty="0" err="1"/>
              <a:t>u,v</a:t>
            </a:r>
            <a:r>
              <a:rPr lang="en-IN" dirty="0"/>
              <a:t>)*F(</a:t>
            </a:r>
            <a:r>
              <a:rPr lang="en-IN" dirty="0" err="1"/>
              <a:t>u,v</a:t>
            </a:r>
            <a:r>
              <a:rPr lang="en-IN" dirty="0"/>
              <a:t>)+N(</a:t>
            </a:r>
            <a:r>
              <a:rPr lang="en-IN" dirty="0" err="1"/>
              <a:t>u,v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5AE11-A28A-43A7-90E0-6ADE4614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993" y="1688558"/>
            <a:ext cx="4201017" cy="1181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E6FF6-183B-4854-BEAC-EE798292B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994" y="4370960"/>
            <a:ext cx="5543941" cy="149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2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874C2-BAD4-4CCC-A45A-3A8648E3D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97" y="113556"/>
            <a:ext cx="11924489" cy="657907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Problems with inverse filters</a:t>
            </a:r>
          </a:p>
          <a:p>
            <a:pPr marL="0" indent="0">
              <a:buNone/>
            </a:pPr>
            <a:r>
              <a:rPr lang="en-IN" dirty="0"/>
              <a:t>From the equation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Degradation function H is known still we cannot estimate the un-degraded image</a:t>
            </a:r>
          </a:p>
          <a:p>
            <a:r>
              <a:rPr lang="en-IN" dirty="0"/>
              <a:t>N is unknown</a:t>
            </a:r>
          </a:p>
          <a:p>
            <a:r>
              <a:rPr lang="en-IN" dirty="0"/>
              <a:t>If H is very low values or 0 then the ratio easily dominates the LHS</a:t>
            </a:r>
          </a:p>
          <a:p>
            <a:r>
              <a:rPr lang="en-IN" dirty="0"/>
              <a:t>Performs poorly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3CC29-B0CB-4EAC-81CC-D088424E2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63" y="1094359"/>
            <a:ext cx="5543941" cy="149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0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0C94B-D3BA-4E30-90B8-068DF6EEB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25" y="94100"/>
            <a:ext cx="11739663" cy="6588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Minimum Mean Square Error filter (Weiner Filter)</a:t>
            </a:r>
          </a:p>
          <a:p>
            <a:r>
              <a:rPr lang="en-IN" dirty="0"/>
              <a:t>Degradation function and statistical measures of the noise taken into consideration.</a:t>
            </a:r>
          </a:p>
          <a:p>
            <a:r>
              <a:rPr lang="en-IN" dirty="0"/>
              <a:t>Images and noise are considered as random variables</a:t>
            </a:r>
          </a:p>
          <a:p>
            <a:r>
              <a:rPr lang="en-IN" dirty="0"/>
              <a:t>Uncorrupted image for which the error is minimum is found</a:t>
            </a:r>
          </a:p>
          <a:p>
            <a:r>
              <a:rPr lang="en-IN" dirty="0"/>
              <a:t>Error measure is given as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 is the expected value of the error</a:t>
            </a:r>
          </a:p>
          <a:p>
            <a:r>
              <a:rPr lang="en-IN" dirty="0"/>
              <a:t>Minimize the expected value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C7745-64A8-42E4-B2F2-1E6CEFF3F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12" y="3388500"/>
            <a:ext cx="7030738" cy="13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1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C6D6-C153-460F-BB4C-F491BB88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52"/>
            <a:ext cx="12062298" cy="685144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Estimating the degradation function(H)</a:t>
            </a:r>
          </a:p>
          <a:p>
            <a:pPr marL="0" indent="0">
              <a:buNone/>
            </a:pPr>
            <a:r>
              <a:rPr lang="en-IN" dirty="0"/>
              <a:t>3 ways to estimate</a:t>
            </a:r>
          </a:p>
          <a:p>
            <a:pPr marL="514350" indent="-514350">
              <a:buAutoNum type="arabicPeriod"/>
            </a:pPr>
            <a:r>
              <a:rPr lang="en-IN" dirty="0"/>
              <a:t>Observation</a:t>
            </a:r>
          </a:p>
          <a:p>
            <a:pPr marL="514350" indent="-514350">
              <a:buAutoNum type="arabicPeriod"/>
            </a:pPr>
            <a:r>
              <a:rPr lang="en-IN" dirty="0"/>
              <a:t>Experimentation</a:t>
            </a:r>
          </a:p>
          <a:p>
            <a:pPr marL="514350" indent="-514350">
              <a:buAutoNum type="arabicPeriod"/>
            </a:pPr>
            <a:r>
              <a:rPr lang="en-IN" dirty="0"/>
              <a:t>Mathematical modelling</a:t>
            </a:r>
          </a:p>
          <a:p>
            <a:pPr marL="0" indent="0">
              <a:buNone/>
            </a:pPr>
            <a:r>
              <a:rPr lang="en-IN" dirty="0"/>
              <a:t>The process of restoring an image by using a degradation function that has been estimated in some of the ways mentioned above is called the </a:t>
            </a:r>
            <a:r>
              <a:rPr lang="en-IN" b="1" dirty="0">
                <a:solidFill>
                  <a:srgbClr val="C00000"/>
                </a:solidFill>
              </a:rPr>
              <a:t>blind deconvolution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Called blind as the estimation of the degradation function we get is an approximation.</a:t>
            </a:r>
          </a:p>
          <a:p>
            <a:pPr marL="0" indent="0">
              <a:buNone/>
            </a:pPr>
            <a:r>
              <a:rPr lang="en-IN" dirty="0"/>
              <a:t>It is not the actual degradation that has taken place</a:t>
            </a:r>
          </a:p>
        </p:txBody>
      </p:sp>
    </p:spTree>
    <p:extLst>
      <p:ext uri="{BB962C8B-B14F-4D97-AF65-F5344CB8AC3E}">
        <p14:creationId xmlns:p14="http://schemas.microsoft.com/office/powerpoint/2010/main" val="44265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0A9F-0175-4F36-BBFE-60F911385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285"/>
            <a:ext cx="12013660" cy="659852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Observation</a:t>
            </a:r>
          </a:p>
          <a:p>
            <a:pPr marL="0" indent="0">
              <a:buNone/>
            </a:pPr>
            <a:r>
              <a:rPr lang="en-IN" dirty="0"/>
              <a:t>Suppose you are given a degraded image without any knowledge about H</a:t>
            </a:r>
          </a:p>
          <a:p>
            <a:pPr marL="0" indent="0">
              <a:buNone/>
            </a:pPr>
            <a:r>
              <a:rPr lang="en-IN" dirty="0"/>
              <a:t>One way to find H is by observation of the image itself.</a:t>
            </a:r>
          </a:p>
          <a:p>
            <a:r>
              <a:rPr lang="en-IN" dirty="0"/>
              <a:t>For e.g. if the image is blurred, observe the image containing sample structures, like part of an object or background</a:t>
            </a:r>
          </a:p>
          <a:p>
            <a:r>
              <a:rPr lang="en-IN" dirty="0"/>
              <a:t>Looking at the image we identify a region in the image which is having some simple structure</a:t>
            </a:r>
          </a:p>
          <a:p>
            <a:r>
              <a:rPr lang="en-IN" dirty="0"/>
              <a:t>Identify such a </a:t>
            </a:r>
            <a:r>
              <a:rPr lang="en-IN" dirty="0" err="1"/>
              <a:t>subimage</a:t>
            </a:r>
            <a:r>
              <a:rPr lang="en-IN" dirty="0"/>
              <a:t> </a:t>
            </a:r>
            <a:r>
              <a:rPr lang="en-IN" dirty="0" err="1"/>
              <a:t>g</a:t>
            </a:r>
            <a:r>
              <a:rPr lang="en-IN" baseline="-25000" dirty="0" err="1"/>
              <a:t>s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r>
              <a:rPr lang="en-IN" dirty="0"/>
              <a:t>You have the estimated image f</a:t>
            </a:r>
            <a:r>
              <a:rPr lang="en-IN" baseline="-25000" dirty="0"/>
              <a:t>s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r>
              <a:rPr lang="en-IN" dirty="0"/>
              <a:t>G</a:t>
            </a:r>
            <a:r>
              <a:rPr lang="en-IN" baseline="-25000" dirty="0"/>
              <a:t>s</a:t>
            </a:r>
            <a:r>
              <a:rPr lang="en-IN" dirty="0"/>
              <a:t>(</a:t>
            </a:r>
            <a:r>
              <a:rPr lang="en-IN" dirty="0" err="1"/>
              <a:t>u,v</a:t>
            </a:r>
            <a:r>
              <a:rPr lang="en-IN" dirty="0"/>
              <a:t>) is the FT of the sub image</a:t>
            </a:r>
          </a:p>
          <a:p>
            <a:r>
              <a:rPr lang="en-IN" dirty="0"/>
              <a:t>F</a:t>
            </a:r>
            <a:r>
              <a:rPr lang="en-IN" baseline="-25000" dirty="0"/>
              <a:t>s</a:t>
            </a:r>
            <a:r>
              <a:rPr lang="en-IN" dirty="0"/>
              <a:t>(</a:t>
            </a:r>
            <a:r>
              <a:rPr lang="en-IN" dirty="0" err="1"/>
              <a:t>u,v</a:t>
            </a:r>
            <a:r>
              <a:rPr lang="en-IN" dirty="0"/>
              <a:t>) is the FT of the estimated image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34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761A2-469F-407F-9212-0C973B398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3829"/>
            <a:ext cx="12091481" cy="659852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Gs(</a:t>
            </a:r>
            <a:r>
              <a:rPr lang="en-IN" dirty="0" err="1"/>
              <a:t>u,v</a:t>
            </a:r>
            <a:r>
              <a:rPr lang="en-IN" dirty="0"/>
              <a:t>) is the FT of the sub image</a:t>
            </a:r>
          </a:p>
          <a:p>
            <a:r>
              <a:rPr lang="en-IN" dirty="0"/>
              <a:t>Fs(</a:t>
            </a:r>
            <a:r>
              <a:rPr lang="en-IN" dirty="0" err="1"/>
              <a:t>u,v</a:t>
            </a:r>
            <a:r>
              <a:rPr lang="en-IN" dirty="0"/>
              <a:t>) is the FT of the estimated image</a:t>
            </a:r>
          </a:p>
          <a:p>
            <a:r>
              <a:rPr lang="en-IN" dirty="0"/>
              <a:t>So H is given as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384CC-47FB-4955-B181-F6597FA4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13" y="1816898"/>
            <a:ext cx="4445632" cy="1343149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B289405-C28B-43DE-80DC-527004AC21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" r="7068"/>
          <a:stretch/>
        </p:blipFill>
        <p:spPr>
          <a:xfrm>
            <a:off x="5496127" y="1627159"/>
            <a:ext cx="6499834" cy="41415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D3D6B0-7386-4BE1-BFFB-06634C7B9CCB}"/>
              </a:ext>
            </a:extLst>
          </p:cNvPr>
          <p:cNvSpPr/>
          <p:nvPr/>
        </p:nvSpPr>
        <p:spPr>
          <a:xfrm>
            <a:off x="460443" y="4458667"/>
            <a:ext cx="959796" cy="496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</a:t>
            </a:r>
            <a:r>
              <a:rPr lang="en-IN" baseline="-25000" dirty="0" err="1"/>
              <a:t>s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FF2319-5757-45D9-93AD-64027C50464A}"/>
              </a:ext>
            </a:extLst>
          </p:cNvPr>
          <p:cNvSpPr/>
          <p:nvPr/>
        </p:nvSpPr>
        <p:spPr>
          <a:xfrm>
            <a:off x="460443" y="5189546"/>
            <a:ext cx="959796" cy="4961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  <a:r>
              <a:rPr lang="en-IN" baseline="-25000" dirty="0"/>
              <a:t>s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0251F7-0406-481A-9AA3-546B8880E13E}"/>
              </a:ext>
            </a:extLst>
          </p:cNvPr>
          <p:cNvCxnSpPr/>
          <p:nvPr/>
        </p:nvCxnSpPr>
        <p:spPr>
          <a:xfrm>
            <a:off x="1420239" y="4737370"/>
            <a:ext cx="389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FBC597-7E83-4938-A70E-F8838C947CD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420239" y="5437601"/>
            <a:ext cx="3891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617EBD2-FEFA-4205-8FC4-678795BDC53C}"/>
              </a:ext>
            </a:extLst>
          </p:cNvPr>
          <p:cNvSpPr/>
          <p:nvPr/>
        </p:nvSpPr>
        <p:spPr>
          <a:xfrm>
            <a:off x="1809346" y="4458666"/>
            <a:ext cx="959796" cy="4961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</a:t>
            </a:r>
            <a:r>
              <a:rPr lang="en-IN" baseline="-25000" dirty="0"/>
              <a:t>s</a:t>
            </a:r>
            <a:r>
              <a:rPr lang="en-IN" dirty="0"/>
              <a:t>(</a:t>
            </a:r>
            <a:r>
              <a:rPr lang="en-IN" dirty="0" err="1"/>
              <a:t>u,v</a:t>
            </a:r>
            <a:r>
              <a:rPr lang="en-IN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523AA-0D20-46DF-9E11-F68E436EC3FA}"/>
              </a:ext>
            </a:extLst>
          </p:cNvPr>
          <p:cNvSpPr/>
          <p:nvPr/>
        </p:nvSpPr>
        <p:spPr>
          <a:xfrm>
            <a:off x="1809346" y="5340485"/>
            <a:ext cx="959796" cy="421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  <a:r>
              <a:rPr lang="en-IN" baseline="-25000" dirty="0"/>
              <a:t>s</a:t>
            </a:r>
            <a:r>
              <a:rPr lang="en-IN" dirty="0"/>
              <a:t>(</a:t>
            </a:r>
            <a:r>
              <a:rPr lang="en-IN" dirty="0" err="1"/>
              <a:t>u,v</a:t>
            </a:r>
            <a:r>
              <a:rPr lang="en-IN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46EA97-2D9F-4B67-9447-A2DC233DF4E1}"/>
              </a:ext>
            </a:extLst>
          </p:cNvPr>
          <p:cNvCxnSpPr/>
          <p:nvPr/>
        </p:nvCxnSpPr>
        <p:spPr>
          <a:xfrm>
            <a:off x="2820929" y="4737370"/>
            <a:ext cx="489716" cy="23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AA9340-458E-4D11-A275-482B5C5AC24B}"/>
              </a:ext>
            </a:extLst>
          </p:cNvPr>
          <p:cNvCxnSpPr>
            <a:stCxn id="13" idx="3"/>
          </p:cNvCxnSpPr>
          <p:nvPr/>
        </p:nvCxnSpPr>
        <p:spPr>
          <a:xfrm flipV="1">
            <a:off x="2769142" y="5189546"/>
            <a:ext cx="541503" cy="36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7F524AD-2557-4BDD-943A-6999CF4CFFAE}"/>
              </a:ext>
            </a:extLst>
          </p:cNvPr>
          <p:cNvSpPr/>
          <p:nvPr/>
        </p:nvSpPr>
        <p:spPr>
          <a:xfrm>
            <a:off x="3550596" y="4873116"/>
            <a:ext cx="836578" cy="496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</a:t>
            </a:r>
            <a:r>
              <a:rPr lang="en-IN" baseline="-25000" dirty="0"/>
              <a:t>s</a:t>
            </a:r>
            <a:r>
              <a:rPr lang="en-IN" dirty="0"/>
              <a:t>(</a:t>
            </a:r>
            <a:r>
              <a:rPr lang="en-IN" dirty="0" err="1"/>
              <a:t>u,v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764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A8C6-0030-44B6-97D7-58534D94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3" y="152468"/>
            <a:ext cx="11895306" cy="654016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Experimentation:</a:t>
            </a:r>
          </a:p>
          <a:p>
            <a:r>
              <a:rPr lang="en-IN" dirty="0"/>
              <a:t>Images similar to the degraded image is acquired using the same imaging device setup</a:t>
            </a:r>
          </a:p>
          <a:p>
            <a:r>
              <a:rPr lang="en-IN" dirty="0"/>
              <a:t>Using various system settings the image close to the degraded image is estimated</a:t>
            </a:r>
          </a:p>
          <a:p>
            <a:r>
              <a:rPr lang="en-IN" dirty="0"/>
              <a:t>Next we have to find the response of the imaging device to an impulse</a:t>
            </a:r>
          </a:p>
          <a:p>
            <a:r>
              <a:rPr lang="en-IN" dirty="0"/>
              <a:t>Image the impulse (a small dot of  light)</a:t>
            </a:r>
          </a:p>
          <a:p>
            <a:r>
              <a:rPr lang="en-IN" dirty="0"/>
              <a:t>Impulse is simulated by a small dot of bright light</a:t>
            </a:r>
          </a:p>
          <a:p>
            <a:r>
              <a:rPr lang="en-IN" dirty="0"/>
              <a:t>Then FT of the impulse and the impulse image is found</a:t>
            </a:r>
          </a:p>
          <a:p>
            <a:r>
              <a:rPr lang="en-IN" dirty="0"/>
              <a:t>From these two quantities H is found</a:t>
            </a:r>
          </a:p>
          <a:p>
            <a:r>
              <a:rPr lang="en-IN" dirty="0"/>
              <a:t>The intensity of the impulse falling on the camera must be so high that the effect of noise is reduced.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19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A42F79D3-6F13-4D32-9015-7D6F287C7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86" y="1"/>
            <a:ext cx="8898570" cy="6673928"/>
          </a:xfrm>
        </p:spPr>
      </p:pic>
    </p:spTree>
    <p:extLst>
      <p:ext uri="{BB962C8B-B14F-4D97-AF65-F5344CB8AC3E}">
        <p14:creationId xmlns:p14="http://schemas.microsoft.com/office/powerpoint/2010/main" val="141059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55BC8-8CAC-5817-72B0-2F3F01EFB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221"/>
            <a:ext cx="12192000" cy="666276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FT constant for a narrow impulse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G(</a:t>
            </a:r>
            <a:r>
              <a:rPr lang="en-IN" dirty="0" err="1"/>
              <a:t>u,v</a:t>
            </a:r>
            <a:r>
              <a:rPr lang="en-IN" dirty="0"/>
              <a:t>) is the FT of the observed image</a:t>
            </a:r>
          </a:p>
          <a:p>
            <a:pPr marL="0" indent="0">
              <a:buNone/>
            </a:pPr>
            <a:r>
              <a:rPr lang="en-IN" dirty="0"/>
              <a:t>Constant A represents the strength of the impulse.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18DF2-63AF-85B2-5363-1C1019DCD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94" y="637556"/>
            <a:ext cx="5789973" cy="16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6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B66A3-B4B3-4D93-9DE4-6C38C6FF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97" y="94102"/>
            <a:ext cx="11982855" cy="6530434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Mathematical Modelling</a:t>
            </a:r>
          </a:p>
          <a:p>
            <a:r>
              <a:rPr lang="en-IN" dirty="0"/>
              <a:t>Deduce mathematical model from basic principles</a:t>
            </a:r>
          </a:p>
          <a:p>
            <a:pPr marL="0" indent="0">
              <a:buNone/>
            </a:pPr>
            <a:r>
              <a:rPr lang="en-IN" dirty="0"/>
              <a:t>	e.g. model for measuring atmospheric turbulence which will cause the 	degradation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K is a constant and gives the nature of turbulence</a:t>
            </a:r>
          </a:p>
          <a:p>
            <a:r>
              <a:rPr lang="en-IN" dirty="0"/>
              <a:t>By varying the values of k different degraded images obtained</a:t>
            </a:r>
          </a:p>
          <a:p>
            <a:r>
              <a:rPr lang="en-IN" dirty="0"/>
              <a:t>K is large :very strong turbulence</a:t>
            </a:r>
          </a:p>
          <a:p>
            <a:r>
              <a:rPr lang="en-IN" dirty="0"/>
              <a:t>K is small: mild turbulence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9E73B-12CB-4CD1-B872-375D6B36D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49" y="1897313"/>
            <a:ext cx="7685500" cy="145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1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0858-ED95-45E3-900F-EDECB312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18" y="191379"/>
            <a:ext cx="11895307" cy="657907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Equation derived for motion blur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89AFB-FB98-4458-B42A-B3C88700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53" y="851168"/>
            <a:ext cx="10081098" cy="1269074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10D0A4F-5869-4A74-803B-C2EBA95E3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14" y="2120242"/>
            <a:ext cx="8275433" cy="454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2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4411</TotalTime>
  <Words>603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Unit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Nisha Chandran S</dc:creator>
  <cp:lastModifiedBy>Nisha Chandran</cp:lastModifiedBy>
  <cp:revision>54</cp:revision>
  <dcterms:created xsi:type="dcterms:W3CDTF">2021-11-22T07:13:28Z</dcterms:created>
  <dcterms:modified xsi:type="dcterms:W3CDTF">2023-10-31T04:29:49Z</dcterms:modified>
</cp:coreProperties>
</file>