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5F8-2AD8-4447-AAAE-74EACF33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4181-CF5A-4201-8F5D-2537B2B3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48E9-7A9D-4243-A19D-8CF3697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1FD8-CE1A-4300-BEDF-F026AC2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94AE-8FDA-4488-8328-EEFCA71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2EF-451D-4C1B-9DBC-4757C08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3CA6-7BB6-4C7B-8FEB-D4A72A8B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A04-B14B-4F8D-90B8-2311794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07D7-075F-42B9-B883-E6A744A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BD9E-1B84-4771-AF9B-6A91B55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383EA-A873-4D0A-AF0B-75BFAA92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FCEF-1CF5-4905-8245-2E1D9541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6CDD-B46A-4788-8D93-478D646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1F3-FD46-4838-BFCF-9D943E3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90E-CEA9-4356-B824-928AF46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4AE-A057-45ED-8C86-B13A13A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5F3D-97FD-4874-9192-E92E1E1E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8FF0-E79A-4A17-B1F4-78AE84B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D262-A708-46FC-B904-BD4D1BB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70B-29B2-486B-8B04-068042F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148-CFC0-4CDF-8521-336EAFBE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1582-9552-4113-B358-997719A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2572-EFE5-4145-8F7F-1320B31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34AA-D8D6-47A5-9B6E-6F4621A2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0908-4881-47BD-8C11-EC891C4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A34-57CF-455E-98B8-DD494DD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9A37-A322-48D2-B5AE-0D88158A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0061-8170-421E-BE67-F6FFD293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EB5B-BCCA-456C-A408-49B95CA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2EEA-FF70-4411-A275-7F9D9F9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543-A615-43AA-A2B6-D27CB32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E1-6FCC-419C-8CA8-68AC08FF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F73-7E19-49F6-B4F7-B3962382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62F7-64DE-43A9-9A30-C514CC0A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C472-2EAF-4124-BAD2-8926AD5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1771-790E-48E7-82B5-EBC5CA4F8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C523-30CE-4084-B4C2-4C0E0CD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25D7-FF51-4B0A-BDE3-FA26637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0A48-FF19-46A4-B706-A802EBB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933-27ED-4DF1-A862-83CFC6E3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4145-D563-4A50-9946-7ED7C5B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D5907-CC1F-4FE3-9E51-546EB0AB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ED9D-9857-4DDC-BAA8-437AF27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1D315-1EBE-4E68-8FE8-69A94A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626B-E744-4A9B-AF2F-89D1D44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AF3F-2FD3-4E2A-82DC-2D377E3A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9D6-79F2-4BFE-B4DF-FE2C2F9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C798-004E-468A-AB3B-3FD81F67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8331-40FA-42C8-BD6D-ABE78F07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C04E-C10B-4B9A-9B79-B7EC43EB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E3B8-16A4-4AFE-A07B-F5D8914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B88E-971D-4A31-B52E-44CE0AA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E70-3E4D-44B7-BDD4-13BEF950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7B14-74AF-4450-9353-D3CC8678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1748-38D7-4BB1-9CDF-2A1E94C6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2B80-EC56-4BEF-8940-6ECF3D7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44F4-E1ED-46C0-934F-6B35F44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4E46-0B9E-4D54-A33F-2B623EB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5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6834B-526A-4F7E-A1AC-5D7DD6E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5915-E71B-4B86-8682-EDDCE6A2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D4E6-4476-4E0D-B7FF-177461AC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6128-62CA-419F-8A47-61220DA6247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FB8C-BE5F-4CC8-8CFD-76396E51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9C-C2DA-4F66-B06C-FF589454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9FE-2735-43AD-83D8-B1D9A58E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9912-56EA-4516-934B-C36019394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75061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C57E-749B-44C4-8156-7496D58C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26007"/>
            <a:ext cx="11963400" cy="669580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Spatial and Temporal redundancy</a:t>
            </a:r>
          </a:p>
          <a:p>
            <a:r>
              <a:rPr lang="en-IN" dirty="0"/>
              <a:t>Uniform histogram as shown</a:t>
            </a:r>
          </a:p>
          <a:p>
            <a:r>
              <a:rPr lang="en-IN"/>
              <a:t>Image </a:t>
            </a:r>
            <a:r>
              <a:rPr lang="en-IN" dirty="0"/>
              <a:t>can be represented as a sequence of run</a:t>
            </a:r>
          </a:p>
          <a:p>
            <a:pPr marL="0" indent="0">
              <a:buNone/>
            </a:pPr>
            <a:r>
              <a:rPr lang="en-IN" dirty="0"/>
              <a:t> length pairs</a:t>
            </a:r>
          </a:p>
          <a:p>
            <a:r>
              <a:rPr lang="en-IN" dirty="0"/>
              <a:t>Each run length pairs specifies the start of a </a:t>
            </a:r>
            <a:r>
              <a:rPr lang="en-IN" b="1" dirty="0">
                <a:solidFill>
                  <a:srgbClr val="C00000"/>
                </a:solidFill>
              </a:rPr>
              <a:t>new intensity</a:t>
            </a:r>
          </a:p>
          <a:p>
            <a:pPr marL="0" indent="0">
              <a:buNone/>
            </a:pPr>
            <a:r>
              <a:rPr lang="en-IN" dirty="0"/>
              <a:t>value and the </a:t>
            </a:r>
            <a:r>
              <a:rPr lang="en-IN" b="1" dirty="0">
                <a:solidFill>
                  <a:srgbClr val="C00000"/>
                </a:solidFill>
              </a:rPr>
              <a:t>no. of consecutive pixels </a:t>
            </a:r>
            <a:r>
              <a:rPr lang="en-IN" dirty="0"/>
              <a:t>that have that </a:t>
            </a:r>
          </a:p>
          <a:p>
            <a:pPr marL="0" indent="0">
              <a:buNone/>
            </a:pPr>
            <a:r>
              <a:rPr lang="en-IN" dirty="0"/>
              <a:t>particular intensity.</a:t>
            </a:r>
          </a:p>
          <a:p>
            <a:r>
              <a:rPr lang="en-IN" dirty="0" err="1"/>
              <a:t>E.g</a:t>
            </a:r>
            <a:r>
              <a:rPr lang="en-IN" dirty="0"/>
              <a:t>  a long line of Gray value 128 </a:t>
            </a:r>
          </a:p>
          <a:p>
            <a:pPr marL="0" indent="0">
              <a:buNone/>
            </a:pPr>
            <a:r>
              <a:rPr lang="en-IN" dirty="0"/>
              <a:t>  of say 10,000 pixels</a:t>
            </a:r>
          </a:p>
          <a:p>
            <a:r>
              <a:rPr lang="en-IN" dirty="0"/>
              <a:t>Two possible representations:</a:t>
            </a:r>
          </a:p>
          <a:p>
            <a:r>
              <a:rPr lang="en-IN" b="1" dirty="0">
                <a:solidFill>
                  <a:srgbClr val="C00000"/>
                </a:solidFill>
              </a:rPr>
              <a:t>128 128 128…. repeated 10,000 times</a:t>
            </a:r>
          </a:p>
          <a:p>
            <a:r>
              <a:rPr lang="en-IN" b="1" dirty="0">
                <a:solidFill>
                  <a:srgbClr val="C00000"/>
                </a:solidFill>
              </a:rPr>
              <a:t>128*10,000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E34A7E0-A1F3-4426-B288-8296CD09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19" y="122709"/>
            <a:ext cx="325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46279-603D-49C4-8A33-72C0934E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61" y="3574914"/>
            <a:ext cx="3987581" cy="19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2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ADE4-8914-41FC-BD2C-77BD44E1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3" y="26007"/>
            <a:ext cx="12012038" cy="6676349"/>
          </a:xfrm>
        </p:spPr>
        <p:txBody>
          <a:bodyPr/>
          <a:lstStyle/>
          <a:p>
            <a:r>
              <a:rPr lang="en-IN" dirty="0"/>
              <a:t>Pixels in most images are </a:t>
            </a:r>
            <a:r>
              <a:rPr lang="en-IN" b="1" dirty="0">
                <a:solidFill>
                  <a:srgbClr val="C00000"/>
                </a:solidFill>
              </a:rPr>
              <a:t>correlated spatially </a:t>
            </a:r>
            <a:r>
              <a:rPr lang="en-IN" dirty="0"/>
              <a:t>in both x and y direction</a:t>
            </a:r>
          </a:p>
          <a:p>
            <a:r>
              <a:rPr lang="en-IN" b="1" dirty="0">
                <a:solidFill>
                  <a:srgbClr val="C00000"/>
                </a:solidFill>
              </a:rPr>
              <a:t>Correlated in time </a:t>
            </a:r>
            <a:r>
              <a:rPr lang="en-IN" dirty="0"/>
              <a:t>when image is a part of video sequence</a:t>
            </a:r>
          </a:p>
          <a:p>
            <a:r>
              <a:rPr lang="en-IN" dirty="0"/>
              <a:t>Most intensity values can be predicted from its neighbouring intensity values</a:t>
            </a:r>
          </a:p>
          <a:p>
            <a:r>
              <a:rPr lang="en-IN" dirty="0"/>
              <a:t>That means the information carried by a  single pixel is </a:t>
            </a:r>
            <a:r>
              <a:rPr lang="en-IN" b="1" dirty="0">
                <a:solidFill>
                  <a:srgbClr val="C00000"/>
                </a:solidFill>
              </a:rPr>
              <a:t>very small</a:t>
            </a:r>
          </a:p>
          <a:p>
            <a:r>
              <a:rPr lang="en-IN" dirty="0"/>
              <a:t>So, to remove this redundancy we can either use: </a:t>
            </a:r>
          </a:p>
          <a:p>
            <a:r>
              <a:rPr lang="en-IN" b="1" dirty="0">
                <a:solidFill>
                  <a:srgbClr val="C00000"/>
                </a:solidFill>
              </a:rPr>
              <a:t>run length sequence </a:t>
            </a:r>
            <a:r>
              <a:rPr lang="en-IN" dirty="0"/>
              <a:t>or</a:t>
            </a:r>
          </a:p>
          <a:p>
            <a:r>
              <a:rPr lang="en-IN" b="1" dirty="0">
                <a:solidFill>
                  <a:srgbClr val="C00000"/>
                </a:solidFill>
              </a:rPr>
              <a:t>Difference between adjacent pixel values</a:t>
            </a:r>
          </a:p>
          <a:p>
            <a:r>
              <a:rPr lang="en-IN" dirty="0"/>
              <a:t>Such transformations are called </a:t>
            </a:r>
            <a:r>
              <a:rPr lang="en-IN" b="1" dirty="0">
                <a:solidFill>
                  <a:srgbClr val="C00000"/>
                </a:solidFill>
              </a:rPr>
              <a:t>mappings</a:t>
            </a:r>
          </a:p>
          <a:p>
            <a:r>
              <a:rPr lang="en-IN" dirty="0"/>
              <a:t>Mappings can be </a:t>
            </a:r>
            <a:r>
              <a:rPr lang="en-IN" b="1" dirty="0">
                <a:solidFill>
                  <a:srgbClr val="C00000"/>
                </a:solidFill>
              </a:rPr>
              <a:t>reversible </a:t>
            </a:r>
            <a:r>
              <a:rPr lang="en-IN" dirty="0"/>
              <a:t>if the original image can be reconstructed from the transformed image without error</a:t>
            </a:r>
          </a:p>
          <a:p>
            <a:r>
              <a:rPr lang="en-IN" dirty="0"/>
              <a:t>Or else mappings are </a:t>
            </a:r>
            <a:r>
              <a:rPr lang="en-IN" b="1" dirty="0">
                <a:solidFill>
                  <a:srgbClr val="C00000"/>
                </a:solidFill>
              </a:rPr>
              <a:t>irreversible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4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D0C9-BD0E-4E03-943A-B3A14843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5" y="35736"/>
            <a:ext cx="12031494" cy="675417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Irrelevant information</a:t>
            </a:r>
          </a:p>
          <a:p>
            <a:r>
              <a:rPr lang="en-IN" b="1" dirty="0">
                <a:solidFill>
                  <a:srgbClr val="C00000"/>
                </a:solidFill>
              </a:rPr>
              <a:t>Flat image </a:t>
            </a:r>
            <a:r>
              <a:rPr lang="en-IN" dirty="0"/>
              <a:t>as shown</a:t>
            </a:r>
          </a:p>
          <a:p>
            <a:r>
              <a:rPr lang="en-IN" b="1" dirty="0">
                <a:solidFill>
                  <a:srgbClr val="C00000"/>
                </a:solidFill>
              </a:rPr>
              <a:t>Constant intensity value </a:t>
            </a:r>
            <a:r>
              <a:rPr lang="en-IN" dirty="0"/>
              <a:t>shows unnecessary information</a:t>
            </a:r>
          </a:p>
          <a:p>
            <a:r>
              <a:rPr lang="en-IN" dirty="0"/>
              <a:t>Intensity value at this region maybe 128 but we may say </a:t>
            </a:r>
          </a:p>
          <a:p>
            <a:pPr marL="0" indent="0">
              <a:buNone/>
            </a:pPr>
            <a:r>
              <a:rPr lang="en-IN" dirty="0"/>
              <a:t>it is 127 and makes negligible difference</a:t>
            </a:r>
          </a:p>
          <a:p>
            <a:r>
              <a:rPr lang="en-IN" dirty="0"/>
              <a:t>Most images have </a:t>
            </a:r>
            <a:r>
              <a:rPr lang="en-IN" b="1" dirty="0">
                <a:solidFill>
                  <a:srgbClr val="C00000"/>
                </a:solidFill>
              </a:rPr>
              <a:t>information usually ignored</a:t>
            </a:r>
            <a:r>
              <a:rPr lang="en-IN" dirty="0"/>
              <a:t> by the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human visual system</a:t>
            </a:r>
          </a:p>
          <a:p>
            <a:r>
              <a:rPr lang="en-IN" dirty="0"/>
              <a:t>Such images, therefore, can be represented by its average intensity value</a:t>
            </a:r>
          </a:p>
          <a:p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Whole image say of 256*256*8 bits can be reduced to just 8 bits</a:t>
            </a:r>
          </a:p>
          <a:p>
            <a:r>
              <a:rPr lang="en-IN" b="1" dirty="0">
                <a:solidFill>
                  <a:srgbClr val="C00000"/>
                </a:solidFill>
              </a:rPr>
              <a:t>Resultant compression is 256*256*8/8 =65,536:1</a:t>
            </a:r>
          </a:p>
          <a:p>
            <a:r>
              <a:rPr lang="en-IN" dirty="0"/>
              <a:t>There will </a:t>
            </a:r>
            <a:r>
              <a:rPr lang="en-IN" b="1" dirty="0">
                <a:solidFill>
                  <a:srgbClr val="C00000"/>
                </a:solidFill>
              </a:rPr>
              <a:t>not be much decrease in the  quality </a:t>
            </a:r>
            <a:r>
              <a:rPr lang="en-IN" dirty="0"/>
              <a:t>of reconstructed image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D2CA6-2EF9-4A84-A2D3-AA25869F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60" y="68094"/>
            <a:ext cx="2850204" cy="28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698A-C10A-4228-94BA-2DCA69C8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5" y="35736"/>
            <a:ext cx="12031494" cy="67152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Image Compression</a:t>
            </a:r>
          </a:p>
          <a:p>
            <a:pPr marL="0" indent="0">
              <a:buNone/>
            </a:pPr>
            <a:r>
              <a:rPr lang="en-IN" dirty="0"/>
              <a:t>Why do we need to compress the image or videos?</a:t>
            </a:r>
          </a:p>
          <a:p>
            <a:pPr marL="0" indent="0">
              <a:buNone/>
            </a:pPr>
            <a:r>
              <a:rPr lang="en-IN" dirty="0"/>
              <a:t>Consider an image of size 1000x1000 pixels (low resolution as per today’s standards)</a:t>
            </a:r>
          </a:p>
          <a:p>
            <a:r>
              <a:rPr lang="en-IN" dirty="0"/>
              <a:t>Still image : </a:t>
            </a:r>
            <a:r>
              <a:rPr lang="en-IN" b="1" dirty="0">
                <a:solidFill>
                  <a:srgbClr val="C00000"/>
                </a:solidFill>
              </a:rPr>
              <a:t>1000x1000*24 (</a:t>
            </a:r>
            <a:r>
              <a:rPr lang="en-IN" dirty="0"/>
              <a:t>8 bits per </a:t>
            </a:r>
            <a:r>
              <a:rPr lang="en-IN" dirty="0" err="1"/>
              <a:t>color</a:t>
            </a:r>
            <a:r>
              <a:rPr lang="en-IN" dirty="0"/>
              <a:t>) </a:t>
            </a:r>
          </a:p>
          <a:p>
            <a:r>
              <a:rPr lang="en-IN" dirty="0"/>
              <a:t>A video will have </a:t>
            </a:r>
            <a:r>
              <a:rPr lang="en-IN" b="1" dirty="0">
                <a:solidFill>
                  <a:srgbClr val="C00000"/>
                </a:solidFill>
              </a:rPr>
              <a:t>30 such images </a:t>
            </a:r>
            <a:r>
              <a:rPr lang="en-IN" dirty="0"/>
              <a:t>or frames per second</a:t>
            </a:r>
          </a:p>
          <a:p>
            <a:r>
              <a:rPr lang="en-IN" dirty="0"/>
              <a:t>1 minute of Video: </a:t>
            </a:r>
            <a:r>
              <a:rPr lang="en-IN" b="1" dirty="0">
                <a:solidFill>
                  <a:srgbClr val="C00000"/>
                </a:solidFill>
              </a:rPr>
              <a:t>1000*1000*24*30*60</a:t>
            </a:r>
          </a:p>
          <a:p>
            <a:r>
              <a:rPr lang="en-IN" dirty="0"/>
              <a:t>2 hrs movie: </a:t>
            </a:r>
            <a:r>
              <a:rPr lang="en-IN" b="1" dirty="0">
                <a:solidFill>
                  <a:srgbClr val="C00000"/>
                </a:solidFill>
              </a:rPr>
              <a:t>1000*1000*24*30*60*120</a:t>
            </a:r>
          </a:p>
          <a:p>
            <a:r>
              <a:rPr lang="en-IN" dirty="0"/>
              <a:t>Comes to a very large no. even for a very small resolution image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74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3683-37B3-4AD6-B3E2-687729B8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55190"/>
            <a:ext cx="11953673" cy="6676349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Transmission and storage of many such images and videos on phone or computer as such becomes very difficult</a:t>
            </a:r>
          </a:p>
          <a:p>
            <a:r>
              <a:rPr lang="en-IN" b="1" dirty="0">
                <a:solidFill>
                  <a:srgbClr val="C00000"/>
                </a:solidFill>
              </a:rPr>
              <a:t>Therefore, data compression is needed</a:t>
            </a:r>
          </a:p>
          <a:p>
            <a:r>
              <a:rPr lang="en-IN" dirty="0"/>
              <a:t>Web page images and high-resolution digital camera photos are all compressed routinely to save storage and transmission time.</a:t>
            </a:r>
          </a:p>
          <a:p>
            <a:r>
              <a:rPr lang="en-IN" dirty="0"/>
              <a:t>Also used highly in video conferencing, remote sensing, document and medical imaging, facsimile transmission(FAX) etc.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7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877C-64E0-48C7-9AD8-7EE46343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26008"/>
            <a:ext cx="12122285" cy="68319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Data compression?</a:t>
            </a:r>
          </a:p>
          <a:p>
            <a:r>
              <a:rPr lang="en-IN" dirty="0"/>
              <a:t>Process of </a:t>
            </a:r>
            <a:r>
              <a:rPr lang="en-IN" b="1" dirty="0">
                <a:solidFill>
                  <a:srgbClr val="C00000"/>
                </a:solidFill>
              </a:rPr>
              <a:t>reducing the amount of data required </a:t>
            </a:r>
            <a:r>
              <a:rPr lang="en-IN" dirty="0"/>
              <a:t>to represent the quantity of information.</a:t>
            </a:r>
          </a:p>
          <a:p>
            <a:r>
              <a:rPr lang="en-IN" dirty="0"/>
              <a:t>Data here is not information, it is just the means to convey information</a:t>
            </a:r>
          </a:p>
          <a:p>
            <a:r>
              <a:rPr lang="en-IN" dirty="0"/>
              <a:t>Various amount of data can be used for representing the same information</a:t>
            </a:r>
          </a:p>
          <a:p>
            <a:r>
              <a:rPr lang="en-IN" b="1" dirty="0">
                <a:solidFill>
                  <a:srgbClr val="C00000"/>
                </a:solidFill>
              </a:rPr>
              <a:t>Redundant Data: representations that contain irrelevant or repeated information</a:t>
            </a:r>
          </a:p>
          <a:p>
            <a:r>
              <a:rPr lang="en-IN" dirty="0"/>
              <a:t>Suppose you have two representations b and b’ of the same data</a:t>
            </a:r>
          </a:p>
          <a:p>
            <a:r>
              <a:rPr lang="en-IN" b="1" dirty="0">
                <a:solidFill>
                  <a:srgbClr val="C00000"/>
                </a:solidFill>
              </a:rPr>
              <a:t>Relative data redundancy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            R= 1-1/C</a:t>
            </a:r>
          </a:p>
          <a:p>
            <a:pPr marL="0" indent="0">
              <a:buNone/>
            </a:pPr>
            <a:r>
              <a:rPr lang="en-IN" dirty="0"/>
              <a:t>Where C is the compression ratio denoted as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b="1" dirty="0">
                <a:solidFill>
                  <a:srgbClr val="C00000"/>
                </a:solidFill>
              </a:rPr>
              <a:t>C= b/b’</a:t>
            </a:r>
          </a:p>
        </p:txBody>
      </p:sp>
    </p:spTree>
    <p:extLst>
      <p:ext uri="{BB962C8B-B14F-4D97-AF65-F5344CB8AC3E}">
        <p14:creationId xmlns:p14="http://schemas.microsoft.com/office/powerpoint/2010/main" val="15485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BE38-39EF-4C3C-8971-C015AB13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557"/>
            <a:ext cx="12091481" cy="654989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e.g</a:t>
            </a:r>
            <a:r>
              <a:rPr lang="en-IN" dirty="0"/>
              <a:t> say if</a:t>
            </a:r>
          </a:p>
          <a:p>
            <a:r>
              <a:rPr lang="en-IN" b="1" dirty="0">
                <a:solidFill>
                  <a:srgbClr val="C00000"/>
                </a:solidFill>
              </a:rPr>
              <a:t>C=10:1  </a:t>
            </a:r>
          </a:p>
          <a:p>
            <a:r>
              <a:rPr lang="en-IN" dirty="0"/>
              <a:t>Then larger representation has 10 bits of data for every 1 bit of data in the smaller representation</a:t>
            </a:r>
          </a:p>
          <a:p>
            <a:r>
              <a:rPr lang="en-IN" b="1" dirty="0">
                <a:solidFill>
                  <a:srgbClr val="C00000"/>
                </a:solidFill>
              </a:rPr>
              <a:t>Relative redundancy of the larger representation is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R = 0.9 </a:t>
            </a:r>
          </a:p>
          <a:p>
            <a:r>
              <a:rPr lang="en-IN" b="1" dirty="0">
                <a:solidFill>
                  <a:srgbClr val="C00000"/>
                </a:solidFill>
              </a:rPr>
              <a:t>Indicate 90% of data in larger representation is redundant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4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DD4A-E759-4661-BECC-14B35B0C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" y="26007"/>
            <a:ext cx="12102829" cy="66958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Three types of redundancies and these are the reasons we can compress the image</a:t>
            </a:r>
          </a:p>
          <a:p>
            <a:r>
              <a:rPr lang="en-IN" b="1" dirty="0">
                <a:solidFill>
                  <a:srgbClr val="C00000"/>
                </a:solidFill>
              </a:rPr>
              <a:t>Coding redundancy</a:t>
            </a:r>
          </a:p>
          <a:p>
            <a:r>
              <a:rPr lang="en-IN" b="1" dirty="0">
                <a:solidFill>
                  <a:srgbClr val="C00000"/>
                </a:solidFill>
              </a:rPr>
              <a:t>Spatial and temporal redundancy</a:t>
            </a:r>
          </a:p>
          <a:p>
            <a:r>
              <a:rPr lang="en-IN" b="1" dirty="0">
                <a:solidFill>
                  <a:srgbClr val="C00000"/>
                </a:solidFill>
              </a:rPr>
              <a:t>Irrelevant information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Coding redundancy:</a:t>
            </a:r>
          </a:p>
          <a:p>
            <a:r>
              <a:rPr lang="en-IN" b="1" dirty="0">
                <a:solidFill>
                  <a:srgbClr val="C00000"/>
                </a:solidFill>
              </a:rPr>
              <a:t>Code</a:t>
            </a:r>
            <a:r>
              <a:rPr lang="en-IN" dirty="0"/>
              <a:t>: is a system of symbols (</a:t>
            </a:r>
            <a:r>
              <a:rPr lang="en-IN" dirty="0" err="1"/>
              <a:t>letters,numbers,bits</a:t>
            </a:r>
            <a:r>
              <a:rPr lang="en-IN" dirty="0"/>
              <a:t> etc) used to represent a body of information or set of events</a:t>
            </a:r>
          </a:p>
          <a:p>
            <a:r>
              <a:rPr lang="en-IN" dirty="0"/>
              <a:t>Each piece of information or event is assigned a sequence of code symbols called </a:t>
            </a:r>
            <a:r>
              <a:rPr lang="en-IN" b="1" dirty="0">
                <a:solidFill>
                  <a:srgbClr val="C00000"/>
                </a:solidFill>
              </a:rPr>
              <a:t>code word</a:t>
            </a:r>
          </a:p>
          <a:p>
            <a:r>
              <a:rPr lang="en-IN" dirty="0"/>
              <a:t>The no. of symbols in each code word is called its </a:t>
            </a:r>
            <a:r>
              <a:rPr lang="en-IN" b="1" dirty="0">
                <a:solidFill>
                  <a:srgbClr val="C00000"/>
                </a:solidFill>
              </a:rPr>
              <a:t>length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67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A48-BB79-41B3-B49D-667BE748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74"/>
            <a:ext cx="12120664" cy="670553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Suppose you have the image shown below</a:t>
            </a:r>
          </a:p>
          <a:p>
            <a:r>
              <a:rPr lang="en-IN" dirty="0"/>
              <a:t>Histogram of the image is as in table</a:t>
            </a:r>
          </a:p>
          <a:p>
            <a:r>
              <a:rPr lang="en-IN" b="1" dirty="0">
                <a:solidFill>
                  <a:srgbClr val="C00000"/>
                </a:solidFill>
              </a:rPr>
              <a:t>Code 1: assigns a code of 8 bits length</a:t>
            </a:r>
          </a:p>
          <a:p>
            <a:r>
              <a:rPr lang="en-IN" dirty="0"/>
              <a:t>If the no. of bits used to represent each value of </a:t>
            </a:r>
            <a:r>
              <a:rPr lang="en-IN" dirty="0" err="1"/>
              <a:t>rk</a:t>
            </a:r>
            <a:r>
              <a:rPr lang="en-IN" dirty="0"/>
              <a:t> is </a:t>
            </a:r>
          </a:p>
          <a:p>
            <a:pPr marL="0" indent="0">
              <a:buNone/>
            </a:pPr>
            <a:r>
              <a:rPr lang="en-IN" dirty="0"/>
              <a:t>l(</a:t>
            </a:r>
            <a:r>
              <a:rPr lang="en-IN" dirty="0" err="1"/>
              <a:t>rk</a:t>
            </a:r>
            <a:r>
              <a:rPr lang="en-IN" dirty="0"/>
              <a:t>) then the average no. of bits used to represent </a:t>
            </a:r>
          </a:p>
          <a:p>
            <a:pPr marL="0" indent="0">
              <a:buNone/>
            </a:pPr>
            <a:r>
              <a:rPr lang="en-IN" dirty="0"/>
              <a:t>various intensities 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9CF4535-27CA-4F26-BCE7-0E384496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4" y="0"/>
            <a:ext cx="3759200" cy="375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2BC76-7D00-4190-A91E-C52A97B75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" t="8731" r="1259"/>
          <a:stretch/>
        </p:blipFill>
        <p:spPr>
          <a:xfrm>
            <a:off x="0" y="4455268"/>
            <a:ext cx="8492247" cy="2551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D6535-95AD-47E1-B0F3-A61B2465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96" y="3142067"/>
            <a:ext cx="3503081" cy="11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5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A48-BB79-41B3-B49D-667BE748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74"/>
            <a:ext cx="12120664" cy="67055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2BC76-7D00-4190-A91E-C52A97B7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" t="8731" r="1259"/>
          <a:stretch/>
        </p:blipFill>
        <p:spPr>
          <a:xfrm>
            <a:off x="71336" y="0"/>
            <a:ext cx="8492247" cy="2551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D6535-95AD-47E1-B0F3-A61B2465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583" y="95468"/>
            <a:ext cx="3503081" cy="1180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BC86D3-97A1-4197-8077-5642D21443EE}"/>
              </a:ext>
            </a:extLst>
          </p:cNvPr>
          <p:cNvSpPr txBox="1"/>
          <p:nvPr/>
        </p:nvSpPr>
        <p:spPr>
          <a:xfrm>
            <a:off x="0" y="2257566"/>
            <a:ext cx="114105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For the first code, </a:t>
            </a:r>
            <a:r>
              <a:rPr lang="en-IN" sz="2800" b="1" dirty="0">
                <a:solidFill>
                  <a:srgbClr val="C00000"/>
                </a:solidFill>
              </a:rPr>
              <a:t>code 1 average value </a:t>
            </a:r>
            <a:r>
              <a:rPr lang="en-IN" sz="2800" dirty="0"/>
              <a:t>is : </a:t>
            </a:r>
          </a:p>
          <a:p>
            <a:r>
              <a:rPr lang="en-IN" sz="2800" dirty="0" err="1"/>
              <a:t>Lavg</a:t>
            </a:r>
            <a:r>
              <a:rPr lang="en-IN" sz="2800" dirty="0"/>
              <a:t>= 0.25*8+0.47*8+0.25*8+0.03*8+0*8 = </a:t>
            </a:r>
            <a:r>
              <a:rPr lang="en-IN" sz="2800" b="1" dirty="0">
                <a:solidFill>
                  <a:srgbClr val="C00000"/>
                </a:solidFill>
              </a:rPr>
              <a:t>8.24</a:t>
            </a:r>
          </a:p>
          <a:p>
            <a:r>
              <a:rPr lang="en-IN" sz="2800" dirty="0"/>
              <a:t>For the whole image:256*256*8.24 = </a:t>
            </a:r>
            <a:r>
              <a:rPr lang="en-IN" sz="2800" b="1" dirty="0">
                <a:solidFill>
                  <a:srgbClr val="C00000"/>
                </a:solidFill>
              </a:rPr>
              <a:t>5,40,016</a:t>
            </a:r>
          </a:p>
          <a:p>
            <a:endParaRPr lang="en-IN" sz="2800" dirty="0"/>
          </a:p>
          <a:p>
            <a:r>
              <a:rPr lang="en-IN" sz="2800" dirty="0"/>
              <a:t>For the second code, </a:t>
            </a:r>
            <a:r>
              <a:rPr lang="en-IN" sz="2800" b="1" dirty="0">
                <a:solidFill>
                  <a:srgbClr val="C00000"/>
                </a:solidFill>
              </a:rPr>
              <a:t>code 2:</a:t>
            </a:r>
          </a:p>
          <a:p>
            <a:r>
              <a:rPr lang="en-IN" sz="2800" dirty="0" err="1"/>
              <a:t>Lavg</a:t>
            </a:r>
            <a:r>
              <a:rPr lang="en-IN" sz="2800" dirty="0"/>
              <a:t>=0.25*2+0.47*1+0.25*3+0.03*3+0*0 = </a:t>
            </a:r>
            <a:r>
              <a:rPr lang="en-IN" sz="2800" b="1" dirty="0">
                <a:solidFill>
                  <a:srgbClr val="C00000"/>
                </a:solidFill>
              </a:rPr>
              <a:t>1.81</a:t>
            </a:r>
          </a:p>
          <a:p>
            <a:r>
              <a:rPr lang="en-IN" sz="2800" dirty="0"/>
              <a:t>For the whole image:256*256*1.81=</a:t>
            </a:r>
            <a:r>
              <a:rPr lang="en-IN" sz="2800" b="1" dirty="0">
                <a:solidFill>
                  <a:srgbClr val="C00000"/>
                </a:solidFill>
              </a:rPr>
              <a:t>1,18,621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C=8.24/1.81 = 4.42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R= 1-1/C =1-1/4.42 = 0.774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77.4% of data in the original 8 bits representation is redundant 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34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A48-BB79-41B3-B49D-667BE748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74"/>
            <a:ext cx="12120664" cy="67055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2BC76-7D00-4190-A91E-C52A97B7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" t="8731" r="1259"/>
          <a:stretch/>
        </p:blipFill>
        <p:spPr>
          <a:xfrm>
            <a:off x="71336" y="0"/>
            <a:ext cx="8492247" cy="2551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BC86D3-97A1-4197-8077-5642D21443EE}"/>
              </a:ext>
            </a:extLst>
          </p:cNvPr>
          <p:cNvSpPr txBox="1"/>
          <p:nvPr/>
        </p:nvSpPr>
        <p:spPr>
          <a:xfrm>
            <a:off x="0" y="2257566"/>
            <a:ext cx="1141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FA87-7249-4982-8BC4-2BBE32789701}"/>
              </a:ext>
            </a:extLst>
          </p:cNvPr>
          <p:cNvSpPr txBox="1"/>
          <p:nvPr/>
        </p:nvSpPr>
        <p:spPr>
          <a:xfrm>
            <a:off x="282101" y="2635908"/>
            <a:ext cx="11556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Fewer bits </a:t>
            </a:r>
            <a:r>
              <a:rPr lang="en-IN" sz="2800" dirty="0"/>
              <a:t>are assigned to the </a:t>
            </a:r>
            <a:r>
              <a:rPr lang="en-IN" sz="2800" b="1" dirty="0">
                <a:solidFill>
                  <a:srgbClr val="C00000"/>
                </a:solidFill>
              </a:rPr>
              <a:t>more probable intensity </a:t>
            </a:r>
            <a:r>
              <a:rPr lang="en-IN" sz="2800" dirty="0"/>
              <a:t>values than the less probable 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r128 is the most probable value and is assigned 1 bit as compared to r255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Histograms of most image like this are not uniform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the code 1 representation same no of bits is assigned to all intensities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results in a </a:t>
            </a:r>
            <a:r>
              <a:rPr lang="en-IN" sz="2800" b="1" dirty="0">
                <a:solidFill>
                  <a:srgbClr val="C00000"/>
                </a:solidFill>
              </a:rPr>
              <a:t>larger value of </a:t>
            </a:r>
            <a:r>
              <a:rPr lang="en-IN" sz="2800" b="1" dirty="0" err="1">
                <a:solidFill>
                  <a:srgbClr val="C00000"/>
                </a:solidFill>
              </a:rPr>
              <a:t>Lavg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And this results in </a:t>
            </a:r>
            <a:r>
              <a:rPr lang="en-IN" sz="2800" b="1" dirty="0">
                <a:solidFill>
                  <a:srgbClr val="C00000"/>
                </a:solidFill>
              </a:rPr>
              <a:t>coding redundancy</a:t>
            </a:r>
          </a:p>
        </p:txBody>
      </p:sp>
    </p:spTree>
    <p:extLst>
      <p:ext uri="{BB962C8B-B14F-4D97-AF65-F5344CB8AC3E}">
        <p14:creationId xmlns:p14="http://schemas.microsoft.com/office/powerpoint/2010/main" val="154391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808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Nisha Chandran S</dc:creator>
  <cp:lastModifiedBy>Nisha Chandran</cp:lastModifiedBy>
  <cp:revision>35</cp:revision>
  <dcterms:created xsi:type="dcterms:W3CDTF">2021-11-30T00:53:46Z</dcterms:created>
  <dcterms:modified xsi:type="dcterms:W3CDTF">2023-11-01T16:29:16Z</dcterms:modified>
</cp:coreProperties>
</file>