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1" r:id="rId12"/>
    <p:sldId id="278" r:id="rId13"/>
    <p:sldId id="277" r:id="rId14"/>
    <p:sldId id="279" r:id="rId15"/>
    <p:sldId id="28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5F8-2AD8-4447-AAAE-74EACF33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4181-CF5A-4201-8F5D-2537B2B3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48E9-7A9D-4243-A19D-8CF3697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1FD8-CE1A-4300-BEDF-F026AC2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94AE-8FDA-4488-8328-EEFCA71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2EF-451D-4C1B-9DBC-4757C08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3CA6-7BB6-4C7B-8FEB-D4A72A8B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A04-B14B-4F8D-90B8-2311794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07D7-075F-42B9-B883-E6A744A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BD9E-1B84-4771-AF9B-6A91B55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383EA-A873-4D0A-AF0B-75BFAA92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FCEF-1CF5-4905-8245-2E1D9541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6CDD-B46A-4788-8D93-478D646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1F3-FD46-4838-BFCF-9D943E3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90E-CEA9-4356-B824-928AF46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4AE-A057-45ED-8C86-B13A13A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5F3D-97FD-4874-9192-E92E1E1E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8FF0-E79A-4A17-B1F4-78AE84B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D262-A708-46FC-B904-BD4D1BB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70B-29B2-486B-8B04-068042F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148-CFC0-4CDF-8521-336EAFBE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1582-9552-4113-B358-997719A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2572-EFE5-4145-8F7F-1320B31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34AA-D8D6-47A5-9B6E-6F4621A2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0908-4881-47BD-8C11-EC891C4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A34-57CF-455E-98B8-DD494DD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9A37-A322-48D2-B5AE-0D88158A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0061-8170-421E-BE67-F6FFD293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EB5B-BCCA-456C-A408-49B95CA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2EEA-FF70-4411-A275-7F9D9F9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543-A615-43AA-A2B6-D27CB32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E1-6FCC-419C-8CA8-68AC08FF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F73-7E19-49F6-B4F7-B3962382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62F7-64DE-43A9-9A30-C514CC0A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C472-2EAF-4124-BAD2-8926AD5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1771-790E-48E7-82B5-EBC5CA4F8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C523-30CE-4084-B4C2-4C0E0CD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25D7-FF51-4B0A-BDE3-FA26637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0A48-FF19-46A4-B706-A802EBB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933-27ED-4DF1-A862-83CFC6E3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4145-D563-4A50-9946-7ED7C5B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D5907-CC1F-4FE3-9E51-546EB0AB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ED9D-9857-4DDC-BAA8-437AF27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1D315-1EBE-4E68-8FE8-69A94A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626B-E744-4A9B-AF2F-89D1D44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AF3F-2FD3-4E2A-82DC-2D377E3A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9D6-79F2-4BFE-B4DF-FE2C2F9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C798-004E-468A-AB3B-3FD81F67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8331-40FA-42C8-BD6D-ABE78F07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C04E-C10B-4B9A-9B79-B7EC43EB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E3B8-16A4-4AFE-A07B-F5D8914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B88E-971D-4A31-B52E-44CE0AA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E70-3E4D-44B7-BDD4-13BEF950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7B14-74AF-4450-9353-D3CC8678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1748-38D7-4BB1-9CDF-2A1E94C6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2B80-EC56-4BEF-8940-6ECF3D7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44F4-E1ED-46C0-934F-6B35F44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4E46-0B9E-4D54-A33F-2B623EB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5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6834B-526A-4F7E-A1AC-5D7DD6E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5915-E71B-4B86-8682-EDDCE6A2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D4E6-4476-4E0D-B7FF-177461AC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6128-62CA-419F-8A47-61220DA6247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FB8C-BE5F-4CC8-8CFD-76396E51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9C-C2DA-4F66-B06C-FF589454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9FE-2735-43AD-83D8-B1D9A58E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9912-56EA-4516-934B-C36019394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75061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95B-F473-499C-9CFD-3380D1EF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102"/>
            <a:ext cx="12120664" cy="67638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Average length of the code </a:t>
            </a:r>
            <a:r>
              <a:rPr lang="en-IN" dirty="0" err="1"/>
              <a:t>L</a:t>
            </a:r>
            <a:r>
              <a:rPr lang="en-IN" baseline="-25000" dirty="0" err="1"/>
              <a:t>avg</a:t>
            </a:r>
            <a:r>
              <a:rPr lang="en-IN" dirty="0"/>
              <a:t>= 0.4*(1)+0.3*(2)+0.1*(3)+0.1*(4)+0.06*(5)+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0.04*(5)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= 2.2 bits /pixel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F664C-1D90-43C2-A8B6-73AA9561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5" y="0"/>
            <a:ext cx="9506345" cy="3274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A12C4-5A1A-4E63-AFF9-9630380AFF71}"/>
              </a:ext>
            </a:extLst>
          </p:cNvPr>
          <p:cNvSpPr txBox="1"/>
          <p:nvPr/>
        </p:nvSpPr>
        <p:spPr>
          <a:xfrm>
            <a:off x="1050587" y="5564221"/>
            <a:ext cx="582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High probability value: shortest code</a:t>
            </a:r>
          </a:p>
        </p:txBody>
      </p:sp>
    </p:spTree>
    <p:extLst>
      <p:ext uri="{BB962C8B-B14F-4D97-AF65-F5344CB8AC3E}">
        <p14:creationId xmlns:p14="http://schemas.microsoft.com/office/powerpoint/2010/main" val="207348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906F-A4A4-0426-AFEF-B0B5194D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342"/>
            <a:ext cx="11999343" cy="65937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Decoding: </a:t>
            </a:r>
          </a:p>
          <a:p>
            <a:pPr marL="0" indent="0">
              <a:buNone/>
            </a:pPr>
            <a:r>
              <a:rPr lang="en-IN" dirty="0"/>
              <a:t>010100111100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8102D-8613-E07F-21E6-6A32A385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76" y="-172528"/>
            <a:ext cx="9040669" cy="311413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FE29C-16C3-35B7-DDD7-92EA6323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11253"/>
              </p:ext>
            </p:extLst>
          </p:nvPr>
        </p:nvGraphicFramePr>
        <p:xfrm>
          <a:off x="192658" y="1116258"/>
          <a:ext cx="26641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59">
                  <a:extLst>
                    <a:ext uri="{9D8B030D-6E8A-4147-A177-3AD203B41FA5}">
                      <a16:colId xmlns:a16="http://schemas.microsoft.com/office/drawing/2014/main" val="4134425871"/>
                    </a:ext>
                  </a:extLst>
                </a:gridCol>
                <a:gridCol w="1332059">
                  <a:extLst>
                    <a:ext uri="{9D8B030D-6E8A-4147-A177-3AD203B41FA5}">
                      <a16:colId xmlns:a16="http://schemas.microsoft.com/office/drawing/2014/main" val="615174568"/>
                    </a:ext>
                  </a:extLst>
                </a:gridCol>
              </a:tblGrid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Code received  at 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97014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35587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10211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92222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72360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31411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56884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09176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09952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93554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67359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724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2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33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95B-F473-499C-9CFD-3380D1EF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102"/>
            <a:ext cx="12120664" cy="67638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Decoding: for optimal coding, there is no code which is a prefix of any other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F664C-1D90-43C2-A8B6-73AA9561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6" y="-48639"/>
            <a:ext cx="9311792" cy="320752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976FB9A-AFB3-47C2-B85E-4BAE65A81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8018"/>
              </p:ext>
            </p:extLst>
          </p:nvPr>
        </p:nvGraphicFramePr>
        <p:xfrm>
          <a:off x="260225" y="3949248"/>
          <a:ext cx="3640566" cy="258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283">
                  <a:extLst>
                    <a:ext uri="{9D8B030D-6E8A-4147-A177-3AD203B41FA5}">
                      <a16:colId xmlns:a16="http://schemas.microsoft.com/office/drawing/2014/main" val="1743686053"/>
                    </a:ext>
                  </a:extLst>
                </a:gridCol>
                <a:gridCol w="1820283">
                  <a:extLst>
                    <a:ext uri="{9D8B030D-6E8A-4147-A177-3AD203B41FA5}">
                      <a16:colId xmlns:a16="http://schemas.microsoft.com/office/drawing/2014/main" val="2908435737"/>
                    </a:ext>
                  </a:extLst>
                </a:gridCol>
              </a:tblGrid>
              <a:tr h="389197">
                <a:tc>
                  <a:txBody>
                    <a:bodyPr/>
                    <a:lstStyle/>
                    <a:p>
                      <a:r>
                        <a:rPr lang="en-IN" dirty="0"/>
                        <a:t>Code received  at 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08214"/>
                  </a:ext>
                </a:extLst>
              </a:tr>
              <a:tr h="389197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19278"/>
                  </a:ext>
                </a:extLst>
              </a:tr>
              <a:tr h="389197"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79270"/>
                  </a:ext>
                </a:extLst>
              </a:tr>
              <a:tr h="389197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82292"/>
                  </a:ext>
                </a:extLst>
              </a:tr>
              <a:tr h="389197">
                <a:tc>
                  <a:txBody>
                    <a:bodyPr/>
                    <a:lstStyle/>
                    <a:p>
                      <a:r>
                        <a:rPr lang="en-IN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83366"/>
                  </a:ext>
                </a:extLst>
              </a:tr>
              <a:tr h="389197">
                <a:tc>
                  <a:txBody>
                    <a:bodyPr/>
                    <a:lstStyle/>
                    <a:p>
                      <a:r>
                        <a:rPr lang="en-IN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192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B86652-8964-45E3-A1F2-FBEB525DF171}"/>
              </a:ext>
            </a:extLst>
          </p:cNvPr>
          <p:cNvSpPr txBox="1"/>
          <p:nvPr/>
        </p:nvSpPr>
        <p:spPr>
          <a:xfrm>
            <a:off x="4644958" y="3672991"/>
            <a:ext cx="54572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Suppose you have code of </a:t>
            </a:r>
          </a:p>
          <a:p>
            <a:r>
              <a:rPr lang="en-IN" sz="2400" dirty="0"/>
              <a:t>a1 as 0</a:t>
            </a:r>
          </a:p>
          <a:p>
            <a:r>
              <a:rPr lang="en-IN" sz="2400" dirty="0"/>
              <a:t>a2 as 1</a:t>
            </a:r>
          </a:p>
          <a:p>
            <a:r>
              <a:rPr lang="en-IN" sz="2400" dirty="0"/>
              <a:t>a3 as 01</a:t>
            </a:r>
          </a:p>
          <a:p>
            <a:r>
              <a:rPr lang="en-IN" sz="2400" dirty="0"/>
              <a:t>Decoder receives 0 1 </a:t>
            </a:r>
          </a:p>
          <a:p>
            <a:r>
              <a:rPr lang="en-IN" sz="2400" dirty="0"/>
              <a:t>It can be either a1, a2 or a3 (ambiguity)</a:t>
            </a:r>
          </a:p>
          <a:p>
            <a:r>
              <a:rPr lang="en-IN" sz="2400" dirty="0"/>
              <a:t>No code must be a prefix of any other code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54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53E-DA79-474B-B218-CA8BF7B6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462"/>
            <a:ext cx="11994204" cy="663743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Entropy and efficiency of the code</a:t>
            </a:r>
          </a:p>
          <a:p>
            <a:pPr marL="0" indent="0">
              <a:buNone/>
            </a:pPr>
            <a:r>
              <a:rPr lang="en-IN" dirty="0"/>
              <a:t>Average length:= 0.4*(1)+0.3*(2)+0.1*(3)+0.1*(4)+0.06*(5)+0.04*(5)=2.2 bits/pixel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Entropy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= -[0.4*log(1/0.4)+0.3*log(1/0.3)+0.1*log(1/0.1)+ 0.1*log(1/0.1)+ 0.06*log(1/0.06)+ 0.04*log(1/0.04)</a:t>
            </a:r>
          </a:p>
          <a:p>
            <a:pPr marL="0" indent="0">
              <a:buNone/>
            </a:pPr>
            <a:r>
              <a:rPr lang="en-IN" dirty="0"/>
              <a:t>=2.14 bits/symbol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Efficiency(eta) </a:t>
            </a:r>
            <a:r>
              <a:rPr lang="en-IN" dirty="0"/>
              <a:t>= Entropy/Length</a:t>
            </a:r>
          </a:p>
          <a:p>
            <a:pPr marL="0" indent="0">
              <a:buNone/>
            </a:pPr>
            <a:r>
              <a:rPr lang="en-IN" dirty="0"/>
              <a:t>                 = 2.14/2.2  = 0.9727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Redundancy</a:t>
            </a:r>
            <a:r>
              <a:rPr lang="en-IN" dirty="0"/>
              <a:t> = 1-eta= 1-0.9727= 0.027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F226C-5EDD-428C-9F26-D1ED43ED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16" y="1214335"/>
            <a:ext cx="2238550" cy="11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8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951151-6F7B-471E-A4AA-1C28A8562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505752"/>
              </p:ext>
            </p:extLst>
          </p:nvPr>
        </p:nvGraphicFramePr>
        <p:xfrm>
          <a:off x="498543" y="182880"/>
          <a:ext cx="262421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6">
                  <a:extLst>
                    <a:ext uri="{9D8B030D-6E8A-4147-A177-3AD203B41FA5}">
                      <a16:colId xmlns:a16="http://schemas.microsoft.com/office/drawing/2014/main" val="1803892978"/>
                    </a:ext>
                  </a:extLst>
                </a:gridCol>
                <a:gridCol w="1989423">
                  <a:extLst>
                    <a:ext uri="{9D8B030D-6E8A-4147-A177-3AD203B41FA5}">
                      <a16:colId xmlns:a16="http://schemas.microsoft.com/office/drawing/2014/main" val="1245243774"/>
                    </a:ext>
                  </a:extLst>
                </a:gridCol>
              </a:tblGrid>
              <a:tr h="3443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50984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76658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91748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74453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68165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7262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19636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22774"/>
                  </a:ext>
                </a:extLst>
              </a:tr>
              <a:tr h="344317">
                <a:tc>
                  <a:txBody>
                    <a:bodyPr/>
                    <a:lstStyle/>
                    <a:p>
                      <a:r>
                        <a:rPr lang="en-IN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4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8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951151-6F7B-471E-A4AA-1C28A85627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8543" y="182880"/>
          <a:ext cx="11194913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221">
                  <a:extLst>
                    <a:ext uri="{9D8B030D-6E8A-4147-A177-3AD203B41FA5}">
                      <a16:colId xmlns:a16="http://schemas.microsoft.com/office/drawing/2014/main" val="1803892978"/>
                    </a:ext>
                  </a:extLst>
                </a:gridCol>
                <a:gridCol w="1915538">
                  <a:extLst>
                    <a:ext uri="{9D8B030D-6E8A-4147-A177-3AD203B41FA5}">
                      <a16:colId xmlns:a16="http://schemas.microsoft.com/office/drawing/2014/main" val="1245243774"/>
                    </a:ext>
                  </a:extLst>
                </a:gridCol>
                <a:gridCol w="1671334">
                  <a:extLst>
                    <a:ext uri="{9D8B030D-6E8A-4147-A177-3AD203B41FA5}">
                      <a16:colId xmlns:a16="http://schemas.microsoft.com/office/drawing/2014/main" val="1430630154"/>
                    </a:ext>
                  </a:extLst>
                </a:gridCol>
                <a:gridCol w="1399364">
                  <a:extLst>
                    <a:ext uri="{9D8B030D-6E8A-4147-A177-3AD203B41FA5}">
                      <a16:colId xmlns:a16="http://schemas.microsoft.com/office/drawing/2014/main" val="666946467"/>
                    </a:ext>
                  </a:extLst>
                </a:gridCol>
                <a:gridCol w="1399364">
                  <a:extLst>
                    <a:ext uri="{9D8B030D-6E8A-4147-A177-3AD203B41FA5}">
                      <a16:colId xmlns:a16="http://schemas.microsoft.com/office/drawing/2014/main" val="2147368849"/>
                    </a:ext>
                  </a:extLst>
                </a:gridCol>
                <a:gridCol w="1399364">
                  <a:extLst>
                    <a:ext uri="{9D8B030D-6E8A-4147-A177-3AD203B41FA5}">
                      <a16:colId xmlns:a16="http://schemas.microsoft.com/office/drawing/2014/main" val="2823586"/>
                    </a:ext>
                  </a:extLst>
                </a:gridCol>
                <a:gridCol w="1399364">
                  <a:extLst>
                    <a:ext uri="{9D8B030D-6E8A-4147-A177-3AD203B41FA5}">
                      <a16:colId xmlns:a16="http://schemas.microsoft.com/office/drawing/2014/main" val="3246243375"/>
                    </a:ext>
                  </a:extLst>
                </a:gridCol>
                <a:gridCol w="1399364">
                  <a:extLst>
                    <a:ext uri="{9D8B030D-6E8A-4147-A177-3AD203B41FA5}">
                      <a16:colId xmlns:a16="http://schemas.microsoft.com/office/drawing/2014/main" val="112461203"/>
                    </a:ext>
                  </a:extLst>
                </a:gridCol>
              </a:tblGrid>
              <a:tr h="348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50984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0.25[01]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0.25[01]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0.25[01]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0.25[01]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76658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91748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74453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0.14[001]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0.14[001]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0.14[001]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68165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0.0625[1010]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77262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0.0625[1011]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19636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     [1000]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0.125[100]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0.125      [100]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22774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r>
                        <a:rPr lang="en-IN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     [1001]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     [1010]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0.125      [101]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43334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0.0625    [1011]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     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0.29[00]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44090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     [001]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0.25[01]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35468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      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45662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      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    [00]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0.54[0]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58988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    [01]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79550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0F2B9716-153E-4511-9B4D-8F60752248EE}"/>
              </a:ext>
            </a:extLst>
          </p:cNvPr>
          <p:cNvSpPr/>
          <p:nvPr/>
        </p:nvSpPr>
        <p:spPr>
          <a:xfrm>
            <a:off x="1916349" y="2908566"/>
            <a:ext cx="233464" cy="41828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BB56F1D-865C-45AA-A380-FF7B8687349E}"/>
              </a:ext>
            </a:extLst>
          </p:cNvPr>
          <p:cNvSpPr/>
          <p:nvPr/>
        </p:nvSpPr>
        <p:spPr>
          <a:xfrm>
            <a:off x="3839994" y="3458181"/>
            <a:ext cx="138619" cy="81226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1C8DF63-C4A2-41E6-B0F9-E7F74C306EF4}"/>
              </a:ext>
            </a:extLst>
          </p:cNvPr>
          <p:cNvSpPr/>
          <p:nvPr/>
        </p:nvSpPr>
        <p:spPr>
          <a:xfrm>
            <a:off x="5497100" y="2825883"/>
            <a:ext cx="138619" cy="81226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B77D604-0C76-4ACE-A7EE-E0E66A48FA09}"/>
              </a:ext>
            </a:extLst>
          </p:cNvPr>
          <p:cNvSpPr/>
          <p:nvPr/>
        </p:nvSpPr>
        <p:spPr>
          <a:xfrm>
            <a:off x="6621130" y="4119662"/>
            <a:ext cx="184826" cy="5496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96CF0F7-0D7D-4344-9E81-5F65CC46A6F2}"/>
              </a:ext>
            </a:extLst>
          </p:cNvPr>
          <p:cNvSpPr/>
          <p:nvPr/>
        </p:nvSpPr>
        <p:spPr>
          <a:xfrm>
            <a:off x="8103140" y="4854093"/>
            <a:ext cx="184826" cy="57394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82C1514-B9D5-4BEA-80FF-CBE139844C4B}"/>
              </a:ext>
            </a:extLst>
          </p:cNvPr>
          <p:cNvSpPr/>
          <p:nvPr/>
        </p:nvSpPr>
        <p:spPr>
          <a:xfrm>
            <a:off x="9396912" y="5194572"/>
            <a:ext cx="184826" cy="4669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CC122-A978-44D3-A1DB-F88A8516A5AF}"/>
              </a:ext>
            </a:extLst>
          </p:cNvPr>
          <p:cNvSpPr txBox="1"/>
          <p:nvPr/>
        </p:nvSpPr>
        <p:spPr>
          <a:xfrm>
            <a:off x="1245140" y="6028789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length= 2.79 bits/symbol</a:t>
            </a:r>
          </a:p>
        </p:txBody>
      </p:sp>
    </p:spTree>
    <p:extLst>
      <p:ext uri="{BB962C8B-B14F-4D97-AF65-F5344CB8AC3E}">
        <p14:creationId xmlns:p14="http://schemas.microsoft.com/office/powerpoint/2010/main" val="395733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876B-D8D4-43B7-B913-17F95AE5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" y="6553"/>
            <a:ext cx="11924490" cy="67541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Average length=  2.79 bits/symbol</a:t>
            </a:r>
          </a:p>
          <a:p>
            <a:pPr marL="0" indent="0">
              <a:buNone/>
            </a:pPr>
            <a:r>
              <a:rPr lang="en-IN" dirty="0"/>
              <a:t>Entropy = 2.78</a:t>
            </a:r>
          </a:p>
          <a:p>
            <a:pPr marL="0" indent="0">
              <a:buNone/>
            </a:pPr>
            <a:r>
              <a:rPr lang="en-IN" dirty="0"/>
              <a:t>Efficiency (eta)= 2.78/2.79 = 0.9964</a:t>
            </a:r>
          </a:p>
          <a:p>
            <a:pPr marL="0" indent="0">
              <a:buNone/>
            </a:pPr>
            <a:r>
              <a:rPr lang="en-IN" dirty="0"/>
              <a:t>Redundancy = 1- eta = 1-0.9964= 0.0036</a:t>
            </a:r>
          </a:p>
        </p:txBody>
      </p:sp>
    </p:spTree>
    <p:extLst>
      <p:ext uri="{BB962C8B-B14F-4D97-AF65-F5344CB8AC3E}">
        <p14:creationId xmlns:p14="http://schemas.microsoft.com/office/powerpoint/2010/main" val="5577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F23B-EEA0-4634-BA62-8DBE6CE5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462"/>
            <a:ext cx="12192000" cy="681253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Image compression models</a:t>
            </a:r>
          </a:p>
          <a:p>
            <a:r>
              <a:rPr lang="en-IN" dirty="0"/>
              <a:t>Image compression system is composed of two distinct components:</a:t>
            </a:r>
          </a:p>
          <a:p>
            <a:r>
              <a:rPr lang="en-IN" b="1" dirty="0"/>
              <a:t>Encoder</a:t>
            </a:r>
            <a:r>
              <a:rPr lang="en-IN" dirty="0"/>
              <a:t>: performs the compression, compressed imaged stored or used later for transmission</a:t>
            </a:r>
          </a:p>
          <a:p>
            <a:r>
              <a:rPr lang="en-IN" b="1" dirty="0"/>
              <a:t>Decoder</a:t>
            </a:r>
            <a:r>
              <a:rPr lang="en-IN" dirty="0"/>
              <a:t>: performs decompression</a:t>
            </a:r>
          </a:p>
          <a:p>
            <a:r>
              <a:rPr lang="en-IN" dirty="0"/>
              <a:t>Input image f(x, y) is fed to the encoder</a:t>
            </a:r>
          </a:p>
          <a:p>
            <a:r>
              <a:rPr lang="en-IN" dirty="0"/>
              <a:t>Encoder produces the compressed image</a:t>
            </a:r>
          </a:p>
          <a:p>
            <a:r>
              <a:rPr lang="en-IN" dirty="0"/>
              <a:t>Compressed image is fed to the decoder</a:t>
            </a:r>
          </a:p>
          <a:p>
            <a:r>
              <a:rPr lang="en-IN" dirty="0"/>
              <a:t>Decoder decompress it to form the reconstructed output image f^(x, y)</a:t>
            </a:r>
          </a:p>
          <a:p>
            <a:r>
              <a:rPr lang="en-IN" dirty="0"/>
              <a:t>In video: f(x, y, t)-&gt;f^(x, y, t)</a:t>
            </a:r>
          </a:p>
        </p:txBody>
      </p:sp>
    </p:spTree>
    <p:extLst>
      <p:ext uri="{BB962C8B-B14F-4D97-AF65-F5344CB8AC3E}">
        <p14:creationId xmlns:p14="http://schemas.microsoft.com/office/powerpoint/2010/main" val="237105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2ADD-8044-4C7A-9D32-8F197999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7" y="16279"/>
            <a:ext cx="11982855" cy="67444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the compression is </a:t>
            </a:r>
            <a:r>
              <a:rPr lang="en-IN" dirty="0" err="1"/>
              <a:t>loseless</a:t>
            </a:r>
            <a:r>
              <a:rPr lang="en-IN" dirty="0"/>
              <a:t>, you get back the exact image</a:t>
            </a:r>
          </a:p>
          <a:p>
            <a:pPr marL="0" indent="0">
              <a:buNone/>
            </a:pPr>
            <a:r>
              <a:rPr lang="en-IN" dirty="0"/>
              <a:t>Or if lossy you get an approximated image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EF497-1207-41E7-AA19-38765BEE9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1"/>
          <a:stretch/>
        </p:blipFill>
        <p:spPr>
          <a:xfrm>
            <a:off x="825352" y="1021404"/>
            <a:ext cx="9836163" cy="43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604D-D0B7-44B2-9118-78AFF6FE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69" y="6552"/>
            <a:ext cx="12002311" cy="6744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Encoder: 3 distinct components</a:t>
            </a:r>
          </a:p>
          <a:p>
            <a:r>
              <a:rPr lang="en-IN" b="1" dirty="0">
                <a:solidFill>
                  <a:srgbClr val="C00000"/>
                </a:solidFill>
              </a:rPr>
              <a:t>Mapper</a:t>
            </a:r>
            <a:r>
              <a:rPr lang="en-IN" dirty="0"/>
              <a:t> : transforms the input into a format designed to reduce </a:t>
            </a:r>
            <a:r>
              <a:rPr lang="en-IN" b="1" dirty="0">
                <a:solidFill>
                  <a:srgbClr val="C00000"/>
                </a:solidFill>
              </a:rPr>
              <a:t>spatial and temporal redundancy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Generally reversible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e.g. run length coding process</a:t>
            </a:r>
          </a:p>
          <a:p>
            <a:r>
              <a:rPr lang="en-IN" b="1" dirty="0">
                <a:solidFill>
                  <a:srgbClr val="C00000"/>
                </a:solidFill>
              </a:rPr>
              <a:t>Quanitizer</a:t>
            </a:r>
            <a:r>
              <a:rPr lang="en-IN" dirty="0"/>
              <a:t>: does quantization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Irrelevant information </a:t>
            </a:r>
            <a:r>
              <a:rPr lang="en-IN" dirty="0"/>
              <a:t>is removed from the compressed representation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Irreversible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Omitted when error free or lossless compression is required</a:t>
            </a:r>
          </a:p>
          <a:p>
            <a:r>
              <a:rPr lang="en-IN" b="1" dirty="0">
                <a:solidFill>
                  <a:srgbClr val="C00000"/>
                </a:solidFill>
              </a:rPr>
              <a:t>Symbol coder</a:t>
            </a:r>
            <a:r>
              <a:rPr lang="en-IN" dirty="0"/>
              <a:t>: generates codes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Fixed length or variable length(mostly used)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Shortest code to most frequently occurring quantized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Reversible operation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All three redundancies discussed are removed at the end of these operations.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5411-A1E8-4E60-A9C6-436D84F7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79"/>
            <a:ext cx="12192000" cy="670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Decoding: 2 distinct components</a:t>
            </a:r>
          </a:p>
          <a:p>
            <a:r>
              <a:rPr lang="en-IN" b="1" dirty="0">
                <a:solidFill>
                  <a:srgbClr val="C00000"/>
                </a:solidFill>
              </a:rPr>
              <a:t>Symbol decoder</a:t>
            </a:r>
            <a:r>
              <a:rPr lang="en-IN" dirty="0"/>
              <a:t>: reverse process of symbol encoding</a:t>
            </a:r>
          </a:p>
          <a:p>
            <a:r>
              <a:rPr lang="en-IN" b="1" dirty="0">
                <a:solidFill>
                  <a:srgbClr val="C00000"/>
                </a:solidFill>
              </a:rPr>
              <a:t>Inverse mapper</a:t>
            </a:r>
            <a:r>
              <a:rPr lang="en-IN" dirty="0"/>
              <a:t>: inverse mapping done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Image formats, containers and standards</a:t>
            </a:r>
          </a:p>
          <a:p>
            <a:r>
              <a:rPr lang="en-IN" dirty="0"/>
              <a:t>Why standardize?</a:t>
            </a:r>
          </a:p>
          <a:p>
            <a:r>
              <a:rPr lang="en-IN" dirty="0"/>
              <a:t>So that the image is displayed in the same format when displayed in different computers.</a:t>
            </a:r>
          </a:p>
          <a:p>
            <a:r>
              <a:rPr lang="en-IN" b="1" dirty="0">
                <a:solidFill>
                  <a:srgbClr val="C00000"/>
                </a:solidFill>
              </a:rPr>
              <a:t>Image format</a:t>
            </a:r>
            <a:r>
              <a:rPr lang="en-IN" dirty="0"/>
              <a:t>: standard way to organize and store image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How data is arranged, and the type of compression used if any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BMP</a:t>
            </a:r>
            <a:r>
              <a:rPr lang="en-IN" dirty="0"/>
              <a:t>: Bit map , for simple uncompressed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GIF</a:t>
            </a:r>
            <a:r>
              <a:rPr lang="en-IN" dirty="0"/>
              <a:t>: Graphic Interchange Format, uses lossless compression, LZW coding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Used for small animations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PNG</a:t>
            </a:r>
            <a:r>
              <a:rPr lang="en-IN" dirty="0"/>
              <a:t>: Portable Network Graphics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49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4615-C7B3-4A81-B2C3-A98FBAF4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463"/>
            <a:ext cx="12002311" cy="657907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Image container</a:t>
            </a:r>
            <a:r>
              <a:rPr lang="en-IN" dirty="0"/>
              <a:t>: similar to file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Handles multiple types of image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PDF</a:t>
            </a:r>
            <a:r>
              <a:rPr lang="en-IN" dirty="0"/>
              <a:t>: Portable Document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Container for </a:t>
            </a:r>
            <a:r>
              <a:rPr lang="en-IN" b="1" dirty="0"/>
              <a:t>JPEG, JPEG 2000 </a:t>
            </a:r>
            <a:r>
              <a:rPr lang="en-IN" dirty="0"/>
              <a:t>compressed images</a:t>
            </a:r>
          </a:p>
          <a:p>
            <a:r>
              <a:rPr lang="en-IN" b="1" dirty="0">
                <a:solidFill>
                  <a:srgbClr val="C00000"/>
                </a:solidFill>
              </a:rPr>
              <a:t>Compression Standards</a:t>
            </a:r>
            <a:r>
              <a:rPr lang="en-IN" dirty="0"/>
              <a:t>: defines procedures for compressing and decompressing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JPEG:</a:t>
            </a:r>
            <a:r>
              <a:rPr lang="en-IN" dirty="0"/>
              <a:t> Joint Photographic Expert Group standardized</a:t>
            </a:r>
          </a:p>
          <a:p>
            <a:pPr lvl="1"/>
            <a:r>
              <a:rPr lang="en-IN" dirty="0"/>
              <a:t>Discrete Cosine Transform used for quantization</a:t>
            </a:r>
          </a:p>
          <a:p>
            <a:pPr lvl="1"/>
            <a:r>
              <a:rPr lang="en-IN" dirty="0"/>
              <a:t>Huffman Coding and run length coding used</a:t>
            </a:r>
          </a:p>
          <a:p>
            <a:pPr lvl="1"/>
            <a:r>
              <a:rPr lang="en-IN" dirty="0"/>
              <a:t>Most popular standard for compressing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JPEG 2000</a:t>
            </a:r>
            <a:r>
              <a:rPr lang="en-IN" dirty="0"/>
              <a:t>: increased compression than JPEG</a:t>
            </a:r>
          </a:p>
          <a:p>
            <a:pPr lvl="1"/>
            <a:r>
              <a:rPr lang="en-IN" dirty="0"/>
              <a:t>Arithmetic coding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</a:rPr>
              <a:t>MPEG</a:t>
            </a:r>
            <a:r>
              <a:rPr lang="en-IN" dirty="0"/>
              <a:t>: Motion Pictures Expert Group , for videos.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7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CD09-0756-4706-99E0-A7036E71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26007"/>
            <a:ext cx="11953673" cy="66958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Some basic compression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Huffman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Arithmetic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Lempel-Ziv-Welch (LZW)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Golomb</a:t>
            </a:r>
            <a:r>
              <a:rPr lang="en-IN" dirty="0"/>
              <a:t>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Run Length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Symbol based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Bit plane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Block transform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Predictive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Wavelet coding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7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CBD5-7A29-430A-BEB2-C72C6D35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008"/>
            <a:ext cx="12120664" cy="6666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Huffman coding:</a:t>
            </a:r>
          </a:p>
          <a:p>
            <a:r>
              <a:rPr lang="en-IN" dirty="0"/>
              <a:t>Used in JPEG and MPEG</a:t>
            </a:r>
          </a:p>
          <a:p>
            <a:r>
              <a:rPr lang="en-IN" dirty="0"/>
              <a:t>Assume the following symbols and their probabilities</a:t>
            </a:r>
          </a:p>
          <a:p>
            <a:r>
              <a:rPr lang="en-IN" dirty="0"/>
              <a:t>Probabilities always ordered</a:t>
            </a:r>
          </a:p>
          <a:p>
            <a:r>
              <a:rPr lang="en-IN" dirty="0"/>
              <a:t>Two steps:</a:t>
            </a:r>
          </a:p>
          <a:p>
            <a:pPr marL="0" indent="0">
              <a:buNone/>
            </a:pPr>
            <a:r>
              <a:rPr lang="en-IN" dirty="0"/>
              <a:t>Step 1:</a:t>
            </a:r>
          </a:p>
          <a:p>
            <a:r>
              <a:rPr lang="en-IN" dirty="0"/>
              <a:t>Bottom two combined to </a:t>
            </a:r>
          </a:p>
          <a:p>
            <a:pPr marL="0" indent="0">
              <a:buNone/>
            </a:pPr>
            <a:r>
              <a:rPr lang="en-IN" dirty="0"/>
              <a:t>form the probability of the</a:t>
            </a:r>
          </a:p>
          <a:p>
            <a:pPr marL="0" indent="0">
              <a:buNone/>
            </a:pPr>
            <a:r>
              <a:rPr lang="en-IN" dirty="0"/>
              <a:t>compound symbol(a3and a5) as</a:t>
            </a:r>
          </a:p>
          <a:p>
            <a:pPr marL="0" indent="0">
              <a:buNone/>
            </a:pPr>
            <a:r>
              <a:rPr lang="en-IN" dirty="0"/>
              <a:t>0.1</a:t>
            </a:r>
          </a:p>
          <a:p>
            <a:r>
              <a:rPr lang="en-IN" dirty="0"/>
              <a:t>Order changed if required</a:t>
            </a:r>
          </a:p>
          <a:p>
            <a:r>
              <a:rPr lang="en-IN" dirty="0"/>
              <a:t>Continue till you are left with</a:t>
            </a:r>
          </a:p>
          <a:p>
            <a:pPr marL="0" indent="0">
              <a:buNone/>
            </a:pPr>
            <a:r>
              <a:rPr lang="en-IN" dirty="0"/>
              <a:t> two values.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D66E4-0B2F-4FCB-89C8-9FA99DAB2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0" t="3526" r="7582" b="6740"/>
          <a:stretch/>
        </p:blipFill>
        <p:spPr>
          <a:xfrm>
            <a:off x="4711364" y="2247090"/>
            <a:ext cx="7428905" cy="38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95B-F473-499C-9CFD-3380D1EF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102"/>
            <a:ext cx="12120664" cy="67638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2:</a:t>
            </a:r>
          </a:p>
          <a:p>
            <a:r>
              <a:rPr lang="en-IN" dirty="0"/>
              <a:t>Assign 0 and  1 to all the last values towards the right (1 and 0 can be reversed)</a:t>
            </a:r>
          </a:p>
          <a:p>
            <a:r>
              <a:rPr lang="en-IN" dirty="0"/>
              <a:t>Since 0.6 (column 4) is obtained by adding last 0.3 and 0.3(column 3) append 0 (denoting 0.6) to the values already given to 0.3.</a:t>
            </a:r>
          </a:p>
          <a:p>
            <a:r>
              <a:rPr lang="en-IN" dirty="0"/>
              <a:t>Continue till the original source is reached </a:t>
            </a:r>
          </a:p>
          <a:p>
            <a:r>
              <a:rPr lang="en-IN" dirty="0"/>
              <a:t>Final code is given in column named code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F664C-1D90-43C2-A8B6-73AA9561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5" y="0"/>
            <a:ext cx="9506345" cy="32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942</Words>
  <Application>Microsoft Office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Nisha Chandran S</dc:creator>
  <cp:lastModifiedBy>Nisha Chandran</cp:lastModifiedBy>
  <cp:revision>64</cp:revision>
  <dcterms:created xsi:type="dcterms:W3CDTF">2021-11-30T00:53:46Z</dcterms:created>
  <dcterms:modified xsi:type="dcterms:W3CDTF">2023-11-17T04:03:36Z</dcterms:modified>
</cp:coreProperties>
</file>