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4" r:id="rId4"/>
    <p:sldId id="287" r:id="rId5"/>
    <p:sldId id="285" r:id="rId6"/>
    <p:sldId id="289" r:id="rId7"/>
    <p:sldId id="288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5F8-2AD8-4447-AAAE-74EACF33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4181-CF5A-4201-8F5D-2537B2B3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48E9-7A9D-4243-A19D-8CF3697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1FD8-CE1A-4300-BEDF-F026AC2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94AE-8FDA-4488-8328-EEFCA71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2EF-451D-4C1B-9DBC-4757C08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3CA6-7BB6-4C7B-8FEB-D4A72A8B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A04-B14B-4F8D-90B8-2311794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07D7-075F-42B9-B883-E6A744A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BD9E-1B84-4771-AF9B-6A91B55E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383EA-A873-4D0A-AF0B-75BFAA921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FCEF-1CF5-4905-8245-2E1D9541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6CDD-B46A-4788-8D93-478D646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1F3-FD46-4838-BFCF-9D943E3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C90E-CEA9-4356-B824-928AF46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24AE-A057-45ED-8C86-B13A13A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5F3D-97FD-4874-9192-E92E1E1E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8FF0-E79A-4A17-B1F4-78AE84BE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D262-A708-46FC-B904-BD4D1BB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70B-29B2-486B-8B04-068042F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148-CFC0-4CDF-8521-336EAFBE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1582-9552-4113-B358-997719A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2572-EFE5-4145-8F7F-1320B31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34AA-D8D6-47A5-9B6E-6F4621A2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0908-4881-47BD-8C11-EC891C4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A34-57CF-455E-98B8-DD494DD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9A37-A322-48D2-B5AE-0D88158A8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0061-8170-421E-BE67-F6FFD293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EB5B-BCCA-456C-A408-49B95CA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2EEA-FF70-4411-A275-7F9D9F9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543-A615-43AA-A2B6-D27CB32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E1-6FCC-419C-8CA8-68AC08FF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5F73-7E19-49F6-B4F7-B3962382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62F7-64DE-43A9-9A30-C514CC0A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C472-2EAF-4124-BAD2-8926AD57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61771-790E-48E7-82B5-EBC5CA4F8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C523-30CE-4084-B4C2-4C0E0CDE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E25D7-FF51-4B0A-BDE3-FA26637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0A48-FF19-46A4-B706-A802EBB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7933-27ED-4DF1-A862-83CFC6E3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4145-D563-4A50-9946-7ED7C5B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D5907-CC1F-4FE3-9E51-546EB0AB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ED9D-9857-4DDC-BAA8-437AF27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1D315-1EBE-4E68-8FE8-69A94A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626B-E744-4A9B-AF2F-89D1D44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AF3F-2FD3-4E2A-82DC-2D377E3A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C9D6-79F2-4BFE-B4DF-FE2C2F9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C798-004E-468A-AB3B-3FD81F67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78331-40FA-42C8-BD6D-ABE78F07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C04E-C10B-4B9A-9B79-B7EC43EB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E3B8-16A4-4AFE-A07B-F5D89140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B88E-971D-4A31-B52E-44CE0AA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8E70-3E4D-44B7-BDD4-13BEF950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97B14-74AF-4450-9353-D3CC8678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1748-38D7-4BB1-9CDF-2A1E94C6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2B80-EC56-4BEF-8940-6ECF3D7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44F4-E1ED-46C0-934F-6B35F44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4E46-0B9E-4D54-A33F-2B623EB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5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6834B-526A-4F7E-A1AC-5D7DD6E6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5915-E71B-4B86-8682-EDDCE6A2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D4E6-4476-4E0D-B7FF-177461AC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6128-62CA-419F-8A47-61220DA6247D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FB8C-BE5F-4CC8-8CFD-76396E51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F9C-C2DA-4F66-B06C-FF589454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9FE-2735-43AD-83D8-B1D9A58E4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9912-56EA-4516-934B-C36019394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75061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CD09-0756-4706-99E0-A7036E71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" y="26007"/>
            <a:ext cx="11953673" cy="66958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Some basic compression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Huffman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Golomb</a:t>
            </a:r>
            <a:r>
              <a:rPr lang="en-IN" dirty="0"/>
              <a:t>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Arithmetic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Lempel-Ziv-Welch (LZW)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Run Length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Symbol based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Bit plane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Block transform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Predictive 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Wavelet coding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07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6C1A-4BCF-476C-AF72-DE903302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0" y="35735"/>
            <a:ext cx="11982856" cy="672498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LZW algorithm</a:t>
            </a:r>
          </a:p>
          <a:p>
            <a:r>
              <a:rPr lang="en-IN" dirty="0"/>
              <a:t>Lossless compression</a:t>
            </a:r>
          </a:p>
          <a:p>
            <a:r>
              <a:rPr lang="en-IN" dirty="0"/>
              <a:t>Rely on </a:t>
            </a:r>
            <a:r>
              <a:rPr lang="en-IN" b="1" dirty="0">
                <a:solidFill>
                  <a:srgbClr val="C00000"/>
                </a:solidFill>
              </a:rPr>
              <a:t>reoccurring patterns </a:t>
            </a:r>
            <a:r>
              <a:rPr lang="en-IN" dirty="0"/>
              <a:t>to save data space</a:t>
            </a:r>
          </a:p>
          <a:p>
            <a:r>
              <a:rPr lang="en-IN" dirty="0"/>
              <a:t>Example: Encode the string “</a:t>
            </a:r>
            <a:r>
              <a:rPr lang="en-IN" dirty="0" err="1"/>
              <a:t>thisisthe</a:t>
            </a:r>
            <a:r>
              <a:rPr lang="en-IN" dirty="0"/>
              <a:t>”</a:t>
            </a:r>
          </a:p>
          <a:p>
            <a:r>
              <a:rPr lang="en-IN" dirty="0"/>
              <a:t>In uncompressed ASCII this string is equivalent to</a:t>
            </a:r>
          </a:p>
          <a:p>
            <a:r>
              <a:rPr lang="en-IN" dirty="0"/>
              <a:t>0111010001…………………………………………….. Long string</a:t>
            </a:r>
          </a:p>
          <a:p>
            <a:r>
              <a:rPr lang="en-IN" dirty="0"/>
              <a:t>116 104 105 115 105 115 116 104 101</a:t>
            </a:r>
          </a:p>
          <a:p>
            <a:r>
              <a:rPr lang="en-IN" dirty="0"/>
              <a:t>This is 72 bits (9*8 bits) long, we will have to compress it using LZW</a:t>
            </a:r>
          </a:p>
          <a:p>
            <a:r>
              <a:rPr lang="en-IN" dirty="0"/>
              <a:t>Has  the concept of a </a:t>
            </a:r>
            <a:r>
              <a:rPr lang="en-IN" b="1" dirty="0">
                <a:solidFill>
                  <a:srgbClr val="C00000"/>
                </a:solidFill>
              </a:rPr>
              <a:t>dictionary </a:t>
            </a:r>
            <a:r>
              <a:rPr lang="en-IN" dirty="0"/>
              <a:t>where you store your strings</a:t>
            </a:r>
          </a:p>
        </p:txBody>
      </p:sp>
    </p:spTree>
    <p:extLst>
      <p:ext uri="{BB962C8B-B14F-4D97-AF65-F5344CB8AC3E}">
        <p14:creationId xmlns:p14="http://schemas.microsoft.com/office/powerpoint/2010/main" val="178691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D0BFD-4EFC-4C4C-A7C3-56A3D28EC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84" y="-1"/>
            <a:ext cx="6980369" cy="6870153"/>
          </a:xfrm>
        </p:spPr>
      </p:pic>
    </p:spTree>
    <p:extLst>
      <p:ext uri="{BB962C8B-B14F-4D97-AF65-F5344CB8AC3E}">
        <p14:creationId xmlns:p14="http://schemas.microsoft.com/office/powerpoint/2010/main" val="29621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F010-A4E1-49D7-9F1F-1078A992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1" y="35735"/>
            <a:ext cx="12021767" cy="663743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 1: start adding pairs of symbols to the dictionary of words</a:t>
            </a:r>
          </a:p>
          <a:p>
            <a:pPr marL="0" indent="0">
              <a:buNone/>
            </a:pPr>
            <a:r>
              <a:rPr lang="en-IN" dirty="0"/>
              <a:t>Step 2: when we reach a pair that is already available in the dictionary, replace that pair with the new dictionary value.</a:t>
            </a:r>
          </a:p>
          <a:p>
            <a:pPr marL="0" indent="0">
              <a:buNone/>
            </a:pPr>
            <a:r>
              <a:rPr lang="en-IN" dirty="0"/>
              <a:t>“</a:t>
            </a:r>
            <a:r>
              <a:rPr lang="en-IN" dirty="0" err="1"/>
              <a:t>thisisthe</a:t>
            </a:r>
            <a:r>
              <a:rPr lang="en-IN" dirty="0"/>
              <a:t>”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D305AE-0241-4B3F-89CA-A09B815E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15"/>
              </p:ext>
            </p:extLst>
          </p:nvPr>
        </p:nvGraphicFramePr>
        <p:xfrm>
          <a:off x="79442" y="1867711"/>
          <a:ext cx="11554840" cy="491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636">
                  <a:extLst>
                    <a:ext uri="{9D8B030D-6E8A-4147-A177-3AD203B41FA5}">
                      <a16:colId xmlns:a16="http://schemas.microsoft.com/office/drawing/2014/main" val="205556250"/>
                    </a:ext>
                  </a:extLst>
                </a:gridCol>
                <a:gridCol w="1501388">
                  <a:extLst>
                    <a:ext uri="{9D8B030D-6E8A-4147-A177-3AD203B41FA5}">
                      <a16:colId xmlns:a16="http://schemas.microsoft.com/office/drawing/2014/main" val="478542634"/>
                    </a:ext>
                  </a:extLst>
                </a:gridCol>
                <a:gridCol w="1356794">
                  <a:extLst>
                    <a:ext uri="{9D8B030D-6E8A-4147-A177-3AD203B41FA5}">
                      <a16:colId xmlns:a16="http://schemas.microsoft.com/office/drawing/2014/main" val="1262253557"/>
                    </a:ext>
                  </a:extLst>
                </a:gridCol>
                <a:gridCol w="2272391">
                  <a:extLst>
                    <a:ext uri="{9D8B030D-6E8A-4147-A177-3AD203B41FA5}">
                      <a16:colId xmlns:a16="http://schemas.microsoft.com/office/drawing/2014/main" val="3312351667"/>
                    </a:ext>
                  </a:extLst>
                </a:gridCol>
                <a:gridCol w="5120631">
                  <a:extLst>
                    <a:ext uri="{9D8B030D-6E8A-4147-A177-3AD203B41FA5}">
                      <a16:colId xmlns:a16="http://schemas.microsoft.com/office/drawing/2014/main" val="3819406081"/>
                    </a:ext>
                  </a:extLst>
                </a:gridCol>
              </a:tblGrid>
              <a:tr h="612470">
                <a:tc>
                  <a:txBody>
                    <a:bodyPr/>
                    <a:lstStyle/>
                    <a:p>
                      <a:r>
                        <a:rPr lang="en-IN" sz="1600" b="1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8233"/>
                  </a:ext>
                </a:extLst>
              </a:tr>
              <a:tr h="266782">
                <a:tc>
                  <a:txBody>
                    <a:bodyPr/>
                    <a:lstStyle/>
                    <a:p>
                      <a:r>
                        <a:rPr lang="en-IN" sz="1600" b="1" dirty="0"/>
                        <a:t>t 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h(104)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t(116)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(256)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 not in dictionary so output t and add </a:t>
                      </a:r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 to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0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h(104)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h(104)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hi(257)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22170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is(258)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00309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si</a:t>
                      </a:r>
                      <a:r>
                        <a:rPr lang="en-IN" sz="1600" b="1" dirty="0"/>
                        <a:t>(259)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76011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  <a:p>
                      <a:endParaRPr lang="en-IN" sz="1600" b="1" dirty="0"/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is(258)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ist</a:t>
                      </a:r>
                      <a:r>
                        <a:rPr lang="en-IN" sz="1600" b="1" dirty="0"/>
                        <a:t>(260)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“is”  already in the dictionary, so check if “</a:t>
                      </a:r>
                      <a:r>
                        <a:rPr lang="en-IN" sz="1600" b="1" dirty="0" err="1"/>
                        <a:t>ist</a:t>
                      </a:r>
                      <a:r>
                        <a:rPr lang="en-IN" sz="1600" b="1" dirty="0"/>
                        <a:t> “ is in the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76708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t(116)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h(104)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(256)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the(261)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“</a:t>
                      </a:r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”  already in the dictionary, so check if “the “ is in the dictionary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0330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r>
                        <a:rPr lang="en-IN" sz="1600" b="1" dirty="0"/>
                        <a:t>e(101)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e(101)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8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88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F010-A4E1-49D7-9F1F-1078A992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1" y="35735"/>
            <a:ext cx="12021767" cy="663743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Decompress the code 116  104  105  115  258  256  101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 116  104 105  115  105 115  116 104 101</a:t>
            </a:r>
          </a:p>
          <a:p>
            <a:pPr marL="0" indent="0">
              <a:buNone/>
            </a:pPr>
            <a:r>
              <a:rPr lang="en-IN" dirty="0"/>
              <a:t>                 “t       h	</a:t>
            </a:r>
            <a:r>
              <a:rPr lang="en-IN" dirty="0" err="1"/>
              <a:t>i</a:t>
            </a:r>
            <a:r>
              <a:rPr lang="en-IN" dirty="0"/>
              <a:t>        s	     </a:t>
            </a:r>
            <a:r>
              <a:rPr lang="en-IN" dirty="0" err="1"/>
              <a:t>i</a:t>
            </a:r>
            <a:r>
              <a:rPr lang="en-IN" dirty="0"/>
              <a:t>       s        t      h     e “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D305AE-0241-4B3F-89CA-A09B815E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25568"/>
              </p:ext>
            </p:extLst>
          </p:nvPr>
        </p:nvGraphicFramePr>
        <p:xfrm>
          <a:off x="166180" y="486384"/>
          <a:ext cx="11848288" cy="467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14">
                  <a:extLst>
                    <a:ext uri="{9D8B030D-6E8A-4147-A177-3AD203B41FA5}">
                      <a16:colId xmlns:a16="http://schemas.microsoft.com/office/drawing/2014/main" val="205556250"/>
                    </a:ext>
                  </a:extLst>
                </a:gridCol>
                <a:gridCol w="712997">
                  <a:extLst>
                    <a:ext uri="{9D8B030D-6E8A-4147-A177-3AD203B41FA5}">
                      <a16:colId xmlns:a16="http://schemas.microsoft.com/office/drawing/2014/main" val="478542634"/>
                    </a:ext>
                  </a:extLst>
                </a:gridCol>
                <a:gridCol w="1021405">
                  <a:extLst>
                    <a:ext uri="{9D8B030D-6E8A-4147-A177-3AD203B41FA5}">
                      <a16:colId xmlns:a16="http://schemas.microsoft.com/office/drawing/2014/main" val="1262253557"/>
                    </a:ext>
                  </a:extLst>
                </a:gridCol>
                <a:gridCol w="1663430">
                  <a:extLst>
                    <a:ext uri="{9D8B030D-6E8A-4147-A177-3AD203B41FA5}">
                      <a16:colId xmlns:a16="http://schemas.microsoft.com/office/drawing/2014/main" val="3312351667"/>
                    </a:ext>
                  </a:extLst>
                </a:gridCol>
                <a:gridCol w="7714842">
                  <a:extLst>
                    <a:ext uri="{9D8B030D-6E8A-4147-A177-3AD203B41FA5}">
                      <a16:colId xmlns:a16="http://schemas.microsoft.com/office/drawing/2014/main" val="3819406081"/>
                    </a:ext>
                  </a:extLst>
                </a:gridCol>
              </a:tblGrid>
              <a:tr h="612470">
                <a:tc>
                  <a:txBody>
                    <a:bodyPr/>
                    <a:lstStyle/>
                    <a:p>
                      <a:r>
                        <a:rPr lang="en-IN" sz="1600" b="1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8233"/>
                  </a:ext>
                </a:extLst>
              </a:tr>
              <a:tr h="266782">
                <a:tc>
                  <a:txBody>
                    <a:bodyPr/>
                    <a:lstStyle/>
                    <a:p>
                      <a:r>
                        <a:rPr lang="en-IN" sz="1600" b="1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116 104 (256)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116 104 not in dictionary so output 116 and add 104 to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0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104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104 105(257)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22170"/>
                  </a:ext>
                </a:extLst>
              </a:tr>
              <a:tr h="445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105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105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105 115(258)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00309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115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258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115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115 105 115 (259)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258 outside ASCII value so add 105 115 instead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76011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r>
                        <a:rPr lang="en-IN" sz="1600" b="1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105 115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105 115 116(260)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“105 115”  not in the dictionary, so add 105 115 and the first value of 256 which is 116. dictionary is made with combining one character at a time.so we should add only the first symbol to the current combination when rebuilding the dictionary. Serious problem when dealing with bigger strings.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76708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r>
                        <a:rPr lang="en-IN" sz="1600" b="1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116 104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116 104 101(261)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0330"/>
                  </a:ext>
                </a:extLst>
              </a:tr>
              <a:tr h="459560">
                <a:tc>
                  <a:txBody>
                    <a:bodyPr/>
                    <a:lstStyle/>
                    <a:p>
                      <a:r>
                        <a:rPr lang="en-IN" sz="1600" b="1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8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F010-A4E1-49D7-9F1F-1078A992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1" y="35735"/>
            <a:ext cx="12021767" cy="663743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“</a:t>
            </a:r>
            <a:r>
              <a:rPr lang="en-IN" dirty="0" err="1"/>
              <a:t>thisisastring</a:t>
            </a:r>
            <a:r>
              <a:rPr lang="en-IN" dirty="0"/>
              <a:t>”     13*8=104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12*9=96  96/104 =92.3%  Reason for less compression: repeated patterns less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D305AE-0241-4B3F-89CA-A09B815E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42314"/>
              </p:ext>
            </p:extLst>
          </p:nvPr>
        </p:nvGraphicFramePr>
        <p:xfrm>
          <a:off x="90792" y="505838"/>
          <a:ext cx="11504577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65">
                  <a:extLst>
                    <a:ext uri="{9D8B030D-6E8A-4147-A177-3AD203B41FA5}">
                      <a16:colId xmlns:a16="http://schemas.microsoft.com/office/drawing/2014/main" val="205556250"/>
                    </a:ext>
                  </a:extLst>
                </a:gridCol>
                <a:gridCol w="1494857">
                  <a:extLst>
                    <a:ext uri="{9D8B030D-6E8A-4147-A177-3AD203B41FA5}">
                      <a16:colId xmlns:a16="http://schemas.microsoft.com/office/drawing/2014/main" val="478542634"/>
                    </a:ext>
                  </a:extLst>
                </a:gridCol>
                <a:gridCol w="1350892">
                  <a:extLst>
                    <a:ext uri="{9D8B030D-6E8A-4147-A177-3AD203B41FA5}">
                      <a16:colId xmlns:a16="http://schemas.microsoft.com/office/drawing/2014/main" val="1262253557"/>
                    </a:ext>
                  </a:extLst>
                </a:gridCol>
                <a:gridCol w="2262506">
                  <a:extLst>
                    <a:ext uri="{9D8B030D-6E8A-4147-A177-3AD203B41FA5}">
                      <a16:colId xmlns:a16="http://schemas.microsoft.com/office/drawing/2014/main" val="3312351667"/>
                    </a:ext>
                  </a:extLst>
                </a:gridCol>
                <a:gridCol w="5098357">
                  <a:extLst>
                    <a:ext uri="{9D8B030D-6E8A-4147-A177-3AD203B41FA5}">
                      <a16:colId xmlns:a16="http://schemas.microsoft.com/office/drawing/2014/main" val="3819406081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r>
                        <a:rPr lang="en-IN" sz="1600" b="1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8233"/>
                  </a:ext>
                </a:extLst>
              </a:tr>
              <a:tr h="180832">
                <a:tc>
                  <a:txBody>
                    <a:bodyPr/>
                    <a:lstStyle/>
                    <a:p>
                      <a:r>
                        <a:rPr lang="en-IN" sz="1600" b="1" dirty="0"/>
                        <a:t>t 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h(104)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t(116)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(256)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 not in dictionary so output t and add </a:t>
                      </a:r>
                      <a:r>
                        <a:rPr lang="en-IN" sz="1600" b="1" dirty="0" err="1"/>
                        <a:t>th</a:t>
                      </a:r>
                      <a:r>
                        <a:rPr lang="en-IN" sz="1600" b="1" dirty="0"/>
                        <a:t> to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0150"/>
                  </a:ext>
                </a:extLst>
              </a:tr>
              <a:tr h="312346">
                <a:tc>
                  <a:txBody>
                    <a:bodyPr/>
                    <a:lstStyle/>
                    <a:p>
                      <a:r>
                        <a:rPr lang="en-IN" sz="1600" b="1" dirty="0"/>
                        <a:t>h(104)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h(104)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hi(257)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22170"/>
                  </a:ext>
                </a:extLst>
              </a:tr>
              <a:tr h="3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is(258)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00309"/>
                  </a:ext>
                </a:extLst>
              </a:tr>
              <a:tr h="3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si</a:t>
                      </a:r>
                      <a:r>
                        <a:rPr lang="en-IN" sz="1600" b="1" dirty="0"/>
                        <a:t>(259)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76011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is(258)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isa(260)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“is”  already in the dictionary, so check if “isa “ is in the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76708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r>
                        <a:rPr lang="en-IN" sz="1600" b="1" dirty="0"/>
                        <a:t>a(97)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a(97)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as(261)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0330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t 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s(115)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st</a:t>
                      </a:r>
                      <a:r>
                        <a:rPr lang="en-IN" sz="1600" b="1" dirty="0"/>
                        <a:t>(262)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86338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t 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r(114)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t (116)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tr(263)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90307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r(114)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r(114)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ri</a:t>
                      </a:r>
                      <a:r>
                        <a:rPr lang="en-IN" sz="1600" b="1" dirty="0"/>
                        <a:t>(264)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5173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n(110)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(105)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in(265)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23170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n(110)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g(103)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n(110)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ng(266)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49802"/>
                  </a:ext>
                </a:extLst>
              </a:tr>
              <a:tr h="247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g(103)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g(103)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4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F010-A4E1-49D7-9F1F-1078A992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1" y="35735"/>
            <a:ext cx="12021767" cy="663743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116 104 105 115 258 97 115 116 114 105 110 103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D305AE-0241-4B3F-89CA-A09B815E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19686"/>
              </p:ext>
            </p:extLst>
          </p:nvPr>
        </p:nvGraphicFramePr>
        <p:xfrm>
          <a:off x="90792" y="505838"/>
          <a:ext cx="11718588" cy="594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10">
                  <a:extLst>
                    <a:ext uri="{9D8B030D-6E8A-4147-A177-3AD203B41FA5}">
                      <a16:colId xmlns:a16="http://schemas.microsoft.com/office/drawing/2014/main" val="205556250"/>
                    </a:ext>
                  </a:extLst>
                </a:gridCol>
                <a:gridCol w="1522665">
                  <a:extLst>
                    <a:ext uri="{9D8B030D-6E8A-4147-A177-3AD203B41FA5}">
                      <a16:colId xmlns:a16="http://schemas.microsoft.com/office/drawing/2014/main" val="478542634"/>
                    </a:ext>
                  </a:extLst>
                </a:gridCol>
                <a:gridCol w="1376022">
                  <a:extLst>
                    <a:ext uri="{9D8B030D-6E8A-4147-A177-3AD203B41FA5}">
                      <a16:colId xmlns:a16="http://schemas.microsoft.com/office/drawing/2014/main" val="1262253557"/>
                    </a:ext>
                  </a:extLst>
                </a:gridCol>
                <a:gridCol w="2304594">
                  <a:extLst>
                    <a:ext uri="{9D8B030D-6E8A-4147-A177-3AD203B41FA5}">
                      <a16:colId xmlns:a16="http://schemas.microsoft.com/office/drawing/2014/main" val="3312351667"/>
                    </a:ext>
                  </a:extLst>
                </a:gridCol>
                <a:gridCol w="5193197">
                  <a:extLst>
                    <a:ext uri="{9D8B030D-6E8A-4147-A177-3AD203B41FA5}">
                      <a16:colId xmlns:a16="http://schemas.microsoft.com/office/drawing/2014/main" val="3819406081"/>
                    </a:ext>
                  </a:extLst>
                </a:gridCol>
              </a:tblGrid>
              <a:tr h="391495">
                <a:tc>
                  <a:txBody>
                    <a:bodyPr/>
                    <a:lstStyle/>
                    <a:p>
                      <a:r>
                        <a:rPr lang="en-IN" sz="1600" b="1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8233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r>
                        <a:rPr lang="en-IN" sz="1600" b="1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600" b="1" dirty="0"/>
                        <a:t>116   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116 104(256)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0150"/>
                  </a:ext>
                </a:extLst>
              </a:tr>
              <a:tr h="676218">
                <a:tc>
                  <a:txBody>
                    <a:bodyPr/>
                    <a:lstStyle/>
                    <a:p>
                      <a:r>
                        <a:rPr lang="en-IN" sz="1600" b="1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104    (h)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104 105(257)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22170"/>
                  </a:ext>
                </a:extLst>
              </a:tr>
              <a:tr h="676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105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105 (</a:t>
                      </a: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105 115(258)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500309"/>
                  </a:ext>
                </a:extLst>
              </a:tr>
              <a:tr h="676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258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115(s)</a:t>
                      </a:r>
                    </a:p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115 105(259)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76011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105 115 (is)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105 115 97(260)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76708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r>
                        <a:rPr lang="en-IN" sz="16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97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97 115(261)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0330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115 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115 116(262)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86338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116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116 114(263)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90307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114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114 105 (264)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5173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105 (</a:t>
                      </a:r>
                      <a:r>
                        <a:rPr lang="en-IN" sz="1600" b="1" dirty="0" err="1"/>
                        <a:t>i</a:t>
                      </a:r>
                      <a:r>
                        <a:rPr lang="en-IN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105 110(265)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23170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110 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110 103(266)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49802"/>
                  </a:ext>
                </a:extLst>
              </a:tr>
              <a:tr h="39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103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4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09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843</Words>
  <Application>Microsoft Office PowerPoint</Application>
  <PresentationFormat>Widescreen</PresentationFormat>
  <Paragraphs>249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Nisha Chandran S</dc:creator>
  <cp:lastModifiedBy>Nisha Chandran</cp:lastModifiedBy>
  <cp:revision>69</cp:revision>
  <dcterms:created xsi:type="dcterms:W3CDTF">2021-11-30T00:53:46Z</dcterms:created>
  <dcterms:modified xsi:type="dcterms:W3CDTF">2023-12-01T03:43:54Z</dcterms:modified>
</cp:coreProperties>
</file>