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gi9gCh9Uj0iN+yei5fYjU/rV9s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660E1A-696E-410B-B87D-47E3FC2930A9}">
  <a:tblStyle styleId="{7D660E1A-696E-410B-B87D-47E3FC2930A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Context – free grammars in NLP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N"/>
              <a:t>NLP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N"/>
              <a:t>TMC 505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The Chomsky hierarchy</a:t>
            </a:r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Type 0 Languages / Grammars </a:t>
            </a:r>
            <a:endParaRPr sz="20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IN" sz="1600"/>
              <a:t>Rewrite rules α → β where α and β are any string of terminals and nonterminals.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Context-sensitive Languages / Grammars Rewrite rules αXβ → αγβ where X is a non-terminal, and α, β, γ are any string of terminals and nonterminals, (γ must be non-empty)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Context-free Languages / Grammars Rewrite rules X → γ where X is a nonterminal and γ is any string of terminals and nonterminals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 Regular Languages / Grammars Rewrite rules X → αY where X, Y are single nonterminals, and α is a string of terminals; Y might be missing.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457200" y="428604"/>
            <a:ext cx="8229600" cy="569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A recognizer is a program for which a given grammar and a given sentence returns YES if the sentence is accepted by the grammar (i.e., the sentence is in the language), and NO otherwise.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A parser in addition to doing the work of a recognizer also returns the set of parse trees for the string.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A parser is sound if every parse it returns is valid/correct.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A parser terminates if it is guaranteed not to go off into an infinite loop.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 A parser is complete if for any given grammar and sentence it is sound, produces every valid parse for that sentence, and terminates.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/>
              <a:t>Top-down parsing (Breadth-first) </a:t>
            </a:r>
            <a:br>
              <a:rPr lang="en-IN" sz="2800"/>
            </a:br>
            <a:r>
              <a:rPr lang="en-IN" sz="2800"/>
              <a:t>Example: Book that train seat</a:t>
            </a:r>
            <a:endParaRPr sz="2800"/>
          </a:p>
        </p:txBody>
      </p:sp>
      <p:sp>
        <p:nvSpPr>
          <p:cNvPr id="146" name="Google Shape;146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 → NP VP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 → Aux NP VP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 → VP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NP → Det NOM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NOM → Noun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NOM → Noun NOM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VP → Verb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VP → Verb NP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Det → that | this | a | the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Noun → book | train | seat | man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Verb → book | include | read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Aux → does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Word Categories</a:t>
            </a:r>
            <a:endParaRPr/>
          </a:p>
        </p:txBody>
      </p:sp>
      <p:graphicFrame>
        <p:nvGraphicFramePr>
          <p:cNvPr id="91" name="Google Shape;91;p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{7D660E1A-696E-410B-B87D-47E3FC2930A9}</a:tableStyleId>
              </a:tblPr>
              <a:tblGrid>
                <a:gridCol w="2705100"/>
                <a:gridCol w="2705100"/>
                <a:gridCol w="2705100"/>
              </a:tblGrid>
              <a:tr h="37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Verb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Action or state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Chasing, hit, eat, walking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Noun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Names of things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boy, cat, truth, dog, Dehradun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Pronoun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Used for noun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I, you, we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Adverb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Modifies V, Adj, Adv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sadly, very, happily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Adjective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Describes the quality of the noun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Happy, intelligent, colorful, beautiful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Conjunction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Joins things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and, but, while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Preposition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Relation of Noun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to, from, into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Interjection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Surprising</a:t>
                      </a:r>
                      <a:r>
                        <a:rPr lang="en-IN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ouch, oh, alas, psst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Consistency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Groups of words may behave as a single unit or phrase, called a constituent.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E.g. Noun Phrase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they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December twenty-fifth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the reason he is running for MLA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Sentences have parts, some of which appear to have subparts. These groupings of words that go together we will call constituents.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 You could not go to her party 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You [could not] go to her party.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 You could [not go] to her party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extremely clever is an Adjective Phrase (AP) because the head clever is an adjective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down the river is a Prepositional Phrase (PP) because the head down is a preposition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killed the deer is a Verb Phrase (VP) because the head killed is a verb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words also act as phrases.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Ex: Joe grew spinach. Joe and spinach are both nouns and noun phrases.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457200" y="357166"/>
            <a:ext cx="8229600" cy="5768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Evidence constituency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They appear in similar environments (before a verb) .Examples: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Rishi the saint comes on stage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They come to Shimla every summer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New Year comes after Christmas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The constituent can be placed in a number of different locations Constituent = Prepositional phrase: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 sz="2000"/>
              <a:t>On January twenty-sixth I’d like to fly to Florida.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 sz="2000"/>
              <a:t>I’d like to fly on January twenty-sixth to Florida.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 sz="2000"/>
              <a:t>I’d like to fly to Florida on January twenty-sixth.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457200" y="571480"/>
            <a:ext cx="8229600" cy="5554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The most common way of modelling constituency. CFG = Context-Free Grammar = Phrase Structure Grammar = BNF = Backus-Naur Form.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Context-free grammar G = &lt;T, N, S, R&gt;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T is set of terminals (lexicon)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N is set of non-terminals For NLP, we usually distinguish out a set P ⊂ N of preterminals which always rewrite as terminals.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S is start symbol (one of the nonterminals)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 R is rules/productions of the form X → γ, where X is a nonterminal and γ is a sequence of terminals and nonterminals (may be empty).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 A grammar G generates a language L.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457200" y="714356"/>
            <a:ext cx="8229600" cy="54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G = &lt;T, N, S, R&gt;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 = {that, this, a, the, man, book, flight, meal, include, read, does}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N = {S, NP, NOM, VP, Det, Noun, Verb, Aux}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 = S R = { </a:t>
            </a:r>
            <a:endParaRPr/>
          </a:p>
          <a:p>
            <a:pPr indent="-342900" lvl="0" marL="9906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S → NP VP </a:t>
            </a:r>
            <a:endParaRPr/>
          </a:p>
          <a:p>
            <a:pPr indent="-342900" lvl="0" marL="9906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Det → that | this | a | the </a:t>
            </a:r>
            <a:endParaRPr/>
          </a:p>
          <a:p>
            <a:pPr indent="-342900" lvl="0" marL="9906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S → Aux NP VP Noun → book | flight | meal | man </a:t>
            </a:r>
            <a:endParaRPr/>
          </a:p>
          <a:p>
            <a:pPr indent="-342900" lvl="0" marL="9906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S → VP Verb → book | include | read </a:t>
            </a:r>
            <a:endParaRPr/>
          </a:p>
          <a:p>
            <a:pPr indent="-342900" lvl="0" marL="9906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NP → Det NOM </a:t>
            </a:r>
            <a:endParaRPr/>
          </a:p>
          <a:p>
            <a:pPr indent="-342900" lvl="0" marL="9906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Aux → does </a:t>
            </a:r>
            <a:endParaRPr/>
          </a:p>
          <a:p>
            <a:pPr indent="-342900" lvl="0" marL="9906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NOM → Noun </a:t>
            </a:r>
            <a:endParaRPr/>
          </a:p>
          <a:p>
            <a:pPr indent="-342900" lvl="0" marL="9906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NOM → Noun </a:t>
            </a:r>
            <a:endParaRPr/>
          </a:p>
          <a:p>
            <a:pPr indent="-342900" lvl="0" marL="9906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NOM VP → Verb </a:t>
            </a:r>
            <a:endParaRPr/>
          </a:p>
          <a:p>
            <a:pPr indent="-342900" lvl="0" marL="9906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VP → Verb NP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Grammaticality</a:t>
            </a:r>
            <a:endParaRPr/>
          </a:p>
        </p:txBody>
      </p:sp>
      <p:sp>
        <p:nvSpPr>
          <p:cNvPr id="129" name="Google Shape;12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 CFG defines a formal language = the set of all sentences (strings of words) that can be derived by the grammar.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Sentences in this set said to be grammatical.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Sentences outside this set said to be ungrammatical.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2020-09-09T06:48:18Z</dcterms:created>
  <dc:creator>Poonam Verma</dc:creator>
</cp:coreProperties>
</file>