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58" r:id="rId4"/>
    <p:sldId id="259" r:id="rId5"/>
    <p:sldId id="261" r:id="rId6"/>
    <p:sldId id="260" r:id="rId7"/>
    <p:sldId id="262" r:id="rId8"/>
    <p:sldId id="263" r:id="rId9"/>
    <p:sldId id="264" r:id="rId10"/>
    <p:sldId id="265" r:id="rId11"/>
    <p:sldId id="298" r:id="rId12"/>
    <p:sldId id="281" r:id="rId13"/>
    <p:sldId id="282" r:id="rId14"/>
    <p:sldId id="266" r:id="rId15"/>
    <p:sldId id="267" r:id="rId16"/>
    <p:sldId id="268" r:id="rId17"/>
    <p:sldId id="269" r:id="rId18"/>
    <p:sldId id="270" r:id="rId19"/>
    <p:sldId id="271" r:id="rId20"/>
    <p:sldId id="283" r:id="rId21"/>
    <p:sldId id="284" r:id="rId22"/>
    <p:sldId id="272" r:id="rId23"/>
    <p:sldId id="286" r:id="rId24"/>
    <p:sldId id="287" r:id="rId25"/>
    <p:sldId id="285" r:id="rId26"/>
    <p:sldId id="273" r:id="rId27"/>
    <p:sldId id="274" r:id="rId28"/>
    <p:sldId id="275" r:id="rId29"/>
    <p:sldId id="276" r:id="rId30"/>
    <p:sldId id="277" r:id="rId31"/>
    <p:sldId id="278" r:id="rId32"/>
    <p:sldId id="279" r:id="rId33"/>
    <p:sldId id="280" r:id="rId34"/>
    <p:sldId id="288" r:id="rId35"/>
    <p:sldId id="289" r:id="rId36"/>
    <p:sldId id="290" r:id="rId37"/>
    <p:sldId id="291" r:id="rId38"/>
    <p:sldId id="292" r:id="rId39"/>
    <p:sldId id="293" r:id="rId40"/>
    <p:sldId id="294" r:id="rId41"/>
    <p:sldId id="295" r:id="rId42"/>
    <p:sldId id="29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2DF317-D5CA-4575-AA32-AF0CEC93E2FB}" type="datetimeFigureOut">
              <a:rPr lang="en-IN" smtClean="0"/>
              <a:t>01-11-2022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A2D49-9935-4497-BBF0-AEC39078F493}" type="slidenum">
              <a:rPr lang="en-IN" smtClean="0"/>
              <a:t>‹#›</a:t>
            </a:fld>
            <a:endParaRPr lang="en-IN"/>
          </a:p>
        </p:txBody>
      </p:sp>
    </p:spTree>
    <p:extLst>
      <p:ext uri="{BB962C8B-B14F-4D97-AF65-F5344CB8AC3E}">
        <p14:creationId xmlns:p14="http://schemas.microsoft.com/office/powerpoint/2010/main" val="36487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FD4751-606D-41CF-8AEF-8C44923FFF73}" type="datetime1">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44811-AA92-4D96-A8C0-90EDDBFB1913}" type="slidenum">
              <a:rPr lang="en-IN" smtClean="0"/>
              <a:t>‹#›</a:t>
            </a:fld>
            <a:endParaRPr lang="en-IN"/>
          </a:p>
        </p:txBody>
      </p:sp>
    </p:spTree>
    <p:extLst>
      <p:ext uri="{BB962C8B-B14F-4D97-AF65-F5344CB8AC3E}">
        <p14:creationId xmlns:p14="http://schemas.microsoft.com/office/powerpoint/2010/main" val="1847444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642CCC-66F1-4AED-ABCC-8782067609F2}" type="datetime1">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44811-AA92-4D96-A8C0-90EDDBFB1913}" type="slidenum">
              <a:rPr lang="en-IN" smtClean="0"/>
              <a:t>‹#›</a:t>
            </a:fld>
            <a:endParaRPr lang="en-IN"/>
          </a:p>
        </p:txBody>
      </p:sp>
    </p:spTree>
    <p:extLst>
      <p:ext uri="{BB962C8B-B14F-4D97-AF65-F5344CB8AC3E}">
        <p14:creationId xmlns:p14="http://schemas.microsoft.com/office/powerpoint/2010/main" val="1819649408"/>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642CCC-66F1-4AED-ABCC-8782067609F2}" type="datetime1">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44811-AA92-4D96-A8C0-90EDDBFB191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32547966"/>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642CCC-66F1-4AED-ABCC-8782067609F2}" type="datetime1">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44811-AA92-4D96-A8C0-90EDDBFB1913}" type="slidenum">
              <a:rPr lang="en-IN" smtClean="0"/>
              <a:t>‹#›</a:t>
            </a:fld>
            <a:endParaRPr lang="en-IN"/>
          </a:p>
        </p:txBody>
      </p:sp>
    </p:spTree>
    <p:extLst>
      <p:ext uri="{BB962C8B-B14F-4D97-AF65-F5344CB8AC3E}">
        <p14:creationId xmlns:p14="http://schemas.microsoft.com/office/powerpoint/2010/main" val="3890475301"/>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642CCC-66F1-4AED-ABCC-8782067609F2}" type="datetime1">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44811-AA92-4D96-A8C0-90EDDBFB191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0848342"/>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642CCC-66F1-4AED-ABCC-8782067609F2}" type="datetime1">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44811-AA92-4D96-A8C0-90EDDBFB1913}" type="slidenum">
              <a:rPr lang="en-IN" smtClean="0"/>
              <a:t>‹#›</a:t>
            </a:fld>
            <a:endParaRPr lang="en-IN"/>
          </a:p>
        </p:txBody>
      </p:sp>
    </p:spTree>
    <p:extLst>
      <p:ext uri="{BB962C8B-B14F-4D97-AF65-F5344CB8AC3E}">
        <p14:creationId xmlns:p14="http://schemas.microsoft.com/office/powerpoint/2010/main" val="2962646372"/>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1212B1-BE8F-4AD4-94B7-746FE7E66F76}" type="datetime1">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44811-AA92-4D96-A8C0-90EDDBFB1913}" type="slidenum">
              <a:rPr lang="en-IN" smtClean="0"/>
              <a:t>‹#›</a:t>
            </a:fld>
            <a:endParaRPr lang="en-IN"/>
          </a:p>
        </p:txBody>
      </p:sp>
    </p:spTree>
    <p:extLst>
      <p:ext uri="{BB962C8B-B14F-4D97-AF65-F5344CB8AC3E}">
        <p14:creationId xmlns:p14="http://schemas.microsoft.com/office/powerpoint/2010/main" val="3281319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8AADE-27AB-4E00-8C00-E4DEF23AB4C5}" type="datetime1">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44811-AA92-4D96-A8C0-90EDDBFB1913}" type="slidenum">
              <a:rPr lang="en-IN" smtClean="0"/>
              <a:t>‹#›</a:t>
            </a:fld>
            <a:endParaRPr lang="en-IN"/>
          </a:p>
        </p:txBody>
      </p:sp>
    </p:spTree>
    <p:extLst>
      <p:ext uri="{BB962C8B-B14F-4D97-AF65-F5344CB8AC3E}">
        <p14:creationId xmlns:p14="http://schemas.microsoft.com/office/powerpoint/2010/main" val="371846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B5CBC-9781-4513-83F5-A1F64F94D82D}" type="datetime1">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44811-AA92-4D96-A8C0-90EDDBFB1913}" type="slidenum">
              <a:rPr lang="en-IN" smtClean="0"/>
              <a:t>‹#›</a:t>
            </a:fld>
            <a:endParaRPr lang="en-IN"/>
          </a:p>
        </p:txBody>
      </p:sp>
    </p:spTree>
    <p:extLst>
      <p:ext uri="{BB962C8B-B14F-4D97-AF65-F5344CB8AC3E}">
        <p14:creationId xmlns:p14="http://schemas.microsoft.com/office/powerpoint/2010/main" val="3550889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23E325-328C-4576-A345-2B8118C6A18F}" type="datetime1">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44811-AA92-4D96-A8C0-90EDDBFB1913}" type="slidenum">
              <a:rPr lang="en-IN" smtClean="0"/>
              <a:t>‹#›</a:t>
            </a:fld>
            <a:endParaRPr lang="en-IN"/>
          </a:p>
        </p:txBody>
      </p:sp>
    </p:spTree>
    <p:extLst>
      <p:ext uri="{BB962C8B-B14F-4D97-AF65-F5344CB8AC3E}">
        <p14:creationId xmlns:p14="http://schemas.microsoft.com/office/powerpoint/2010/main" val="2210392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A66012-969D-4D48-A9EE-35EA7DE8B4C0}" type="datetime1">
              <a:rPr lang="en-IN" smtClean="0"/>
              <a:t>01-11-2022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344811-AA92-4D96-A8C0-90EDDBFB1913}" type="slidenum">
              <a:rPr lang="en-IN" smtClean="0"/>
              <a:t>‹#›</a:t>
            </a:fld>
            <a:endParaRPr lang="en-IN"/>
          </a:p>
        </p:txBody>
      </p:sp>
    </p:spTree>
    <p:extLst>
      <p:ext uri="{BB962C8B-B14F-4D97-AF65-F5344CB8AC3E}">
        <p14:creationId xmlns:p14="http://schemas.microsoft.com/office/powerpoint/2010/main" val="3002073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7A3973-1ED5-48CA-8A03-18E27D02972A}" type="datetime1">
              <a:rPr lang="en-IN" smtClean="0"/>
              <a:t>01-11-2022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344811-AA92-4D96-A8C0-90EDDBFB1913}" type="slidenum">
              <a:rPr lang="en-IN" smtClean="0"/>
              <a:t>‹#›</a:t>
            </a:fld>
            <a:endParaRPr lang="en-IN"/>
          </a:p>
        </p:txBody>
      </p:sp>
    </p:spTree>
    <p:extLst>
      <p:ext uri="{BB962C8B-B14F-4D97-AF65-F5344CB8AC3E}">
        <p14:creationId xmlns:p14="http://schemas.microsoft.com/office/powerpoint/2010/main" val="2998808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950571-D5AF-4B9D-B446-EBF7A1878876}" type="datetime1">
              <a:rPr lang="en-IN" smtClean="0"/>
              <a:t>01-11-2022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344811-AA92-4D96-A8C0-90EDDBFB1913}" type="slidenum">
              <a:rPr lang="en-IN" smtClean="0"/>
              <a:t>‹#›</a:t>
            </a:fld>
            <a:endParaRPr lang="en-IN"/>
          </a:p>
        </p:txBody>
      </p:sp>
    </p:spTree>
    <p:extLst>
      <p:ext uri="{BB962C8B-B14F-4D97-AF65-F5344CB8AC3E}">
        <p14:creationId xmlns:p14="http://schemas.microsoft.com/office/powerpoint/2010/main" val="194101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5A47CA-79ED-45ED-AB4D-914F397C7FCF}" type="datetime1">
              <a:rPr lang="en-IN" smtClean="0"/>
              <a:t>01-11-2022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344811-AA92-4D96-A8C0-90EDDBFB1913}" type="slidenum">
              <a:rPr lang="en-IN" smtClean="0"/>
              <a:t>‹#›</a:t>
            </a:fld>
            <a:endParaRPr lang="en-IN"/>
          </a:p>
        </p:txBody>
      </p:sp>
    </p:spTree>
    <p:extLst>
      <p:ext uri="{BB962C8B-B14F-4D97-AF65-F5344CB8AC3E}">
        <p14:creationId xmlns:p14="http://schemas.microsoft.com/office/powerpoint/2010/main" val="28130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5B5CEC-13FC-4414-81CA-F920A46335CC}" type="datetime1">
              <a:rPr lang="en-IN" smtClean="0"/>
              <a:t>01-11-2022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344811-AA92-4D96-A8C0-90EDDBFB1913}" type="slidenum">
              <a:rPr lang="en-IN" smtClean="0"/>
              <a:t>‹#›</a:t>
            </a:fld>
            <a:endParaRPr lang="en-IN"/>
          </a:p>
        </p:txBody>
      </p:sp>
    </p:spTree>
    <p:extLst>
      <p:ext uri="{BB962C8B-B14F-4D97-AF65-F5344CB8AC3E}">
        <p14:creationId xmlns:p14="http://schemas.microsoft.com/office/powerpoint/2010/main" val="325296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205ADC-05FF-4986-848F-647E0ECEFD14}" type="datetime1">
              <a:rPr lang="en-IN" smtClean="0"/>
              <a:t>01-11-2022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344811-AA92-4D96-A8C0-90EDDBFB1913}" type="slidenum">
              <a:rPr lang="en-IN" smtClean="0"/>
              <a:t>‹#›</a:t>
            </a:fld>
            <a:endParaRPr lang="en-IN"/>
          </a:p>
        </p:txBody>
      </p:sp>
    </p:spTree>
    <p:extLst>
      <p:ext uri="{BB962C8B-B14F-4D97-AF65-F5344CB8AC3E}">
        <p14:creationId xmlns:p14="http://schemas.microsoft.com/office/powerpoint/2010/main" val="346809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642CCC-66F1-4AED-ABCC-8782067609F2}" type="datetime1">
              <a:rPr lang="en-IN" smtClean="0"/>
              <a:t>01-11-2022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344811-AA92-4D96-A8C0-90EDDBFB1913}" type="slidenum">
              <a:rPr lang="en-IN" smtClean="0"/>
              <a:t>‹#›</a:t>
            </a:fld>
            <a:endParaRPr lang="en-IN"/>
          </a:p>
        </p:txBody>
      </p:sp>
    </p:spTree>
    <p:extLst>
      <p:ext uri="{BB962C8B-B14F-4D97-AF65-F5344CB8AC3E}">
        <p14:creationId xmlns:p14="http://schemas.microsoft.com/office/powerpoint/2010/main" val="4177824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7FB9-6FFA-035C-22FA-FAE415625719}"/>
              </a:ext>
            </a:extLst>
          </p:cNvPr>
          <p:cNvSpPr>
            <a:spLocks noGrp="1"/>
          </p:cNvSpPr>
          <p:nvPr>
            <p:ph type="ctrTitle"/>
          </p:nvPr>
        </p:nvSpPr>
        <p:spPr/>
        <p:txBody>
          <a:bodyPr/>
          <a:lstStyle/>
          <a:p>
            <a:r>
              <a:rPr lang="en-IN" dirty="0"/>
              <a:t>Probability</a:t>
            </a:r>
          </a:p>
        </p:txBody>
      </p:sp>
      <p:sp>
        <p:nvSpPr>
          <p:cNvPr id="3" name="Subtitle 2">
            <a:extLst>
              <a:ext uri="{FF2B5EF4-FFF2-40B4-BE49-F238E27FC236}">
                <a16:creationId xmlns:a16="http://schemas.microsoft.com/office/drawing/2014/main" id="{1A1D0347-7723-D018-6FD5-A70F9F37F11A}"/>
              </a:ext>
            </a:extLst>
          </p:cNvPr>
          <p:cNvSpPr>
            <a:spLocks noGrp="1"/>
          </p:cNvSpPr>
          <p:nvPr>
            <p:ph type="subTitle" idx="1"/>
          </p:nvPr>
        </p:nvSpPr>
        <p:spPr/>
        <p:txBody>
          <a:bodyPr/>
          <a:lstStyle/>
          <a:p>
            <a:endParaRPr lang="en-IN" dirty="0"/>
          </a:p>
        </p:txBody>
      </p:sp>
      <p:sp>
        <p:nvSpPr>
          <p:cNvPr id="4" name="Date Placeholder 3">
            <a:extLst>
              <a:ext uri="{FF2B5EF4-FFF2-40B4-BE49-F238E27FC236}">
                <a16:creationId xmlns:a16="http://schemas.microsoft.com/office/drawing/2014/main" id="{4E2FB088-D8A9-94BC-55A6-50E621460BBE}"/>
              </a:ext>
            </a:extLst>
          </p:cNvPr>
          <p:cNvSpPr>
            <a:spLocks noGrp="1"/>
          </p:cNvSpPr>
          <p:nvPr>
            <p:ph type="dt" sz="half" idx="10"/>
          </p:nvPr>
        </p:nvSpPr>
        <p:spPr/>
        <p:txBody>
          <a:bodyPr/>
          <a:lstStyle/>
          <a:p>
            <a:fld id="{4FA09357-6851-4A25-B2B7-8AAA793A6D47}" type="datetime1">
              <a:rPr lang="en-IN" smtClean="0"/>
              <a:t>01-11-2022</a:t>
            </a:fld>
            <a:endParaRPr lang="en-IN"/>
          </a:p>
        </p:txBody>
      </p:sp>
      <p:sp>
        <p:nvSpPr>
          <p:cNvPr id="5" name="Slide Number Placeholder 4">
            <a:extLst>
              <a:ext uri="{FF2B5EF4-FFF2-40B4-BE49-F238E27FC236}">
                <a16:creationId xmlns:a16="http://schemas.microsoft.com/office/drawing/2014/main" id="{FEF23A82-1983-582B-C137-1EB03C62D5F5}"/>
              </a:ext>
            </a:extLst>
          </p:cNvPr>
          <p:cNvSpPr>
            <a:spLocks noGrp="1"/>
          </p:cNvSpPr>
          <p:nvPr>
            <p:ph type="sldNum" sz="quarter" idx="12"/>
          </p:nvPr>
        </p:nvSpPr>
        <p:spPr/>
        <p:txBody>
          <a:bodyPr/>
          <a:lstStyle/>
          <a:p>
            <a:fld id="{5D344811-AA92-4D96-A8C0-90EDDBFB1913}" type="slidenum">
              <a:rPr lang="en-IN" smtClean="0"/>
              <a:t>1</a:t>
            </a:fld>
            <a:endParaRPr lang="en-IN"/>
          </a:p>
        </p:txBody>
      </p:sp>
    </p:spTree>
    <p:extLst>
      <p:ext uri="{BB962C8B-B14F-4D97-AF65-F5344CB8AC3E}">
        <p14:creationId xmlns:p14="http://schemas.microsoft.com/office/powerpoint/2010/main" val="307893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5040F-C727-EF3F-390D-CD82A934DE10}"/>
              </a:ext>
            </a:extLst>
          </p:cNvPr>
          <p:cNvSpPr>
            <a:spLocks noGrp="1"/>
          </p:cNvSpPr>
          <p:nvPr>
            <p:ph type="title"/>
          </p:nvPr>
        </p:nvSpPr>
        <p:spPr/>
        <p:txBody>
          <a:bodyPr/>
          <a:lstStyle/>
          <a:p>
            <a:r>
              <a:rPr lang="en-US" dirty="0"/>
              <a:t>Probability formula with the conditional rule:</a:t>
            </a:r>
            <a:endParaRPr lang="en-IN" dirty="0"/>
          </a:p>
        </p:txBody>
      </p:sp>
      <p:sp>
        <p:nvSpPr>
          <p:cNvPr id="3" name="Content Placeholder 2">
            <a:extLst>
              <a:ext uri="{FF2B5EF4-FFF2-40B4-BE49-F238E27FC236}">
                <a16:creationId xmlns:a16="http://schemas.microsoft.com/office/drawing/2014/main" id="{ABD6ADA3-62AB-4A8B-A405-4634E30636E3}"/>
              </a:ext>
            </a:extLst>
          </p:cNvPr>
          <p:cNvSpPr>
            <a:spLocks noGrp="1"/>
          </p:cNvSpPr>
          <p:nvPr>
            <p:ph idx="1"/>
          </p:nvPr>
        </p:nvSpPr>
        <p:spPr/>
        <p:txBody>
          <a:bodyPr>
            <a:normAutofit lnSpcReduction="10000"/>
          </a:bodyPr>
          <a:lstStyle/>
          <a:p>
            <a:r>
              <a:rPr lang="en-US" dirty="0"/>
              <a:t>When event A is already known to have occurred and the probability of event B is desired, then P(B, given A) = P(A and B), P(A, given B). It can be vice versa in the case of event B.</a:t>
            </a:r>
          </a:p>
          <a:p>
            <a:r>
              <a:rPr lang="en-US" dirty="0"/>
              <a:t>P(B∣A) = P(A∩B)/P(A) </a:t>
            </a:r>
          </a:p>
          <a:p>
            <a:r>
              <a:rPr lang="en-US" dirty="0">
                <a:highlight>
                  <a:srgbClr val="FFFF00"/>
                </a:highlight>
              </a:rPr>
              <a:t>Conditional Probability: </a:t>
            </a:r>
            <a:r>
              <a:rPr lang="en-US" dirty="0"/>
              <a:t>This probability of the event E is called the conditional probability of E given that F has already occurred, and is denoted by P (E|F).</a:t>
            </a:r>
          </a:p>
          <a:p>
            <a:r>
              <a:rPr lang="en-US" dirty="0"/>
              <a:t>P(E|F) = Number of elementary events favorable to E∩F/Number of elementary events which are favorable to F</a:t>
            </a:r>
          </a:p>
          <a:p>
            <a:r>
              <a:rPr lang="en-US" dirty="0"/>
              <a:t>P(E|F) = n(E∩F)/n(F)</a:t>
            </a:r>
          </a:p>
          <a:p>
            <a:r>
              <a:rPr lang="en-US" dirty="0"/>
              <a:t>Or</a:t>
            </a:r>
          </a:p>
          <a:p>
            <a:r>
              <a:rPr lang="en-US" dirty="0"/>
              <a:t>P(E|F) = P(E∩F)/P(F) where P(F) ≠ 0</a:t>
            </a:r>
          </a:p>
          <a:p>
            <a:endParaRPr lang="en-IN" dirty="0"/>
          </a:p>
        </p:txBody>
      </p:sp>
      <p:sp>
        <p:nvSpPr>
          <p:cNvPr id="4" name="Date Placeholder 3">
            <a:extLst>
              <a:ext uri="{FF2B5EF4-FFF2-40B4-BE49-F238E27FC236}">
                <a16:creationId xmlns:a16="http://schemas.microsoft.com/office/drawing/2014/main" id="{A45104B0-886D-5AE8-078D-75C9F34D67D7}"/>
              </a:ext>
            </a:extLst>
          </p:cNvPr>
          <p:cNvSpPr>
            <a:spLocks noGrp="1"/>
          </p:cNvSpPr>
          <p:nvPr>
            <p:ph type="dt" sz="half" idx="10"/>
          </p:nvPr>
        </p:nvSpPr>
        <p:spPr/>
        <p:txBody>
          <a:bodyPr/>
          <a:lstStyle/>
          <a:p>
            <a:fld id="{CE1D9F24-1ED4-4C3A-B4E4-F682116443E9}" type="datetime1">
              <a:rPr lang="en-IN" smtClean="0"/>
              <a:t>01-11-2022</a:t>
            </a:fld>
            <a:endParaRPr lang="en-IN"/>
          </a:p>
        </p:txBody>
      </p:sp>
      <p:sp>
        <p:nvSpPr>
          <p:cNvPr id="5" name="Slide Number Placeholder 4">
            <a:extLst>
              <a:ext uri="{FF2B5EF4-FFF2-40B4-BE49-F238E27FC236}">
                <a16:creationId xmlns:a16="http://schemas.microsoft.com/office/drawing/2014/main" id="{EA10CB7A-A9A2-8F36-7114-61DE8B2E9EA3}"/>
              </a:ext>
            </a:extLst>
          </p:cNvPr>
          <p:cNvSpPr>
            <a:spLocks noGrp="1"/>
          </p:cNvSpPr>
          <p:nvPr>
            <p:ph type="sldNum" sz="quarter" idx="12"/>
          </p:nvPr>
        </p:nvSpPr>
        <p:spPr/>
        <p:txBody>
          <a:bodyPr/>
          <a:lstStyle/>
          <a:p>
            <a:fld id="{5D344811-AA92-4D96-A8C0-90EDDBFB1913}" type="slidenum">
              <a:rPr lang="en-IN" smtClean="0"/>
              <a:t>10</a:t>
            </a:fld>
            <a:endParaRPr lang="en-IN"/>
          </a:p>
        </p:txBody>
      </p:sp>
    </p:spTree>
    <p:extLst>
      <p:ext uri="{BB962C8B-B14F-4D97-AF65-F5344CB8AC3E}">
        <p14:creationId xmlns:p14="http://schemas.microsoft.com/office/powerpoint/2010/main" val="1956045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0A09-BAC4-9135-A9BD-75BE539DD3C9}"/>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830DDAEC-175B-14BB-8DF4-7AE1397BF9F8}"/>
              </a:ext>
            </a:extLst>
          </p:cNvPr>
          <p:cNvSpPr>
            <a:spLocks noGrp="1"/>
          </p:cNvSpPr>
          <p:nvPr>
            <p:ph idx="1"/>
          </p:nvPr>
        </p:nvSpPr>
        <p:spPr/>
        <p:txBody>
          <a:bodyPr/>
          <a:lstStyle/>
          <a:p>
            <a:r>
              <a:rPr lang="en-US" dirty="0"/>
              <a:t>If P(A) = 7/13, P(B) = 9/13 and P(A∩B) = 4/13, evaluate P(A|B).</a:t>
            </a:r>
          </a:p>
          <a:p>
            <a:endParaRPr lang="en-US" dirty="0"/>
          </a:p>
          <a:p>
            <a:r>
              <a:rPr lang="en-US" dirty="0"/>
              <a:t>Solution: P(A|B) = P(A∩B)/P(B) </a:t>
            </a:r>
          </a:p>
          <a:p>
            <a:r>
              <a:rPr lang="en-US" dirty="0"/>
              <a:t>                         = (4/13)/(9/13) </a:t>
            </a:r>
          </a:p>
          <a:p>
            <a:r>
              <a:rPr lang="en-US" dirty="0"/>
              <a:t>                         = 4/9.</a:t>
            </a:r>
            <a:endParaRPr lang="en-IN" dirty="0"/>
          </a:p>
        </p:txBody>
      </p:sp>
      <p:sp>
        <p:nvSpPr>
          <p:cNvPr id="4" name="Date Placeholder 3">
            <a:extLst>
              <a:ext uri="{FF2B5EF4-FFF2-40B4-BE49-F238E27FC236}">
                <a16:creationId xmlns:a16="http://schemas.microsoft.com/office/drawing/2014/main" id="{B9E5A007-C65E-C3A9-F0CB-828D009993BB}"/>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C17E286C-99FA-3621-CD1E-9CBE57BABFC9}"/>
              </a:ext>
            </a:extLst>
          </p:cNvPr>
          <p:cNvSpPr>
            <a:spLocks noGrp="1"/>
          </p:cNvSpPr>
          <p:nvPr>
            <p:ph type="sldNum" sz="quarter" idx="12"/>
          </p:nvPr>
        </p:nvSpPr>
        <p:spPr/>
        <p:txBody>
          <a:bodyPr/>
          <a:lstStyle/>
          <a:p>
            <a:fld id="{5D344811-AA92-4D96-A8C0-90EDDBFB1913}" type="slidenum">
              <a:rPr lang="en-IN" smtClean="0"/>
              <a:t>11</a:t>
            </a:fld>
            <a:endParaRPr lang="en-IN"/>
          </a:p>
        </p:txBody>
      </p:sp>
    </p:spTree>
    <p:extLst>
      <p:ext uri="{BB962C8B-B14F-4D97-AF65-F5344CB8AC3E}">
        <p14:creationId xmlns:p14="http://schemas.microsoft.com/office/powerpoint/2010/main" val="1025512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8695-DF9D-7DEA-4105-F9BA36245B44}"/>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id="{52D524A4-43F6-60D9-58C9-E463CC6A270F}"/>
              </a:ext>
            </a:extLst>
          </p:cNvPr>
          <p:cNvSpPr>
            <a:spLocks noGrp="1"/>
          </p:cNvSpPr>
          <p:nvPr>
            <p:ph idx="1"/>
          </p:nvPr>
        </p:nvSpPr>
        <p:spPr/>
        <p:txBody>
          <a:bodyPr/>
          <a:lstStyle/>
          <a:p>
            <a:r>
              <a:rPr lang="en-US" dirty="0"/>
              <a:t>A coin is tossed 2 times. The toss resulted in one head and one tail. What is the probability that the first throw resulted in a tail?</a:t>
            </a:r>
          </a:p>
          <a:p>
            <a:endParaRPr lang="en-US" dirty="0"/>
          </a:p>
          <a:p>
            <a:r>
              <a:rPr lang="en-US" dirty="0"/>
              <a:t>Solution:   The sample space of a coin tossed two times is given as</a:t>
            </a:r>
          </a:p>
          <a:p>
            <a:r>
              <a:rPr lang="en-US" dirty="0"/>
              <a:t> S = {HH, HT, TH, TT}</a:t>
            </a:r>
          </a:p>
          <a:p>
            <a:endParaRPr lang="en-US" dirty="0"/>
          </a:p>
          <a:p>
            <a:r>
              <a:rPr lang="en-US" dirty="0"/>
              <a:t>Let Event A be the first throw resulting in a tail.</a:t>
            </a:r>
          </a:p>
          <a:p>
            <a:endParaRPr lang="en-US" dirty="0"/>
          </a:p>
          <a:p>
            <a:r>
              <a:rPr lang="en-US" dirty="0"/>
              <a:t>Event B be that one tail and one head occurred.</a:t>
            </a:r>
            <a:endParaRPr lang="en-IN" dirty="0"/>
          </a:p>
        </p:txBody>
      </p:sp>
      <p:sp>
        <p:nvSpPr>
          <p:cNvPr id="4" name="Date Placeholder 3">
            <a:extLst>
              <a:ext uri="{FF2B5EF4-FFF2-40B4-BE49-F238E27FC236}">
                <a16:creationId xmlns:a16="http://schemas.microsoft.com/office/drawing/2014/main" id="{8A81F62F-87D0-9C12-5F16-CD799C51FEFA}"/>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955B86E6-5439-7CF4-F688-D0B6E4DE1F5A}"/>
              </a:ext>
            </a:extLst>
          </p:cNvPr>
          <p:cNvSpPr>
            <a:spLocks noGrp="1"/>
          </p:cNvSpPr>
          <p:nvPr>
            <p:ph type="sldNum" sz="quarter" idx="12"/>
          </p:nvPr>
        </p:nvSpPr>
        <p:spPr/>
        <p:txBody>
          <a:bodyPr/>
          <a:lstStyle/>
          <a:p>
            <a:fld id="{5D344811-AA92-4D96-A8C0-90EDDBFB1913}" type="slidenum">
              <a:rPr lang="en-IN" smtClean="0"/>
              <a:t>12</a:t>
            </a:fld>
            <a:endParaRPr lang="en-IN"/>
          </a:p>
        </p:txBody>
      </p:sp>
    </p:spTree>
    <p:extLst>
      <p:ext uri="{BB962C8B-B14F-4D97-AF65-F5344CB8AC3E}">
        <p14:creationId xmlns:p14="http://schemas.microsoft.com/office/powerpoint/2010/main" val="3778146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C0124-3E18-BF38-226D-F57CFDC30A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880F62-2470-CADD-FB59-DE4ED8FDC0F2}"/>
              </a:ext>
            </a:extLst>
          </p:cNvPr>
          <p:cNvSpPr>
            <a:spLocks noGrp="1"/>
          </p:cNvSpPr>
          <p:nvPr>
            <p:ph idx="1"/>
          </p:nvPr>
        </p:nvSpPr>
        <p:spPr/>
        <p:txBody>
          <a:bodyPr/>
          <a:lstStyle/>
          <a:p>
            <a:r>
              <a:rPr lang="en-US" dirty="0"/>
              <a:t>P(A)=P(TH,TT)/P(HH,HT,TH,TT)</a:t>
            </a:r>
          </a:p>
          <a:p>
            <a:r>
              <a:rPr lang="en-US" dirty="0"/>
              <a:t>=2/4</a:t>
            </a:r>
          </a:p>
          <a:p>
            <a:r>
              <a:rPr lang="en-US" dirty="0"/>
              <a:t>=1/2</a:t>
            </a:r>
          </a:p>
          <a:p>
            <a:r>
              <a:rPr lang="en-US" dirty="0"/>
              <a:t>P(A∩B)=P(TH)/P(HH,HT,TH,TT)</a:t>
            </a:r>
          </a:p>
          <a:p>
            <a:r>
              <a:rPr lang="en-US" dirty="0"/>
              <a:t>=1/4</a:t>
            </a:r>
          </a:p>
          <a:p>
            <a:r>
              <a:rPr lang="en-US" dirty="0"/>
              <a:t>So P(A/B)=P(A∩B)P(A)=1/4/1/2</a:t>
            </a:r>
          </a:p>
          <a:p>
            <a:r>
              <a:rPr lang="en-US" dirty="0"/>
              <a:t>=1/2</a:t>
            </a:r>
          </a:p>
          <a:p>
            <a:r>
              <a:rPr lang="en-US" dirty="0"/>
              <a:t>= 0.5</a:t>
            </a:r>
            <a:endParaRPr lang="en-IN" dirty="0"/>
          </a:p>
        </p:txBody>
      </p:sp>
      <p:sp>
        <p:nvSpPr>
          <p:cNvPr id="4" name="Date Placeholder 3">
            <a:extLst>
              <a:ext uri="{FF2B5EF4-FFF2-40B4-BE49-F238E27FC236}">
                <a16:creationId xmlns:a16="http://schemas.microsoft.com/office/drawing/2014/main" id="{0CCCB723-DFEC-5628-9064-F661CDF4345E}"/>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1D2734FC-9322-FB7C-319F-75CF3928A888}"/>
              </a:ext>
            </a:extLst>
          </p:cNvPr>
          <p:cNvSpPr>
            <a:spLocks noGrp="1"/>
          </p:cNvSpPr>
          <p:nvPr>
            <p:ph type="sldNum" sz="quarter" idx="12"/>
          </p:nvPr>
        </p:nvSpPr>
        <p:spPr/>
        <p:txBody>
          <a:bodyPr/>
          <a:lstStyle/>
          <a:p>
            <a:fld id="{5D344811-AA92-4D96-A8C0-90EDDBFB1913}" type="slidenum">
              <a:rPr lang="en-IN" smtClean="0"/>
              <a:t>13</a:t>
            </a:fld>
            <a:endParaRPr lang="en-IN"/>
          </a:p>
        </p:txBody>
      </p:sp>
    </p:spTree>
    <p:extLst>
      <p:ext uri="{BB962C8B-B14F-4D97-AF65-F5344CB8AC3E}">
        <p14:creationId xmlns:p14="http://schemas.microsoft.com/office/powerpoint/2010/main" val="2070905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F53F-59FA-39AA-51CD-344CC3A5BCFF}"/>
              </a:ext>
            </a:extLst>
          </p:cNvPr>
          <p:cNvSpPr>
            <a:spLocks noGrp="1"/>
          </p:cNvSpPr>
          <p:nvPr>
            <p:ph type="title"/>
          </p:nvPr>
        </p:nvSpPr>
        <p:spPr/>
        <p:txBody>
          <a:bodyPr/>
          <a:lstStyle/>
          <a:p>
            <a:r>
              <a:rPr lang="en-US" dirty="0"/>
              <a:t>Probability formula with multiplication rule:</a:t>
            </a:r>
            <a:endParaRPr lang="en-IN" dirty="0"/>
          </a:p>
        </p:txBody>
      </p:sp>
      <p:sp>
        <p:nvSpPr>
          <p:cNvPr id="3" name="Content Placeholder 2">
            <a:extLst>
              <a:ext uri="{FF2B5EF4-FFF2-40B4-BE49-F238E27FC236}">
                <a16:creationId xmlns:a16="http://schemas.microsoft.com/office/drawing/2014/main" id="{CD0AFDCB-9135-E6F3-805C-A6F549F1C317}"/>
              </a:ext>
            </a:extLst>
          </p:cNvPr>
          <p:cNvSpPr>
            <a:spLocks noGrp="1"/>
          </p:cNvSpPr>
          <p:nvPr>
            <p:ph idx="1"/>
          </p:nvPr>
        </p:nvSpPr>
        <p:spPr/>
        <p:txBody>
          <a:bodyPr/>
          <a:lstStyle/>
          <a:p>
            <a:r>
              <a:rPr lang="en-US" dirty="0"/>
              <a:t>Whenever an event is the intersection of two other events, that is, events A and B need to occur simultaneously. Then P(A and B) = P(A)⋅P(B).</a:t>
            </a:r>
          </a:p>
          <a:p>
            <a:r>
              <a:rPr lang="en-US" dirty="0"/>
              <a:t>P(A∩B) = P(A)⋅P(B∣A)</a:t>
            </a:r>
            <a:endParaRPr lang="en-IN" dirty="0"/>
          </a:p>
        </p:txBody>
      </p:sp>
      <p:sp>
        <p:nvSpPr>
          <p:cNvPr id="4" name="Date Placeholder 3">
            <a:extLst>
              <a:ext uri="{FF2B5EF4-FFF2-40B4-BE49-F238E27FC236}">
                <a16:creationId xmlns:a16="http://schemas.microsoft.com/office/drawing/2014/main" id="{7088A979-7FB9-0A29-724D-F27475F016D2}"/>
              </a:ext>
            </a:extLst>
          </p:cNvPr>
          <p:cNvSpPr>
            <a:spLocks noGrp="1"/>
          </p:cNvSpPr>
          <p:nvPr>
            <p:ph type="dt" sz="half" idx="10"/>
          </p:nvPr>
        </p:nvSpPr>
        <p:spPr/>
        <p:txBody>
          <a:bodyPr/>
          <a:lstStyle/>
          <a:p>
            <a:fld id="{872CD107-BC9F-4983-B2C5-F0A3179281B7}" type="datetime1">
              <a:rPr lang="en-IN" smtClean="0"/>
              <a:t>01-11-2022</a:t>
            </a:fld>
            <a:endParaRPr lang="en-IN"/>
          </a:p>
        </p:txBody>
      </p:sp>
      <p:sp>
        <p:nvSpPr>
          <p:cNvPr id="5" name="Slide Number Placeholder 4">
            <a:extLst>
              <a:ext uri="{FF2B5EF4-FFF2-40B4-BE49-F238E27FC236}">
                <a16:creationId xmlns:a16="http://schemas.microsoft.com/office/drawing/2014/main" id="{E61BA939-316A-A0AB-11FC-45F025D9C82E}"/>
              </a:ext>
            </a:extLst>
          </p:cNvPr>
          <p:cNvSpPr>
            <a:spLocks noGrp="1"/>
          </p:cNvSpPr>
          <p:nvPr>
            <p:ph type="sldNum" sz="quarter" idx="12"/>
          </p:nvPr>
        </p:nvSpPr>
        <p:spPr/>
        <p:txBody>
          <a:bodyPr/>
          <a:lstStyle/>
          <a:p>
            <a:fld id="{5D344811-AA92-4D96-A8C0-90EDDBFB1913}" type="slidenum">
              <a:rPr lang="en-IN" smtClean="0"/>
              <a:t>14</a:t>
            </a:fld>
            <a:endParaRPr lang="en-IN"/>
          </a:p>
        </p:txBody>
      </p:sp>
    </p:spTree>
    <p:extLst>
      <p:ext uri="{BB962C8B-B14F-4D97-AF65-F5344CB8AC3E}">
        <p14:creationId xmlns:p14="http://schemas.microsoft.com/office/powerpoint/2010/main" val="1469256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5325-34F3-63F6-0050-1992C13D9AE0}"/>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5F8DB82A-3068-43BA-CA16-6B326A6B6C94}"/>
              </a:ext>
            </a:extLst>
          </p:cNvPr>
          <p:cNvSpPr>
            <a:spLocks noGrp="1"/>
          </p:cNvSpPr>
          <p:nvPr>
            <p:ph idx="1"/>
          </p:nvPr>
        </p:nvSpPr>
        <p:spPr/>
        <p:txBody>
          <a:bodyPr/>
          <a:lstStyle/>
          <a:p>
            <a:r>
              <a:rPr lang="en-US" b="0" i="0" dirty="0">
                <a:solidFill>
                  <a:srgbClr val="000000"/>
                </a:solidFill>
                <a:effectLst/>
                <a:latin typeface="Nunito" pitchFamily="2" charset="0"/>
              </a:rPr>
              <a:t>A coin is tossed. What is the probability of getting a head?</a:t>
            </a:r>
          </a:p>
          <a:p>
            <a:endParaRPr lang="en-US" dirty="0">
              <a:solidFill>
                <a:srgbClr val="000000"/>
              </a:solidFill>
              <a:latin typeface="Nunito" pitchFamily="2" charset="0"/>
            </a:endParaRPr>
          </a:p>
          <a:p>
            <a:r>
              <a:rPr lang="en-US" dirty="0"/>
              <a:t>Total number of equally likely outcomes (n) = 2 (i.e. head or tail)</a:t>
            </a:r>
          </a:p>
          <a:p>
            <a:endParaRPr lang="en-US" dirty="0"/>
          </a:p>
          <a:p>
            <a:r>
              <a:rPr lang="en-US" dirty="0"/>
              <a:t>Number of outcomes favorable to head (m) = 1</a:t>
            </a:r>
          </a:p>
          <a:p>
            <a:endParaRPr lang="en-US" dirty="0"/>
          </a:p>
          <a:p>
            <a:r>
              <a:rPr lang="en-US" dirty="0"/>
              <a:t>P(head)=1/2</a:t>
            </a:r>
            <a:endParaRPr lang="en-IN" dirty="0"/>
          </a:p>
        </p:txBody>
      </p:sp>
      <p:sp>
        <p:nvSpPr>
          <p:cNvPr id="4" name="Date Placeholder 3">
            <a:extLst>
              <a:ext uri="{FF2B5EF4-FFF2-40B4-BE49-F238E27FC236}">
                <a16:creationId xmlns:a16="http://schemas.microsoft.com/office/drawing/2014/main" id="{D0312C12-8450-66C1-096F-95030B306518}"/>
              </a:ext>
            </a:extLst>
          </p:cNvPr>
          <p:cNvSpPr>
            <a:spLocks noGrp="1"/>
          </p:cNvSpPr>
          <p:nvPr>
            <p:ph type="dt" sz="half" idx="10"/>
          </p:nvPr>
        </p:nvSpPr>
        <p:spPr/>
        <p:txBody>
          <a:bodyPr/>
          <a:lstStyle/>
          <a:p>
            <a:fld id="{0E25C55B-9ABA-4B79-B6E2-0F474A3A4742}" type="datetime1">
              <a:rPr lang="en-IN" smtClean="0"/>
              <a:t>01-11-2022</a:t>
            </a:fld>
            <a:endParaRPr lang="en-IN"/>
          </a:p>
        </p:txBody>
      </p:sp>
      <p:sp>
        <p:nvSpPr>
          <p:cNvPr id="5" name="Slide Number Placeholder 4">
            <a:extLst>
              <a:ext uri="{FF2B5EF4-FFF2-40B4-BE49-F238E27FC236}">
                <a16:creationId xmlns:a16="http://schemas.microsoft.com/office/drawing/2014/main" id="{250DB947-0F80-9FEB-E0AC-3140F549E8BE}"/>
              </a:ext>
            </a:extLst>
          </p:cNvPr>
          <p:cNvSpPr>
            <a:spLocks noGrp="1"/>
          </p:cNvSpPr>
          <p:nvPr>
            <p:ph type="sldNum" sz="quarter" idx="12"/>
          </p:nvPr>
        </p:nvSpPr>
        <p:spPr/>
        <p:txBody>
          <a:bodyPr/>
          <a:lstStyle/>
          <a:p>
            <a:fld id="{5D344811-AA92-4D96-A8C0-90EDDBFB1913}" type="slidenum">
              <a:rPr lang="en-IN" smtClean="0"/>
              <a:t>15</a:t>
            </a:fld>
            <a:endParaRPr lang="en-IN"/>
          </a:p>
        </p:txBody>
      </p:sp>
    </p:spTree>
    <p:extLst>
      <p:ext uri="{BB962C8B-B14F-4D97-AF65-F5344CB8AC3E}">
        <p14:creationId xmlns:p14="http://schemas.microsoft.com/office/powerpoint/2010/main" val="3305335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7BB03-8B18-21D6-519D-BC6583D242D9}"/>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For Mutually Exclusive Events</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7E303B0E-25CD-83FC-514A-9193B5838BF9}"/>
              </a:ext>
            </a:extLst>
          </p:cNvPr>
          <p:cNvSpPr>
            <a:spLocks noGrp="1"/>
          </p:cNvSpPr>
          <p:nvPr>
            <p:ph idx="1"/>
          </p:nvPr>
        </p:nvSpPr>
        <p:spPr/>
        <p:txBody>
          <a:bodyPr/>
          <a:lstStyle/>
          <a:p>
            <a:r>
              <a:rPr lang="en-US" dirty="0">
                <a:solidFill>
                  <a:schemeClr val="tx1"/>
                </a:solidFill>
              </a:rPr>
              <a:t>The additive theorem of probability states if A and B are two mutually exclusive events then the probability of either A or B is given by</a:t>
            </a:r>
          </a:p>
          <a:p>
            <a:endParaRPr lang="en-US" dirty="0">
              <a:solidFill>
                <a:schemeClr val="tx1"/>
              </a:solidFill>
            </a:endParaRPr>
          </a:p>
          <a:p>
            <a:r>
              <a:rPr lang="en-US" dirty="0">
                <a:solidFill>
                  <a:schemeClr val="tx1"/>
                </a:solidFill>
              </a:rPr>
              <a:t>P(A or B)=P(A)+P(B)</a:t>
            </a:r>
          </a:p>
          <a:p>
            <a:r>
              <a:rPr lang="en-US" dirty="0">
                <a:solidFill>
                  <a:schemeClr val="tx1"/>
                </a:solidFill>
              </a:rPr>
              <a:t>P(A∪B)=P(A)+P(B)</a:t>
            </a:r>
          </a:p>
          <a:p>
            <a:r>
              <a:rPr lang="en-US" dirty="0">
                <a:solidFill>
                  <a:schemeClr val="accent5"/>
                </a:solidFill>
              </a:rPr>
              <a:t>In the same way:</a:t>
            </a:r>
          </a:p>
          <a:p>
            <a:r>
              <a:rPr lang="en-IN" b="1" i="0" u="none" strike="noStrike" dirty="0">
                <a:solidFill>
                  <a:schemeClr val="tx1"/>
                </a:solidFill>
                <a:effectLst/>
                <a:latin typeface="MathJax_Math-italic"/>
              </a:rPr>
              <a:t>P</a:t>
            </a:r>
            <a:r>
              <a:rPr lang="en-IN" b="1" i="0" u="none" strike="noStrike" dirty="0">
                <a:solidFill>
                  <a:schemeClr val="tx1"/>
                </a:solidFill>
                <a:effectLst/>
                <a:latin typeface="MathJax_Main"/>
              </a:rPr>
              <a:t>(</a:t>
            </a:r>
            <a:r>
              <a:rPr lang="en-IN" b="1" i="0" u="none" strike="noStrike" dirty="0">
                <a:solidFill>
                  <a:schemeClr val="tx1"/>
                </a:solidFill>
                <a:effectLst/>
                <a:latin typeface="MathJax_Math-italic"/>
              </a:rPr>
              <a:t>A</a:t>
            </a:r>
            <a:r>
              <a:rPr lang="en-IN" b="1" i="0" u="none" strike="noStrike" dirty="0">
                <a:solidFill>
                  <a:schemeClr val="tx1"/>
                </a:solidFill>
                <a:effectLst/>
                <a:latin typeface="MathJax_Main"/>
              </a:rPr>
              <a:t>∪</a:t>
            </a:r>
            <a:r>
              <a:rPr lang="en-IN" b="1" i="0" u="none" strike="noStrike" dirty="0">
                <a:solidFill>
                  <a:schemeClr val="tx1"/>
                </a:solidFill>
                <a:effectLst/>
                <a:latin typeface="MathJax_Math-italic"/>
              </a:rPr>
              <a:t>B</a:t>
            </a:r>
            <a:r>
              <a:rPr lang="en-IN" b="1" i="0" u="none" strike="noStrike" dirty="0">
                <a:solidFill>
                  <a:schemeClr val="tx1"/>
                </a:solidFill>
                <a:effectLst/>
                <a:latin typeface="MathJax_Main"/>
              </a:rPr>
              <a:t>∪</a:t>
            </a:r>
            <a:r>
              <a:rPr lang="en-IN" b="1" i="0" u="none" strike="noStrike" dirty="0">
                <a:solidFill>
                  <a:schemeClr val="tx1"/>
                </a:solidFill>
                <a:effectLst/>
                <a:latin typeface="MathJax_Math-italic"/>
              </a:rPr>
              <a:t>C</a:t>
            </a:r>
            <a:r>
              <a:rPr lang="en-IN" b="1" i="0" u="none" strike="noStrike" dirty="0">
                <a:solidFill>
                  <a:schemeClr val="tx1"/>
                </a:solidFill>
                <a:effectLst/>
                <a:latin typeface="MathJax_Main"/>
              </a:rPr>
              <a:t>) = </a:t>
            </a:r>
            <a:r>
              <a:rPr lang="en-IN" b="1" i="0" u="none" strike="noStrike" dirty="0">
                <a:solidFill>
                  <a:schemeClr val="tx1"/>
                </a:solidFill>
                <a:effectLst/>
                <a:latin typeface="MathJax_Math-italic"/>
              </a:rPr>
              <a:t>P</a:t>
            </a:r>
            <a:r>
              <a:rPr lang="en-IN" b="1" i="0" u="none" strike="noStrike" dirty="0">
                <a:solidFill>
                  <a:schemeClr val="tx1"/>
                </a:solidFill>
                <a:effectLst/>
                <a:latin typeface="MathJax_Main"/>
              </a:rPr>
              <a:t>(</a:t>
            </a:r>
            <a:r>
              <a:rPr lang="en-IN" b="1" i="0" u="none" strike="noStrike" dirty="0">
                <a:solidFill>
                  <a:schemeClr val="tx1"/>
                </a:solidFill>
                <a:effectLst/>
                <a:latin typeface="MathJax_Math-italic"/>
              </a:rPr>
              <a:t>A</a:t>
            </a:r>
            <a:r>
              <a:rPr lang="en-IN" b="1" i="0" u="none" strike="noStrike" dirty="0">
                <a:solidFill>
                  <a:schemeClr val="tx1"/>
                </a:solidFill>
                <a:effectLst/>
                <a:latin typeface="MathJax_Main"/>
              </a:rPr>
              <a:t>)+</a:t>
            </a:r>
            <a:r>
              <a:rPr lang="en-IN" b="1" i="0" u="none" strike="noStrike" dirty="0">
                <a:solidFill>
                  <a:schemeClr val="tx1"/>
                </a:solidFill>
                <a:effectLst/>
                <a:latin typeface="MathJax_Math-italic"/>
              </a:rPr>
              <a:t>P</a:t>
            </a:r>
            <a:r>
              <a:rPr lang="en-IN" b="1" i="0" u="none" strike="noStrike" dirty="0">
                <a:solidFill>
                  <a:schemeClr val="tx1"/>
                </a:solidFill>
                <a:effectLst/>
                <a:latin typeface="MathJax_Main"/>
              </a:rPr>
              <a:t>(</a:t>
            </a:r>
            <a:r>
              <a:rPr lang="en-IN" b="1" i="0" u="none" strike="noStrike" dirty="0">
                <a:solidFill>
                  <a:schemeClr val="tx1"/>
                </a:solidFill>
                <a:effectLst/>
                <a:latin typeface="MathJax_Math-italic"/>
              </a:rPr>
              <a:t>B</a:t>
            </a:r>
            <a:r>
              <a:rPr lang="en-IN" b="1" i="0" u="none" strike="noStrike" dirty="0">
                <a:solidFill>
                  <a:schemeClr val="tx1"/>
                </a:solidFill>
                <a:effectLst/>
                <a:latin typeface="MathJax_Main"/>
              </a:rPr>
              <a:t>)+</a:t>
            </a:r>
            <a:r>
              <a:rPr lang="en-IN" b="1" i="0" u="none" strike="noStrike" dirty="0">
                <a:solidFill>
                  <a:schemeClr val="tx1"/>
                </a:solidFill>
                <a:effectLst/>
                <a:latin typeface="MathJax_Math-italic"/>
              </a:rPr>
              <a:t>P</a:t>
            </a:r>
            <a:r>
              <a:rPr lang="en-IN" b="1" i="0" u="none" strike="noStrike" dirty="0">
                <a:solidFill>
                  <a:schemeClr val="tx1"/>
                </a:solidFill>
                <a:effectLst/>
                <a:latin typeface="MathJax_Main"/>
              </a:rPr>
              <a:t>(</a:t>
            </a:r>
            <a:r>
              <a:rPr lang="en-IN" b="1" i="0" u="none" strike="noStrike" dirty="0">
                <a:solidFill>
                  <a:schemeClr val="tx1"/>
                </a:solidFill>
                <a:effectLst/>
                <a:latin typeface="MathJax_Math-italic"/>
              </a:rPr>
              <a:t>C</a:t>
            </a:r>
            <a:r>
              <a:rPr lang="en-IN" b="1" i="0" u="none" strike="noStrike" dirty="0">
                <a:solidFill>
                  <a:schemeClr val="tx1"/>
                </a:solidFill>
                <a:effectLst/>
                <a:latin typeface="MathJax_Main"/>
              </a:rPr>
              <a:t>)</a:t>
            </a:r>
            <a:br>
              <a:rPr lang="en-IN" dirty="0"/>
            </a:br>
            <a:endParaRPr lang="en-IN" dirty="0">
              <a:solidFill>
                <a:schemeClr val="tx1"/>
              </a:solidFill>
            </a:endParaRPr>
          </a:p>
        </p:txBody>
      </p:sp>
      <p:sp>
        <p:nvSpPr>
          <p:cNvPr id="4" name="Date Placeholder 3">
            <a:extLst>
              <a:ext uri="{FF2B5EF4-FFF2-40B4-BE49-F238E27FC236}">
                <a16:creationId xmlns:a16="http://schemas.microsoft.com/office/drawing/2014/main" id="{803BA087-384F-DB70-9885-710B4C8DD051}"/>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B01DEEEA-9673-B98B-F8CC-B399C50E52A0}"/>
              </a:ext>
            </a:extLst>
          </p:cNvPr>
          <p:cNvSpPr>
            <a:spLocks noGrp="1"/>
          </p:cNvSpPr>
          <p:nvPr>
            <p:ph type="sldNum" sz="quarter" idx="12"/>
          </p:nvPr>
        </p:nvSpPr>
        <p:spPr/>
        <p:txBody>
          <a:bodyPr/>
          <a:lstStyle/>
          <a:p>
            <a:fld id="{5D344811-AA92-4D96-A8C0-90EDDBFB1913}" type="slidenum">
              <a:rPr lang="en-IN" smtClean="0"/>
              <a:t>16</a:t>
            </a:fld>
            <a:endParaRPr lang="en-IN"/>
          </a:p>
        </p:txBody>
      </p:sp>
    </p:spTree>
    <p:extLst>
      <p:ext uri="{BB962C8B-B14F-4D97-AF65-F5344CB8AC3E}">
        <p14:creationId xmlns:p14="http://schemas.microsoft.com/office/powerpoint/2010/main" val="233943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B136-B309-47B0-9FC2-E60C61BF14BA}"/>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A626412C-08A2-6009-AA90-1F322D09AF3B}"/>
              </a:ext>
            </a:extLst>
          </p:cNvPr>
          <p:cNvSpPr>
            <a:spLocks noGrp="1"/>
          </p:cNvSpPr>
          <p:nvPr>
            <p:ph idx="1"/>
          </p:nvPr>
        </p:nvSpPr>
        <p:spPr/>
        <p:txBody>
          <a:bodyPr/>
          <a:lstStyle/>
          <a:p>
            <a:r>
              <a:rPr lang="en-US" dirty="0"/>
              <a:t>A card is drawn from a pack of 52, what is the probability that it is a king or a queen?</a:t>
            </a:r>
          </a:p>
          <a:p>
            <a:endParaRPr lang="en-US" dirty="0"/>
          </a:p>
          <a:p>
            <a:r>
              <a:rPr lang="en-US" dirty="0"/>
              <a:t>Let Event (A) = Draw of a card of king</a:t>
            </a:r>
          </a:p>
          <a:p>
            <a:endParaRPr lang="en-US" dirty="0"/>
          </a:p>
          <a:p>
            <a:r>
              <a:rPr lang="en-US" dirty="0"/>
              <a:t>Event (B) Draw of a card of queen</a:t>
            </a:r>
          </a:p>
          <a:p>
            <a:endParaRPr lang="en-US" dirty="0"/>
          </a:p>
          <a:p>
            <a:r>
              <a:rPr lang="en-US" dirty="0"/>
              <a:t>P (card draw is king or queen) = P (card is king) + P (card is queen)</a:t>
            </a:r>
          </a:p>
          <a:p>
            <a:endParaRPr lang="en-US" dirty="0"/>
          </a:p>
          <a:p>
            <a:r>
              <a:rPr lang="en-US" dirty="0"/>
              <a:t>P(A∪B)=P(A)+P(B)=4/52+4/52=1/13+1/13=2/13</a:t>
            </a:r>
            <a:endParaRPr lang="en-IN" dirty="0"/>
          </a:p>
        </p:txBody>
      </p:sp>
      <p:sp>
        <p:nvSpPr>
          <p:cNvPr id="4" name="Date Placeholder 3">
            <a:extLst>
              <a:ext uri="{FF2B5EF4-FFF2-40B4-BE49-F238E27FC236}">
                <a16:creationId xmlns:a16="http://schemas.microsoft.com/office/drawing/2014/main" id="{26AC3F31-59AF-DC28-7E19-0DDE024339CA}"/>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71EDCEE1-3E1C-2EB2-BE01-FDF9EBCD78AF}"/>
              </a:ext>
            </a:extLst>
          </p:cNvPr>
          <p:cNvSpPr>
            <a:spLocks noGrp="1"/>
          </p:cNvSpPr>
          <p:nvPr>
            <p:ph type="sldNum" sz="quarter" idx="12"/>
          </p:nvPr>
        </p:nvSpPr>
        <p:spPr/>
        <p:txBody>
          <a:bodyPr/>
          <a:lstStyle/>
          <a:p>
            <a:fld id="{5D344811-AA92-4D96-A8C0-90EDDBFB1913}" type="slidenum">
              <a:rPr lang="en-IN" smtClean="0"/>
              <a:t>17</a:t>
            </a:fld>
            <a:endParaRPr lang="en-IN"/>
          </a:p>
        </p:txBody>
      </p:sp>
    </p:spTree>
    <p:extLst>
      <p:ext uri="{BB962C8B-B14F-4D97-AF65-F5344CB8AC3E}">
        <p14:creationId xmlns:p14="http://schemas.microsoft.com/office/powerpoint/2010/main" val="3496722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8533-C331-DBAE-934A-851C61CF9B24}"/>
              </a:ext>
            </a:extLst>
          </p:cNvPr>
          <p:cNvSpPr>
            <a:spLocks noGrp="1"/>
          </p:cNvSpPr>
          <p:nvPr>
            <p:ph type="title"/>
          </p:nvPr>
        </p:nvSpPr>
        <p:spPr/>
        <p:txBody>
          <a:bodyPr/>
          <a:lstStyle/>
          <a:p>
            <a:r>
              <a:rPr lang="en-US" dirty="0"/>
              <a:t>For Non-Mutually Exclusive Events</a:t>
            </a:r>
            <a:br>
              <a:rPr lang="en-US" dirty="0"/>
            </a:br>
            <a:endParaRPr lang="en-IN" dirty="0"/>
          </a:p>
        </p:txBody>
      </p:sp>
      <p:sp>
        <p:nvSpPr>
          <p:cNvPr id="3" name="Content Placeholder 2">
            <a:extLst>
              <a:ext uri="{FF2B5EF4-FFF2-40B4-BE49-F238E27FC236}">
                <a16:creationId xmlns:a16="http://schemas.microsoft.com/office/drawing/2014/main" id="{3C655FFE-2BA9-00D5-7DD8-2653139CBD50}"/>
              </a:ext>
            </a:extLst>
          </p:cNvPr>
          <p:cNvSpPr>
            <a:spLocks noGrp="1"/>
          </p:cNvSpPr>
          <p:nvPr>
            <p:ph idx="1"/>
          </p:nvPr>
        </p:nvSpPr>
        <p:spPr/>
        <p:txBody>
          <a:bodyPr/>
          <a:lstStyle/>
          <a:p>
            <a:r>
              <a:rPr lang="en-US" dirty="0"/>
              <a:t>In case there is a possibility of both events to occur then the additive theorem is written as:</a:t>
            </a:r>
          </a:p>
          <a:p>
            <a:endParaRPr lang="en-US" dirty="0"/>
          </a:p>
          <a:p>
            <a:r>
              <a:rPr lang="en-US" dirty="0"/>
              <a:t>P(A or B)= P(A)+P(B)−P(A and B)</a:t>
            </a:r>
          </a:p>
          <a:p>
            <a:r>
              <a:rPr lang="en-US" dirty="0"/>
              <a:t>P(A∪B) =  P(A)+P(B)−P(AB)</a:t>
            </a:r>
            <a:endParaRPr lang="en-IN" dirty="0"/>
          </a:p>
        </p:txBody>
      </p:sp>
      <p:sp>
        <p:nvSpPr>
          <p:cNvPr id="4" name="Date Placeholder 3">
            <a:extLst>
              <a:ext uri="{FF2B5EF4-FFF2-40B4-BE49-F238E27FC236}">
                <a16:creationId xmlns:a16="http://schemas.microsoft.com/office/drawing/2014/main" id="{8D136309-2A8E-5659-46FF-29B62ED049B6}"/>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95647E7A-1EDB-AE59-E08D-4346F103F5F3}"/>
              </a:ext>
            </a:extLst>
          </p:cNvPr>
          <p:cNvSpPr>
            <a:spLocks noGrp="1"/>
          </p:cNvSpPr>
          <p:nvPr>
            <p:ph type="sldNum" sz="quarter" idx="12"/>
          </p:nvPr>
        </p:nvSpPr>
        <p:spPr/>
        <p:txBody>
          <a:bodyPr/>
          <a:lstStyle/>
          <a:p>
            <a:fld id="{5D344811-AA92-4D96-A8C0-90EDDBFB1913}" type="slidenum">
              <a:rPr lang="en-IN" smtClean="0"/>
              <a:t>18</a:t>
            </a:fld>
            <a:endParaRPr lang="en-IN"/>
          </a:p>
        </p:txBody>
      </p:sp>
    </p:spTree>
    <p:extLst>
      <p:ext uri="{BB962C8B-B14F-4D97-AF65-F5344CB8AC3E}">
        <p14:creationId xmlns:p14="http://schemas.microsoft.com/office/powerpoint/2010/main" val="638067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79BD-7562-DDB3-C817-1857D3FA3AF1}"/>
              </a:ext>
            </a:extLst>
          </p:cNvPr>
          <p:cNvSpPr>
            <a:spLocks noGrp="1"/>
          </p:cNvSpPr>
          <p:nvPr>
            <p:ph type="title"/>
          </p:nvPr>
        </p:nvSpPr>
        <p:spPr/>
        <p:txBody>
          <a:bodyPr/>
          <a:lstStyle/>
          <a:p>
            <a:r>
              <a:rPr lang="en-US" dirty="0"/>
              <a:t>Bayes' Theorem</a:t>
            </a:r>
            <a:endParaRPr lang="en-IN" dirty="0"/>
          </a:p>
        </p:txBody>
      </p:sp>
      <p:sp>
        <p:nvSpPr>
          <p:cNvPr id="3" name="Content Placeholder 2">
            <a:extLst>
              <a:ext uri="{FF2B5EF4-FFF2-40B4-BE49-F238E27FC236}">
                <a16:creationId xmlns:a16="http://schemas.microsoft.com/office/drawing/2014/main" id="{2EF76907-2F2C-7432-E2AE-61F93A966787}"/>
              </a:ext>
            </a:extLst>
          </p:cNvPr>
          <p:cNvSpPr>
            <a:spLocks noGrp="1"/>
          </p:cNvSpPr>
          <p:nvPr>
            <p:ph idx="1"/>
          </p:nvPr>
        </p:nvSpPr>
        <p:spPr/>
        <p:txBody>
          <a:bodyPr/>
          <a:lstStyle/>
          <a:p>
            <a:r>
              <a:rPr lang="en-US" dirty="0"/>
              <a:t>Bayes' Theorem states that the conditional probability of an event, based on the occurrence of another event, is equal to the likelihood of the second event given the first event multiplied by the probability of the first event.</a:t>
            </a:r>
          </a:p>
        </p:txBody>
      </p:sp>
      <p:sp>
        <p:nvSpPr>
          <p:cNvPr id="4" name="Date Placeholder 3">
            <a:extLst>
              <a:ext uri="{FF2B5EF4-FFF2-40B4-BE49-F238E27FC236}">
                <a16:creationId xmlns:a16="http://schemas.microsoft.com/office/drawing/2014/main" id="{B00670F0-EB01-EB3E-A3F6-7A8C9D3C20B2}"/>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25A5BC6A-CF41-C5F6-7D04-4AEC41BBEAF8}"/>
              </a:ext>
            </a:extLst>
          </p:cNvPr>
          <p:cNvSpPr>
            <a:spLocks noGrp="1"/>
          </p:cNvSpPr>
          <p:nvPr>
            <p:ph type="sldNum" sz="quarter" idx="12"/>
          </p:nvPr>
        </p:nvSpPr>
        <p:spPr/>
        <p:txBody>
          <a:bodyPr/>
          <a:lstStyle/>
          <a:p>
            <a:fld id="{5D344811-AA92-4D96-A8C0-90EDDBFB1913}" type="slidenum">
              <a:rPr lang="en-IN" smtClean="0"/>
              <a:t>19</a:t>
            </a:fld>
            <a:endParaRPr lang="en-IN"/>
          </a:p>
        </p:txBody>
      </p:sp>
    </p:spTree>
    <p:extLst>
      <p:ext uri="{BB962C8B-B14F-4D97-AF65-F5344CB8AC3E}">
        <p14:creationId xmlns:p14="http://schemas.microsoft.com/office/powerpoint/2010/main" val="484753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151D-E5EF-3D29-2CBC-993EB8B5DE9B}"/>
              </a:ext>
            </a:extLst>
          </p:cNvPr>
          <p:cNvSpPr>
            <a:spLocks noGrp="1"/>
          </p:cNvSpPr>
          <p:nvPr>
            <p:ph type="title"/>
          </p:nvPr>
        </p:nvSpPr>
        <p:spPr/>
        <p:txBody>
          <a:bodyPr/>
          <a:lstStyle/>
          <a:p>
            <a:r>
              <a:rPr lang="en-IN" dirty="0"/>
              <a:t>Definition</a:t>
            </a:r>
          </a:p>
        </p:txBody>
      </p:sp>
      <p:sp>
        <p:nvSpPr>
          <p:cNvPr id="3" name="Content Placeholder 2">
            <a:extLst>
              <a:ext uri="{FF2B5EF4-FFF2-40B4-BE49-F238E27FC236}">
                <a16:creationId xmlns:a16="http://schemas.microsoft.com/office/drawing/2014/main" id="{5106BD97-67E6-8897-9F25-01DC0EF82A75}"/>
              </a:ext>
            </a:extLst>
          </p:cNvPr>
          <p:cNvSpPr>
            <a:spLocks noGrp="1"/>
          </p:cNvSpPr>
          <p:nvPr>
            <p:ph idx="1"/>
          </p:nvPr>
        </p:nvSpPr>
        <p:spPr/>
        <p:txBody>
          <a:bodyPr/>
          <a:lstStyle/>
          <a:p>
            <a:r>
              <a:rPr lang="en-US" b="0" i="0" dirty="0">
                <a:effectLst/>
                <a:latin typeface="Roboto" panose="02000000000000000000" pitchFamily="2" charset="0"/>
              </a:rPr>
              <a:t>Probability is a measure of the likelihood of an event to occur. Many events cannot be predicted with total certainty. We can predict only the chance of an event to occur i.e., how likely they are going to happen, using it. Probability can range from 0 to 1, where 0 means the event to be an impossible one and 1 indicates a certain event.</a:t>
            </a:r>
          </a:p>
          <a:p>
            <a:r>
              <a:rPr lang="en-US" dirty="0">
                <a:latin typeface="Roboto" panose="02000000000000000000" pitchFamily="2" charset="0"/>
              </a:rPr>
              <a:t>Note: </a:t>
            </a:r>
            <a:r>
              <a:rPr lang="en-US" b="1" i="0" dirty="0">
                <a:effectLst/>
                <a:latin typeface="Roboto" panose="02000000000000000000" pitchFamily="2" charset="0"/>
              </a:rPr>
              <a:t>The probability of all the events in a sample space adds up to 1.</a:t>
            </a:r>
            <a:endParaRPr lang="en-IN" dirty="0"/>
          </a:p>
        </p:txBody>
      </p:sp>
      <p:sp>
        <p:nvSpPr>
          <p:cNvPr id="4" name="Date Placeholder 3">
            <a:extLst>
              <a:ext uri="{FF2B5EF4-FFF2-40B4-BE49-F238E27FC236}">
                <a16:creationId xmlns:a16="http://schemas.microsoft.com/office/drawing/2014/main" id="{B778F711-CD42-1478-7BCC-069295D66171}"/>
              </a:ext>
            </a:extLst>
          </p:cNvPr>
          <p:cNvSpPr>
            <a:spLocks noGrp="1"/>
          </p:cNvSpPr>
          <p:nvPr>
            <p:ph type="dt" sz="half" idx="10"/>
          </p:nvPr>
        </p:nvSpPr>
        <p:spPr/>
        <p:txBody>
          <a:bodyPr/>
          <a:lstStyle/>
          <a:p>
            <a:fld id="{DB7B0E69-D1D9-4BD8-8182-A609527DE4FE}" type="datetime1">
              <a:rPr lang="en-IN" smtClean="0"/>
              <a:t>01-11-2022</a:t>
            </a:fld>
            <a:endParaRPr lang="en-IN"/>
          </a:p>
        </p:txBody>
      </p:sp>
      <p:sp>
        <p:nvSpPr>
          <p:cNvPr id="5" name="Slide Number Placeholder 4">
            <a:extLst>
              <a:ext uri="{FF2B5EF4-FFF2-40B4-BE49-F238E27FC236}">
                <a16:creationId xmlns:a16="http://schemas.microsoft.com/office/drawing/2014/main" id="{73A83374-750C-E246-0073-56DC18611AD3}"/>
              </a:ext>
            </a:extLst>
          </p:cNvPr>
          <p:cNvSpPr>
            <a:spLocks noGrp="1"/>
          </p:cNvSpPr>
          <p:nvPr>
            <p:ph type="sldNum" sz="quarter" idx="12"/>
          </p:nvPr>
        </p:nvSpPr>
        <p:spPr/>
        <p:txBody>
          <a:bodyPr/>
          <a:lstStyle/>
          <a:p>
            <a:fld id="{5D344811-AA92-4D96-A8C0-90EDDBFB1913}" type="slidenum">
              <a:rPr lang="en-IN" smtClean="0"/>
              <a:t>2</a:t>
            </a:fld>
            <a:endParaRPr lang="en-IN"/>
          </a:p>
        </p:txBody>
      </p:sp>
    </p:spTree>
    <p:extLst>
      <p:ext uri="{BB962C8B-B14F-4D97-AF65-F5344CB8AC3E}">
        <p14:creationId xmlns:p14="http://schemas.microsoft.com/office/powerpoint/2010/main" val="1916192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54D959-E348-C7D6-9AB3-EB220B9D6F24}"/>
              </a:ext>
            </a:extLst>
          </p:cNvPr>
          <p:cNvSpPr>
            <a:spLocks noGrp="1"/>
          </p:cNvSpPr>
          <p:nvPr>
            <p:ph type="dt" sz="half" idx="10"/>
          </p:nvPr>
        </p:nvSpPr>
        <p:spPr/>
        <p:txBody>
          <a:bodyPr/>
          <a:lstStyle/>
          <a:p>
            <a:fld id="{D25A47CA-79ED-45ED-AB4D-914F397C7FCF}" type="datetime1">
              <a:rPr lang="en-IN" smtClean="0"/>
              <a:t>01-11-2022</a:t>
            </a:fld>
            <a:endParaRPr lang="en-IN"/>
          </a:p>
        </p:txBody>
      </p:sp>
      <p:sp>
        <p:nvSpPr>
          <p:cNvPr id="3" name="Slide Number Placeholder 2">
            <a:extLst>
              <a:ext uri="{FF2B5EF4-FFF2-40B4-BE49-F238E27FC236}">
                <a16:creationId xmlns:a16="http://schemas.microsoft.com/office/drawing/2014/main" id="{35B20508-C916-2956-BDC7-B048A9E34E35}"/>
              </a:ext>
            </a:extLst>
          </p:cNvPr>
          <p:cNvSpPr>
            <a:spLocks noGrp="1"/>
          </p:cNvSpPr>
          <p:nvPr>
            <p:ph type="sldNum" sz="quarter" idx="12"/>
          </p:nvPr>
        </p:nvSpPr>
        <p:spPr/>
        <p:txBody>
          <a:bodyPr/>
          <a:lstStyle/>
          <a:p>
            <a:fld id="{5D344811-AA92-4D96-A8C0-90EDDBFB1913}" type="slidenum">
              <a:rPr lang="en-IN" smtClean="0"/>
              <a:t>20</a:t>
            </a:fld>
            <a:endParaRPr lang="en-IN"/>
          </a:p>
        </p:txBody>
      </p:sp>
      <p:sp>
        <p:nvSpPr>
          <p:cNvPr id="11" name="TextBox 10">
            <a:extLst>
              <a:ext uri="{FF2B5EF4-FFF2-40B4-BE49-F238E27FC236}">
                <a16:creationId xmlns:a16="http://schemas.microsoft.com/office/drawing/2014/main" id="{FF539EDF-B9F9-8C49-8A64-042141A6D92F}"/>
              </a:ext>
            </a:extLst>
          </p:cNvPr>
          <p:cNvSpPr txBox="1"/>
          <p:nvPr/>
        </p:nvSpPr>
        <p:spPr>
          <a:xfrm>
            <a:off x="1496291" y="2184875"/>
            <a:ext cx="7658099" cy="5909310"/>
          </a:xfrm>
          <a:prstGeom prst="rect">
            <a:avLst/>
          </a:prstGeom>
          <a:noFill/>
        </p:spPr>
        <p:txBody>
          <a:bodyPr wrap="square">
            <a:spAutoFit/>
          </a:bodyPr>
          <a:lstStyle/>
          <a:p>
            <a:r>
              <a:rPr lang="en-IN" dirty="0"/>
              <a:t>P(A∣B)= P(B)/P(A⋂B)</a:t>
            </a:r>
          </a:p>
          <a:p>
            <a:r>
              <a:rPr lang="en-IN" dirty="0"/>
              <a:t>​        =P(B)/P(A)⋅P(B∣A)</a:t>
            </a:r>
          </a:p>
          <a:p>
            <a:r>
              <a:rPr lang="en-IN" dirty="0"/>
              <a:t>​where:</a:t>
            </a:r>
          </a:p>
          <a:p>
            <a:endParaRPr lang="en-IN" dirty="0"/>
          </a:p>
          <a:p>
            <a:r>
              <a:rPr lang="en-US" dirty="0"/>
              <a:t>P(A)= The probability of A occurring</a:t>
            </a:r>
          </a:p>
          <a:p>
            <a:r>
              <a:rPr lang="en-US" dirty="0"/>
              <a:t>P(B)= The probability of B occurring</a:t>
            </a:r>
          </a:p>
          <a:p>
            <a:r>
              <a:rPr lang="en-US" dirty="0"/>
              <a:t>P(A∣B)=The probability of A given B</a:t>
            </a:r>
          </a:p>
          <a:p>
            <a:r>
              <a:rPr lang="en-US" dirty="0"/>
              <a:t>P(B∣A)= The probability of B given A</a:t>
            </a:r>
          </a:p>
          <a:p>
            <a:r>
              <a:rPr lang="en-US" dirty="0"/>
              <a:t>P(A⋂B))= The probability of both A and B occurring</a:t>
            </a:r>
          </a:p>
          <a:p>
            <a:r>
              <a:rPr lang="en-US" dirty="0"/>
              <a: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12" name="TextBox 11">
            <a:extLst>
              <a:ext uri="{FF2B5EF4-FFF2-40B4-BE49-F238E27FC236}">
                <a16:creationId xmlns:a16="http://schemas.microsoft.com/office/drawing/2014/main" id="{524AFAF0-EB32-F62A-68FB-32FD11250F11}"/>
              </a:ext>
            </a:extLst>
          </p:cNvPr>
          <p:cNvSpPr txBox="1"/>
          <p:nvPr/>
        </p:nvSpPr>
        <p:spPr>
          <a:xfrm>
            <a:off x="1260764" y="318655"/>
            <a:ext cx="5818909" cy="369332"/>
          </a:xfrm>
          <a:prstGeom prst="rect">
            <a:avLst/>
          </a:prstGeom>
          <a:noFill/>
        </p:spPr>
        <p:txBody>
          <a:bodyPr wrap="square" rtlCol="0">
            <a:spAutoFit/>
          </a:bodyPr>
          <a:lstStyle/>
          <a:p>
            <a:r>
              <a:rPr lang="en-IN" dirty="0"/>
              <a:t>Formula for Bays theorem</a:t>
            </a:r>
          </a:p>
        </p:txBody>
      </p:sp>
    </p:spTree>
    <p:extLst>
      <p:ext uri="{BB962C8B-B14F-4D97-AF65-F5344CB8AC3E}">
        <p14:creationId xmlns:p14="http://schemas.microsoft.com/office/powerpoint/2010/main" val="653154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8B5B3C-DA7F-7046-51E6-5EC1D3A7EACA}"/>
              </a:ext>
            </a:extLst>
          </p:cNvPr>
          <p:cNvSpPr>
            <a:spLocks noGrp="1"/>
          </p:cNvSpPr>
          <p:nvPr>
            <p:ph type="dt" sz="half" idx="10"/>
          </p:nvPr>
        </p:nvSpPr>
        <p:spPr/>
        <p:txBody>
          <a:bodyPr/>
          <a:lstStyle/>
          <a:p>
            <a:fld id="{D25A47CA-79ED-45ED-AB4D-914F397C7FCF}" type="datetime1">
              <a:rPr lang="en-IN" smtClean="0"/>
              <a:t>01-11-2022</a:t>
            </a:fld>
            <a:endParaRPr lang="en-IN"/>
          </a:p>
        </p:txBody>
      </p:sp>
      <p:sp>
        <p:nvSpPr>
          <p:cNvPr id="3" name="Slide Number Placeholder 2">
            <a:extLst>
              <a:ext uri="{FF2B5EF4-FFF2-40B4-BE49-F238E27FC236}">
                <a16:creationId xmlns:a16="http://schemas.microsoft.com/office/drawing/2014/main" id="{1C0B2E49-5FD1-4D1F-6BA6-E919EE9A5343}"/>
              </a:ext>
            </a:extLst>
          </p:cNvPr>
          <p:cNvSpPr>
            <a:spLocks noGrp="1"/>
          </p:cNvSpPr>
          <p:nvPr>
            <p:ph type="sldNum" sz="quarter" idx="12"/>
          </p:nvPr>
        </p:nvSpPr>
        <p:spPr/>
        <p:txBody>
          <a:bodyPr/>
          <a:lstStyle/>
          <a:p>
            <a:fld id="{5D344811-AA92-4D96-A8C0-90EDDBFB1913}" type="slidenum">
              <a:rPr lang="en-IN" smtClean="0"/>
              <a:t>21</a:t>
            </a:fld>
            <a:endParaRPr lang="en-IN"/>
          </a:p>
        </p:txBody>
      </p:sp>
      <p:sp>
        <p:nvSpPr>
          <p:cNvPr id="5" name="TextBox 4">
            <a:extLst>
              <a:ext uri="{FF2B5EF4-FFF2-40B4-BE49-F238E27FC236}">
                <a16:creationId xmlns:a16="http://schemas.microsoft.com/office/drawing/2014/main" id="{8537C373-F568-18D3-F10D-1938FB33D6C4}"/>
              </a:ext>
            </a:extLst>
          </p:cNvPr>
          <p:cNvSpPr txBox="1"/>
          <p:nvPr/>
        </p:nvSpPr>
        <p:spPr>
          <a:xfrm>
            <a:off x="969812" y="842089"/>
            <a:ext cx="9545782" cy="5632311"/>
          </a:xfrm>
          <a:prstGeom prst="rect">
            <a:avLst/>
          </a:prstGeom>
          <a:noFill/>
        </p:spPr>
        <p:txBody>
          <a:bodyPr wrap="square">
            <a:spAutoFit/>
          </a:bodyPr>
          <a:lstStyle/>
          <a:p>
            <a:r>
              <a:rPr lang="en-IN" dirty="0">
                <a:solidFill>
                  <a:schemeClr val="accent5"/>
                </a:solidFill>
              </a:rPr>
              <a:t>Bayes’ Theorem Formula Derivation</a:t>
            </a:r>
            <a:r>
              <a:rPr lang="en-IN" dirty="0"/>
              <a:t> </a:t>
            </a:r>
          </a:p>
          <a:p>
            <a:r>
              <a:rPr lang="en-IN" dirty="0"/>
              <a:t>From conditional probability, the Bayes theorem can be given as follows.</a:t>
            </a:r>
          </a:p>
          <a:p>
            <a:endParaRPr lang="en-IN" dirty="0"/>
          </a:p>
          <a:p>
            <a:r>
              <a:rPr lang="en-IN" dirty="0"/>
              <a:t>P(A|B) = P(A⋂B)/ P(B)</a:t>
            </a:r>
          </a:p>
          <a:p>
            <a:endParaRPr lang="en-IN" dirty="0"/>
          </a:p>
          <a:p>
            <a:r>
              <a:rPr lang="en-IN" dirty="0"/>
              <a:t>Where, P(B) ≠ 0</a:t>
            </a:r>
          </a:p>
          <a:p>
            <a:endParaRPr lang="en-IN" dirty="0"/>
          </a:p>
          <a:p>
            <a:r>
              <a:rPr lang="en-IN" dirty="0"/>
              <a:t>P(B|A) = P(B⋂A)/ P(A)</a:t>
            </a:r>
          </a:p>
          <a:p>
            <a:endParaRPr lang="en-IN" dirty="0"/>
          </a:p>
          <a:p>
            <a:r>
              <a:rPr lang="en-IN" dirty="0"/>
              <a:t>Where, P(A) ≠ 0</a:t>
            </a:r>
          </a:p>
          <a:p>
            <a:endParaRPr lang="en-IN" dirty="0"/>
          </a:p>
          <a:p>
            <a:r>
              <a:rPr lang="en-IN" dirty="0"/>
              <a:t>Here, the joint probability P(A ⋂ B) of both events A and B being true such that,</a:t>
            </a:r>
          </a:p>
          <a:p>
            <a:endParaRPr lang="en-IN" dirty="0"/>
          </a:p>
          <a:p>
            <a:r>
              <a:rPr lang="en-IN" dirty="0"/>
              <a:t>P(B ⋂ A) = P(A⋂ B)</a:t>
            </a:r>
          </a:p>
          <a:p>
            <a:endParaRPr lang="en-IN" dirty="0"/>
          </a:p>
          <a:p>
            <a:r>
              <a:rPr lang="en-IN" dirty="0"/>
              <a:t>P(A⋂ B) = P(A | B) P(B) = P(B | A) P(A)</a:t>
            </a:r>
          </a:p>
          <a:p>
            <a:endParaRPr lang="en-IN" dirty="0"/>
          </a:p>
          <a:p>
            <a:r>
              <a:rPr lang="en-IN" dirty="0"/>
              <a:t>P(A|B) = [P(B|A) P(A)]/ P(B)</a:t>
            </a:r>
          </a:p>
          <a:p>
            <a:endParaRPr lang="en-IN" dirty="0"/>
          </a:p>
          <a:p>
            <a:r>
              <a:rPr lang="en-IN" dirty="0"/>
              <a:t>Where, P(B) ≠ 0</a:t>
            </a:r>
          </a:p>
        </p:txBody>
      </p:sp>
    </p:spTree>
    <p:extLst>
      <p:ext uri="{BB962C8B-B14F-4D97-AF65-F5344CB8AC3E}">
        <p14:creationId xmlns:p14="http://schemas.microsoft.com/office/powerpoint/2010/main" val="1852321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2E3A-214B-0F5B-82E5-1AAEE515C08E}"/>
              </a:ext>
            </a:extLst>
          </p:cNvPr>
          <p:cNvSpPr>
            <a:spLocks noGrp="1"/>
          </p:cNvSpPr>
          <p:nvPr>
            <p:ph type="title"/>
          </p:nvPr>
        </p:nvSpPr>
        <p:spPr/>
        <p:txBody>
          <a:bodyPr/>
          <a:lstStyle/>
          <a:p>
            <a:r>
              <a:rPr lang="en-US" b="1" i="0" dirty="0">
                <a:solidFill>
                  <a:srgbClr val="000000"/>
                </a:solidFill>
                <a:effectLst/>
                <a:latin typeface="inherit"/>
              </a:rPr>
              <a:t>Types of Probability</a:t>
            </a:r>
            <a:br>
              <a:rPr lang="en-US" b="1" i="0" dirty="0">
                <a:solidFill>
                  <a:srgbClr val="000000"/>
                </a:solidFill>
                <a:effectLst/>
                <a:latin typeface="inherit"/>
              </a:rPr>
            </a:br>
            <a:endParaRPr lang="en-IN" dirty="0"/>
          </a:p>
        </p:txBody>
      </p:sp>
      <p:sp>
        <p:nvSpPr>
          <p:cNvPr id="3" name="Content Placeholder 2">
            <a:extLst>
              <a:ext uri="{FF2B5EF4-FFF2-40B4-BE49-F238E27FC236}">
                <a16:creationId xmlns:a16="http://schemas.microsoft.com/office/drawing/2014/main" id="{1D2601E8-C204-5276-6FD7-34A966E4A293}"/>
              </a:ext>
            </a:extLst>
          </p:cNvPr>
          <p:cNvSpPr>
            <a:spLocks noGrp="1"/>
          </p:cNvSpPr>
          <p:nvPr>
            <p:ph idx="1"/>
          </p:nvPr>
        </p:nvSpPr>
        <p:spPr/>
        <p:txBody>
          <a:bodyPr/>
          <a:lstStyle/>
          <a:p>
            <a:pPr algn="l" fontAlgn="base"/>
            <a:r>
              <a:rPr lang="en-US" b="0" i="0" dirty="0">
                <a:solidFill>
                  <a:srgbClr val="333333"/>
                </a:solidFill>
                <a:effectLst/>
                <a:latin typeface="Untitled Sans"/>
              </a:rPr>
              <a:t>There can be different perspectives or types of probabilities based on the nature of the outcome or the approach followed while finding the probability of an event happening. The four types of probabilities are,</a:t>
            </a:r>
          </a:p>
          <a:p>
            <a:pPr algn="l" fontAlgn="base">
              <a:buFont typeface="Arial" panose="020B0604020202020204" pitchFamily="34" charset="0"/>
              <a:buChar char="•"/>
            </a:pPr>
            <a:r>
              <a:rPr lang="en-US" b="0" i="0" dirty="0">
                <a:solidFill>
                  <a:srgbClr val="333333"/>
                </a:solidFill>
                <a:effectLst/>
                <a:latin typeface="inherit"/>
              </a:rPr>
              <a:t>Classical Probability</a:t>
            </a:r>
          </a:p>
          <a:p>
            <a:pPr algn="l" fontAlgn="base">
              <a:buFont typeface="Arial" panose="020B0604020202020204" pitchFamily="34" charset="0"/>
              <a:buChar char="•"/>
            </a:pPr>
            <a:r>
              <a:rPr lang="en-US" b="0" i="0" dirty="0">
                <a:solidFill>
                  <a:srgbClr val="333333"/>
                </a:solidFill>
                <a:effectLst/>
                <a:latin typeface="inherit"/>
              </a:rPr>
              <a:t>Empirical Probability</a:t>
            </a:r>
          </a:p>
          <a:p>
            <a:pPr algn="l" fontAlgn="base">
              <a:buFont typeface="Arial" panose="020B0604020202020204" pitchFamily="34" charset="0"/>
              <a:buChar char="•"/>
            </a:pPr>
            <a:r>
              <a:rPr lang="en-US" b="0" i="0" dirty="0">
                <a:solidFill>
                  <a:srgbClr val="333333"/>
                </a:solidFill>
                <a:effectLst/>
                <a:latin typeface="inherit"/>
              </a:rPr>
              <a:t>Subjective Probability</a:t>
            </a:r>
          </a:p>
          <a:p>
            <a:pPr algn="l" fontAlgn="base">
              <a:buFont typeface="Arial" panose="020B0604020202020204" pitchFamily="34" charset="0"/>
              <a:buChar char="•"/>
            </a:pPr>
            <a:r>
              <a:rPr lang="en-US" b="0" i="0" dirty="0">
                <a:solidFill>
                  <a:srgbClr val="333333"/>
                </a:solidFill>
                <a:effectLst/>
                <a:latin typeface="inherit"/>
              </a:rPr>
              <a:t>Axiomatic Probability</a:t>
            </a:r>
          </a:p>
          <a:p>
            <a:endParaRPr lang="en-IN" dirty="0"/>
          </a:p>
        </p:txBody>
      </p:sp>
      <p:sp>
        <p:nvSpPr>
          <p:cNvPr id="4" name="Date Placeholder 3">
            <a:extLst>
              <a:ext uri="{FF2B5EF4-FFF2-40B4-BE49-F238E27FC236}">
                <a16:creationId xmlns:a16="http://schemas.microsoft.com/office/drawing/2014/main" id="{1A8FCE16-9C3B-4E1F-B97E-2677F0BA5201}"/>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B88104E1-EFB3-F38E-6675-C5E282947DF1}"/>
              </a:ext>
            </a:extLst>
          </p:cNvPr>
          <p:cNvSpPr>
            <a:spLocks noGrp="1"/>
          </p:cNvSpPr>
          <p:nvPr>
            <p:ph type="sldNum" sz="quarter" idx="12"/>
          </p:nvPr>
        </p:nvSpPr>
        <p:spPr/>
        <p:txBody>
          <a:bodyPr/>
          <a:lstStyle/>
          <a:p>
            <a:fld id="{5D344811-AA92-4D96-A8C0-90EDDBFB1913}" type="slidenum">
              <a:rPr lang="en-IN" smtClean="0"/>
              <a:t>22</a:t>
            </a:fld>
            <a:endParaRPr lang="en-IN"/>
          </a:p>
        </p:txBody>
      </p:sp>
    </p:spTree>
    <p:extLst>
      <p:ext uri="{BB962C8B-B14F-4D97-AF65-F5344CB8AC3E}">
        <p14:creationId xmlns:p14="http://schemas.microsoft.com/office/powerpoint/2010/main" val="997587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1154-3BAB-24C3-7F84-F3FA496066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214899-27FE-C60F-DF65-071FE4BED9D9}"/>
              </a:ext>
            </a:extLst>
          </p:cNvPr>
          <p:cNvSpPr>
            <a:spLocks noGrp="1"/>
          </p:cNvSpPr>
          <p:nvPr>
            <p:ph idx="1"/>
          </p:nvPr>
        </p:nvSpPr>
        <p:spPr/>
        <p:txBody>
          <a:bodyPr>
            <a:normAutofit fontScale="92500" lnSpcReduction="20000"/>
          </a:bodyPr>
          <a:lstStyle/>
          <a:p>
            <a:r>
              <a:rPr lang="en-US" dirty="0">
                <a:highlight>
                  <a:srgbClr val="FFFF00"/>
                </a:highlight>
              </a:rPr>
              <a:t>. Theoretical Probability</a:t>
            </a:r>
          </a:p>
          <a:p>
            <a:endParaRPr lang="en-US" dirty="0"/>
          </a:p>
          <a:p>
            <a:r>
              <a:rPr lang="en-US" dirty="0"/>
              <a:t>Theoretical probability is based on the possible chances of something happening. It is based on what is expected to happen in an experiment without conducting it. It is the ratio of the number of favorable outcomes to the total number of outcomes.</a:t>
            </a:r>
          </a:p>
          <a:p>
            <a:endParaRPr lang="en-US" dirty="0"/>
          </a:p>
          <a:p>
            <a:r>
              <a:rPr lang="en-US" dirty="0">
                <a:highlight>
                  <a:srgbClr val="FFFF00"/>
                </a:highlight>
              </a:rPr>
              <a:t>2. Experimental Probability</a:t>
            </a:r>
          </a:p>
          <a:p>
            <a:endParaRPr lang="en-US" dirty="0"/>
          </a:p>
          <a:p>
            <a:r>
              <a:rPr lang="en-US" dirty="0"/>
              <a:t>Experimental probability is a probability that is determined based on a series of experiments. Therefore, it is based on the data which is obtained after an experiment is carried out. It is the ratio of the number of times an event occurs to the total number of experiments that are conducted.</a:t>
            </a:r>
          </a:p>
          <a:p>
            <a:endParaRPr lang="en-US" dirty="0"/>
          </a:p>
        </p:txBody>
      </p:sp>
      <p:sp>
        <p:nvSpPr>
          <p:cNvPr id="4" name="Date Placeholder 3">
            <a:extLst>
              <a:ext uri="{FF2B5EF4-FFF2-40B4-BE49-F238E27FC236}">
                <a16:creationId xmlns:a16="http://schemas.microsoft.com/office/drawing/2014/main" id="{2E0128EF-2DDF-DADA-0B47-F5BECE96DAAD}"/>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37BA7013-D438-D20D-A22B-BD9F991220BB}"/>
              </a:ext>
            </a:extLst>
          </p:cNvPr>
          <p:cNvSpPr>
            <a:spLocks noGrp="1"/>
          </p:cNvSpPr>
          <p:nvPr>
            <p:ph type="sldNum" sz="quarter" idx="12"/>
          </p:nvPr>
        </p:nvSpPr>
        <p:spPr/>
        <p:txBody>
          <a:bodyPr/>
          <a:lstStyle/>
          <a:p>
            <a:fld id="{5D344811-AA92-4D96-A8C0-90EDDBFB1913}" type="slidenum">
              <a:rPr lang="en-IN" smtClean="0"/>
              <a:t>23</a:t>
            </a:fld>
            <a:endParaRPr lang="en-IN"/>
          </a:p>
        </p:txBody>
      </p:sp>
    </p:spTree>
    <p:extLst>
      <p:ext uri="{BB962C8B-B14F-4D97-AF65-F5344CB8AC3E}">
        <p14:creationId xmlns:p14="http://schemas.microsoft.com/office/powerpoint/2010/main" val="894043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43BB-ABBC-4BE1-5CDA-14178B8F7A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CAD44B-5DE3-BB0D-FB8B-332ACECB346D}"/>
              </a:ext>
            </a:extLst>
          </p:cNvPr>
          <p:cNvSpPr>
            <a:spLocks noGrp="1"/>
          </p:cNvSpPr>
          <p:nvPr>
            <p:ph idx="1"/>
          </p:nvPr>
        </p:nvSpPr>
        <p:spPr/>
        <p:txBody>
          <a:bodyPr/>
          <a:lstStyle/>
          <a:p>
            <a:r>
              <a:rPr lang="en-US" dirty="0">
                <a:highlight>
                  <a:srgbClr val="FFFF00"/>
                </a:highlight>
              </a:rPr>
              <a:t>3. Axiomatic Probability</a:t>
            </a:r>
          </a:p>
          <a:p>
            <a:endParaRPr lang="en-US" dirty="0"/>
          </a:p>
          <a:p>
            <a:r>
              <a:rPr lang="en-US" dirty="0"/>
              <a:t>In axiomatic probability, a set of rules or axioms are set, which applies to all types. In this probability, the chances of occurrence and non-occurrence of the events can be quantified. It is the likelihood of an event or outcome occurring based on the occurrence of a previous event or outcome.</a:t>
            </a:r>
          </a:p>
          <a:p>
            <a:endParaRPr lang="en-IN" dirty="0"/>
          </a:p>
        </p:txBody>
      </p:sp>
      <p:sp>
        <p:nvSpPr>
          <p:cNvPr id="4" name="Date Placeholder 3">
            <a:extLst>
              <a:ext uri="{FF2B5EF4-FFF2-40B4-BE49-F238E27FC236}">
                <a16:creationId xmlns:a16="http://schemas.microsoft.com/office/drawing/2014/main" id="{86348522-AF84-C779-81D7-03A2D0889774}"/>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5641B797-DA83-612E-73C6-AA9B8D2081C2}"/>
              </a:ext>
            </a:extLst>
          </p:cNvPr>
          <p:cNvSpPr>
            <a:spLocks noGrp="1"/>
          </p:cNvSpPr>
          <p:nvPr>
            <p:ph type="sldNum" sz="quarter" idx="12"/>
          </p:nvPr>
        </p:nvSpPr>
        <p:spPr/>
        <p:txBody>
          <a:bodyPr/>
          <a:lstStyle/>
          <a:p>
            <a:fld id="{5D344811-AA92-4D96-A8C0-90EDDBFB1913}" type="slidenum">
              <a:rPr lang="en-IN" smtClean="0"/>
              <a:t>24</a:t>
            </a:fld>
            <a:endParaRPr lang="en-IN"/>
          </a:p>
        </p:txBody>
      </p:sp>
    </p:spTree>
    <p:extLst>
      <p:ext uri="{BB962C8B-B14F-4D97-AF65-F5344CB8AC3E}">
        <p14:creationId xmlns:p14="http://schemas.microsoft.com/office/powerpoint/2010/main" val="2105846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1D8302-CD8E-9629-7549-744354F546DC}"/>
              </a:ext>
            </a:extLst>
          </p:cNvPr>
          <p:cNvSpPr>
            <a:spLocks noGrp="1"/>
          </p:cNvSpPr>
          <p:nvPr>
            <p:ph type="dt" sz="half" idx="10"/>
          </p:nvPr>
        </p:nvSpPr>
        <p:spPr/>
        <p:txBody>
          <a:bodyPr/>
          <a:lstStyle/>
          <a:p>
            <a:fld id="{D25A47CA-79ED-45ED-AB4D-914F397C7FCF}" type="datetime1">
              <a:rPr lang="en-IN" smtClean="0"/>
              <a:t>01-11-2022</a:t>
            </a:fld>
            <a:endParaRPr lang="en-IN"/>
          </a:p>
        </p:txBody>
      </p:sp>
      <p:sp>
        <p:nvSpPr>
          <p:cNvPr id="3" name="Slide Number Placeholder 2">
            <a:extLst>
              <a:ext uri="{FF2B5EF4-FFF2-40B4-BE49-F238E27FC236}">
                <a16:creationId xmlns:a16="http://schemas.microsoft.com/office/drawing/2014/main" id="{97E15183-C585-2C95-A41B-0BA69AF4DE8C}"/>
              </a:ext>
            </a:extLst>
          </p:cNvPr>
          <p:cNvSpPr>
            <a:spLocks noGrp="1"/>
          </p:cNvSpPr>
          <p:nvPr>
            <p:ph type="sldNum" sz="quarter" idx="12"/>
          </p:nvPr>
        </p:nvSpPr>
        <p:spPr/>
        <p:txBody>
          <a:bodyPr/>
          <a:lstStyle/>
          <a:p>
            <a:fld id="{5D344811-AA92-4D96-A8C0-90EDDBFB1913}" type="slidenum">
              <a:rPr lang="en-IN" smtClean="0"/>
              <a:t>25</a:t>
            </a:fld>
            <a:endParaRPr lang="en-IN"/>
          </a:p>
        </p:txBody>
      </p:sp>
      <p:sp>
        <p:nvSpPr>
          <p:cNvPr id="5" name="TextBox 4">
            <a:extLst>
              <a:ext uri="{FF2B5EF4-FFF2-40B4-BE49-F238E27FC236}">
                <a16:creationId xmlns:a16="http://schemas.microsoft.com/office/drawing/2014/main" id="{3CF09551-F351-9296-8ECD-5CD13DFDA121}"/>
              </a:ext>
            </a:extLst>
          </p:cNvPr>
          <p:cNvSpPr txBox="1"/>
          <p:nvPr/>
        </p:nvSpPr>
        <p:spPr>
          <a:xfrm>
            <a:off x="1357745" y="2004766"/>
            <a:ext cx="7796645" cy="3416320"/>
          </a:xfrm>
          <a:prstGeom prst="rect">
            <a:avLst/>
          </a:prstGeom>
          <a:noFill/>
        </p:spPr>
        <p:txBody>
          <a:bodyPr wrap="square">
            <a:spAutoFit/>
          </a:bodyPr>
          <a:lstStyle/>
          <a:p>
            <a:r>
              <a:rPr lang="en-US" dirty="0">
                <a:solidFill>
                  <a:srgbClr val="FF0000"/>
                </a:solidFill>
                <a:highlight>
                  <a:srgbClr val="FFFF00"/>
                </a:highlight>
              </a:rPr>
              <a:t>All Probability Formulas</a:t>
            </a:r>
          </a:p>
          <a:p>
            <a:endParaRPr lang="en-US" dirty="0">
              <a:solidFill>
                <a:srgbClr val="FF0000"/>
              </a:solidFill>
              <a:highlight>
                <a:srgbClr val="FFFF00"/>
              </a:highlight>
            </a:endParaRPr>
          </a:p>
          <a:p>
            <a:endParaRPr lang="en-US" dirty="0">
              <a:solidFill>
                <a:srgbClr val="FF0000"/>
              </a:solidFill>
              <a:highlight>
                <a:srgbClr val="FFFF00"/>
              </a:highlight>
            </a:endParaRPr>
          </a:p>
          <a:p>
            <a:endParaRPr lang="en-US" dirty="0">
              <a:solidFill>
                <a:srgbClr val="FF0000"/>
              </a:solidFill>
              <a:highlight>
                <a:srgbClr val="FFFF00"/>
              </a:highlight>
            </a:endParaRPr>
          </a:p>
          <a:p>
            <a:r>
              <a:rPr lang="en-US" dirty="0"/>
              <a:t>Let A and B are two events. The probability formulas are listed below:</a:t>
            </a:r>
          </a:p>
          <a:p>
            <a:endParaRPr lang="en-US" dirty="0"/>
          </a:p>
          <a:p>
            <a:r>
              <a:rPr lang="en-US" dirty="0"/>
              <a:t>Range of Probability				0⩽P(A)⩽1</a:t>
            </a:r>
          </a:p>
          <a:p>
            <a:r>
              <a:rPr lang="en-US" dirty="0"/>
              <a:t>Addition rule of Probability		P(A∪B)=P(A)+P(B)−P(A∩B)</a:t>
            </a:r>
          </a:p>
          <a:p>
            <a:r>
              <a:rPr lang="en-US" dirty="0"/>
              <a:t>Complementary event				P(A¯)=1–P(A)</a:t>
            </a:r>
          </a:p>
          <a:p>
            <a:r>
              <a:rPr lang="en-US" dirty="0"/>
              <a:t>Mutually exclusive events			P(A∩B)=0</a:t>
            </a:r>
          </a:p>
          <a:p>
            <a:r>
              <a:rPr lang="en-US" dirty="0"/>
              <a:t>Independent events				P(A∩B)=P(A)×P(B)</a:t>
            </a:r>
          </a:p>
          <a:p>
            <a:r>
              <a:rPr lang="en-US" dirty="0"/>
              <a:t>Bayes formula					P(AB)=P(B/A)×P(A)/P(B)</a:t>
            </a:r>
            <a:endParaRPr lang="en-IN" dirty="0"/>
          </a:p>
        </p:txBody>
      </p:sp>
    </p:spTree>
    <p:extLst>
      <p:ext uri="{BB962C8B-B14F-4D97-AF65-F5344CB8AC3E}">
        <p14:creationId xmlns:p14="http://schemas.microsoft.com/office/powerpoint/2010/main" val="3699736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8E23-ED4B-7CEB-C1D1-8BC97EC72FF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9525E4-CA72-4601-0F90-52C792711059}"/>
              </a:ext>
            </a:extLst>
          </p:cNvPr>
          <p:cNvSpPr>
            <a:spLocks noGrp="1"/>
          </p:cNvSpPr>
          <p:nvPr>
            <p:ph idx="1"/>
          </p:nvPr>
        </p:nvSpPr>
        <p:spPr/>
        <p:txBody>
          <a:bodyPr/>
          <a:lstStyle/>
          <a:p>
            <a:r>
              <a:rPr lang="en-US" dirty="0"/>
              <a:t> </a:t>
            </a:r>
            <a:r>
              <a:rPr lang="en-US" dirty="0">
                <a:highlight>
                  <a:srgbClr val="FFFF00"/>
                </a:highlight>
              </a:rPr>
              <a:t>What is the probability of a sure event?</a:t>
            </a:r>
          </a:p>
          <a:p>
            <a:r>
              <a:rPr lang="en-US" dirty="0"/>
              <a:t>Ans: The probability of a sure event is one.</a:t>
            </a:r>
          </a:p>
          <a:p>
            <a:r>
              <a:rPr lang="en-US" dirty="0"/>
              <a:t>P(E)=1</a:t>
            </a:r>
          </a:p>
          <a:p>
            <a:r>
              <a:rPr lang="en-US" dirty="0">
                <a:highlight>
                  <a:srgbClr val="FFFF00"/>
                </a:highlight>
              </a:rPr>
              <a:t>Can a probability be negative?</a:t>
            </a:r>
          </a:p>
          <a:p>
            <a:r>
              <a:rPr lang="en-US" dirty="0"/>
              <a:t>Ans: The probability value of the event can not be negative. It is a positive value between 0 and 1.</a:t>
            </a:r>
          </a:p>
          <a:p>
            <a:endParaRPr lang="en-US" dirty="0"/>
          </a:p>
          <a:p>
            <a:r>
              <a:rPr lang="en-US" dirty="0">
                <a:highlight>
                  <a:srgbClr val="FFFF00"/>
                </a:highlight>
              </a:rPr>
              <a:t> What is the probability of an impossible event?</a:t>
            </a:r>
          </a:p>
          <a:p>
            <a:r>
              <a:rPr lang="en-US" dirty="0"/>
              <a:t>Ans: The probability of an impossible event is 0.</a:t>
            </a:r>
            <a:endParaRPr lang="en-IN" dirty="0"/>
          </a:p>
        </p:txBody>
      </p:sp>
      <p:sp>
        <p:nvSpPr>
          <p:cNvPr id="4" name="Date Placeholder 3">
            <a:extLst>
              <a:ext uri="{FF2B5EF4-FFF2-40B4-BE49-F238E27FC236}">
                <a16:creationId xmlns:a16="http://schemas.microsoft.com/office/drawing/2014/main" id="{E999D3D6-C350-4C21-F126-FD97CBA5E078}"/>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30FF1F2C-A885-1D9F-35E8-2AD744507C55}"/>
              </a:ext>
            </a:extLst>
          </p:cNvPr>
          <p:cNvSpPr>
            <a:spLocks noGrp="1"/>
          </p:cNvSpPr>
          <p:nvPr>
            <p:ph type="sldNum" sz="quarter" idx="12"/>
          </p:nvPr>
        </p:nvSpPr>
        <p:spPr/>
        <p:txBody>
          <a:bodyPr/>
          <a:lstStyle/>
          <a:p>
            <a:fld id="{5D344811-AA92-4D96-A8C0-90EDDBFB1913}" type="slidenum">
              <a:rPr lang="en-IN" smtClean="0"/>
              <a:t>26</a:t>
            </a:fld>
            <a:endParaRPr lang="en-IN"/>
          </a:p>
        </p:txBody>
      </p:sp>
    </p:spTree>
    <p:extLst>
      <p:ext uri="{BB962C8B-B14F-4D97-AF65-F5344CB8AC3E}">
        <p14:creationId xmlns:p14="http://schemas.microsoft.com/office/powerpoint/2010/main" val="2696687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3827-ADE2-7DDB-B6FC-796D785B7067}"/>
              </a:ext>
            </a:extLst>
          </p:cNvPr>
          <p:cNvSpPr>
            <a:spLocks noGrp="1"/>
          </p:cNvSpPr>
          <p:nvPr>
            <p:ph type="title"/>
          </p:nvPr>
        </p:nvSpPr>
        <p:spPr/>
        <p:txBody>
          <a:bodyPr/>
          <a:lstStyle/>
          <a:p>
            <a:r>
              <a:rPr lang="en-IN" dirty="0"/>
              <a:t>Practice questions:</a:t>
            </a:r>
            <a:r>
              <a:rPr lang="en-US" dirty="0"/>
              <a:t> 1) </a:t>
            </a:r>
            <a:endParaRPr lang="en-IN" dirty="0"/>
          </a:p>
        </p:txBody>
      </p:sp>
      <p:sp>
        <p:nvSpPr>
          <p:cNvPr id="3" name="Content Placeholder 2">
            <a:extLst>
              <a:ext uri="{FF2B5EF4-FFF2-40B4-BE49-F238E27FC236}">
                <a16:creationId xmlns:a16="http://schemas.microsoft.com/office/drawing/2014/main" id="{3B58DC06-3B91-F651-E513-3B8890FF5718}"/>
              </a:ext>
            </a:extLst>
          </p:cNvPr>
          <p:cNvSpPr>
            <a:spLocks noGrp="1"/>
          </p:cNvSpPr>
          <p:nvPr>
            <p:ph idx="1"/>
          </p:nvPr>
        </p:nvSpPr>
        <p:spPr/>
        <p:txBody>
          <a:bodyPr>
            <a:normAutofit/>
          </a:bodyPr>
          <a:lstStyle/>
          <a:p>
            <a:r>
              <a:rPr lang="en-US" dirty="0"/>
              <a:t>Two coins are tossed 500 times, and we get:</a:t>
            </a:r>
          </a:p>
          <a:p>
            <a:endParaRPr lang="en-US" dirty="0"/>
          </a:p>
          <a:p>
            <a:r>
              <a:rPr lang="en-US" dirty="0"/>
              <a:t>Two heads: 105 times</a:t>
            </a:r>
          </a:p>
          <a:p>
            <a:r>
              <a:rPr lang="en-US" dirty="0"/>
              <a:t>One head: 275 times</a:t>
            </a:r>
          </a:p>
          <a:p>
            <a:r>
              <a:rPr lang="en-US" dirty="0"/>
              <a:t>No head: 120 times</a:t>
            </a:r>
          </a:p>
          <a:p>
            <a:r>
              <a:rPr lang="en-US" dirty="0"/>
              <a:t>Find the probability of each event to occur.</a:t>
            </a:r>
          </a:p>
          <a:p>
            <a:r>
              <a:rPr lang="en-US" dirty="0">
                <a:highlight>
                  <a:srgbClr val="FFFF00"/>
                </a:highlight>
              </a:rPr>
              <a:t>Solution:     </a:t>
            </a:r>
            <a:r>
              <a:rPr lang="en-US" dirty="0"/>
              <a:t>Let us say the events of getting two heads, one head and no head by E1, E2 and E3, respectively.</a:t>
            </a:r>
          </a:p>
        </p:txBody>
      </p:sp>
      <p:sp>
        <p:nvSpPr>
          <p:cNvPr id="4" name="Date Placeholder 3">
            <a:extLst>
              <a:ext uri="{FF2B5EF4-FFF2-40B4-BE49-F238E27FC236}">
                <a16:creationId xmlns:a16="http://schemas.microsoft.com/office/drawing/2014/main" id="{B43A532E-7B58-C162-DAD9-BBC3FDD29EEB}"/>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0FF43E83-7289-3C98-CC3F-071DDCF91C15}"/>
              </a:ext>
            </a:extLst>
          </p:cNvPr>
          <p:cNvSpPr>
            <a:spLocks noGrp="1"/>
          </p:cNvSpPr>
          <p:nvPr>
            <p:ph type="sldNum" sz="quarter" idx="12"/>
          </p:nvPr>
        </p:nvSpPr>
        <p:spPr/>
        <p:txBody>
          <a:bodyPr/>
          <a:lstStyle/>
          <a:p>
            <a:fld id="{5D344811-AA92-4D96-A8C0-90EDDBFB1913}" type="slidenum">
              <a:rPr lang="en-IN" smtClean="0"/>
              <a:t>27</a:t>
            </a:fld>
            <a:endParaRPr lang="en-IN"/>
          </a:p>
        </p:txBody>
      </p:sp>
    </p:spTree>
    <p:extLst>
      <p:ext uri="{BB962C8B-B14F-4D97-AF65-F5344CB8AC3E}">
        <p14:creationId xmlns:p14="http://schemas.microsoft.com/office/powerpoint/2010/main" val="2489042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8716-42D0-B11E-79F3-406A5FCC26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0E082A-636F-99EB-A9F5-76BA3C5515E2}"/>
              </a:ext>
            </a:extLst>
          </p:cNvPr>
          <p:cNvSpPr>
            <a:spLocks noGrp="1"/>
          </p:cNvSpPr>
          <p:nvPr>
            <p:ph idx="1"/>
          </p:nvPr>
        </p:nvSpPr>
        <p:spPr/>
        <p:txBody>
          <a:bodyPr>
            <a:normAutofit fontScale="92500"/>
          </a:bodyPr>
          <a:lstStyle/>
          <a:p>
            <a:endParaRPr lang="en-US" dirty="0"/>
          </a:p>
          <a:p>
            <a:r>
              <a:rPr lang="en-US" dirty="0"/>
              <a:t>P(E1) = 105/500 = 0.21</a:t>
            </a:r>
          </a:p>
          <a:p>
            <a:endParaRPr lang="en-US" dirty="0"/>
          </a:p>
          <a:p>
            <a:r>
              <a:rPr lang="en-US" dirty="0"/>
              <a:t>P(E2) = 275/500 = 0.55</a:t>
            </a:r>
          </a:p>
          <a:p>
            <a:endParaRPr lang="en-US" dirty="0"/>
          </a:p>
          <a:p>
            <a:r>
              <a:rPr lang="en-US" dirty="0"/>
              <a:t>P(E3) = 120/500 = 0.24</a:t>
            </a:r>
          </a:p>
          <a:p>
            <a:endParaRPr lang="en-US" dirty="0"/>
          </a:p>
          <a:p>
            <a:r>
              <a:rPr lang="en-US" dirty="0"/>
              <a:t>The Sum of probabilities of all elementary events of a random experiment is 1.</a:t>
            </a:r>
          </a:p>
          <a:p>
            <a:endParaRPr lang="en-US" dirty="0"/>
          </a:p>
          <a:p>
            <a:r>
              <a:rPr lang="en-US" dirty="0"/>
              <a:t>P(E1)+P(E2)+P(E3) = 0.21+0.55+0.24 = 1</a:t>
            </a:r>
          </a:p>
          <a:p>
            <a:endParaRPr lang="en-IN" dirty="0"/>
          </a:p>
        </p:txBody>
      </p:sp>
      <p:sp>
        <p:nvSpPr>
          <p:cNvPr id="4" name="Date Placeholder 3">
            <a:extLst>
              <a:ext uri="{FF2B5EF4-FFF2-40B4-BE49-F238E27FC236}">
                <a16:creationId xmlns:a16="http://schemas.microsoft.com/office/drawing/2014/main" id="{77024F34-87B0-A282-06AA-B6403ACD2D21}"/>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D1D6B4C3-AB9B-DAD3-B038-F962CF0DBD8B}"/>
              </a:ext>
            </a:extLst>
          </p:cNvPr>
          <p:cNvSpPr>
            <a:spLocks noGrp="1"/>
          </p:cNvSpPr>
          <p:nvPr>
            <p:ph type="sldNum" sz="quarter" idx="12"/>
          </p:nvPr>
        </p:nvSpPr>
        <p:spPr/>
        <p:txBody>
          <a:bodyPr/>
          <a:lstStyle/>
          <a:p>
            <a:fld id="{5D344811-AA92-4D96-A8C0-90EDDBFB1913}" type="slidenum">
              <a:rPr lang="en-IN" smtClean="0"/>
              <a:t>28</a:t>
            </a:fld>
            <a:endParaRPr lang="en-IN"/>
          </a:p>
        </p:txBody>
      </p:sp>
    </p:spTree>
    <p:extLst>
      <p:ext uri="{BB962C8B-B14F-4D97-AF65-F5344CB8AC3E}">
        <p14:creationId xmlns:p14="http://schemas.microsoft.com/office/powerpoint/2010/main" val="3882644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72B91-0BB3-EDD2-2A32-6268D2B65342}"/>
              </a:ext>
            </a:extLst>
          </p:cNvPr>
          <p:cNvSpPr>
            <a:spLocks noGrp="1"/>
          </p:cNvSpPr>
          <p:nvPr>
            <p:ph type="title"/>
          </p:nvPr>
        </p:nvSpPr>
        <p:spPr/>
        <p:txBody>
          <a:bodyPr/>
          <a:lstStyle/>
          <a:p>
            <a:r>
              <a:rPr lang="en-IN" dirty="0"/>
              <a:t>2)</a:t>
            </a:r>
          </a:p>
        </p:txBody>
      </p:sp>
      <p:sp>
        <p:nvSpPr>
          <p:cNvPr id="3" name="Content Placeholder 2">
            <a:extLst>
              <a:ext uri="{FF2B5EF4-FFF2-40B4-BE49-F238E27FC236}">
                <a16:creationId xmlns:a16="http://schemas.microsoft.com/office/drawing/2014/main" id="{03602129-8288-40CB-7C0A-5468A3FB314C}"/>
              </a:ext>
            </a:extLst>
          </p:cNvPr>
          <p:cNvSpPr>
            <a:spLocks noGrp="1"/>
          </p:cNvSpPr>
          <p:nvPr>
            <p:ph idx="1"/>
          </p:nvPr>
        </p:nvSpPr>
        <p:spPr/>
        <p:txBody>
          <a:bodyPr>
            <a:normAutofit fontScale="70000" lnSpcReduction="20000"/>
          </a:bodyPr>
          <a:lstStyle/>
          <a:p>
            <a:r>
              <a:rPr lang="en-US" dirty="0"/>
              <a:t>One card is drawn from a deck of 52 cards, well-shuffled. Calculate the probability that the card will</a:t>
            </a:r>
          </a:p>
          <a:p>
            <a:endParaRPr lang="en-US" dirty="0"/>
          </a:p>
          <a:p>
            <a:r>
              <a:rPr lang="en-US" dirty="0"/>
              <a:t>(</a:t>
            </a:r>
            <a:r>
              <a:rPr lang="en-US" dirty="0" err="1"/>
              <a:t>i</a:t>
            </a:r>
            <a:r>
              <a:rPr lang="en-US" dirty="0"/>
              <a:t>) be an ace,</a:t>
            </a:r>
          </a:p>
          <a:p>
            <a:endParaRPr lang="en-US" dirty="0"/>
          </a:p>
          <a:p>
            <a:r>
              <a:rPr lang="en-US" dirty="0"/>
              <a:t>(ii) not be an ace.</a:t>
            </a:r>
          </a:p>
          <a:p>
            <a:endParaRPr lang="en-US" dirty="0"/>
          </a:p>
          <a:p>
            <a:r>
              <a:rPr lang="en-US" dirty="0">
                <a:highlight>
                  <a:srgbClr val="FFFF00"/>
                </a:highlight>
              </a:rPr>
              <a:t>Solution:   </a:t>
            </a:r>
            <a:r>
              <a:rPr lang="en-US" dirty="0"/>
              <a:t>Well-shuffling ensures equally likely outcomes.</a:t>
            </a:r>
          </a:p>
          <a:p>
            <a:endParaRPr lang="en-US" dirty="0"/>
          </a:p>
          <a:p>
            <a:r>
              <a:rPr lang="en-US" dirty="0"/>
              <a:t>(</a:t>
            </a:r>
            <a:r>
              <a:rPr lang="en-US" dirty="0" err="1"/>
              <a:t>i</a:t>
            </a:r>
            <a:r>
              <a:rPr lang="en-US" dirty="0"/>
              <a:t>) There are 4 aces in a deck.</a:t>
            </a:r>
          </a:p>
          <a:p>
            <a:endParaRPr lang="en-US" dirty="0"/>
          </a:p>
          <a:p>
            <a:r>
              <a:rPr lang="en-US" dirty="0"/>
              <a:t>Let E be the event the card drawn is ace.</a:t>
            </a:r>
          </a:p>
          <a:p>
            <a:endParaRPr lang="en-US" dirty="0"/>
          </a:p>
          <a:p>
            <a:r>
              <a:rPr lang="en-US" dirty="0"/>
              <a:t>The number of </a:t>
            </a:r>
            <a:r>
              <a:rPr lang="en-US" dirty="0" err="1"/>
              <a:t>favourable</a:t>
            </a:r>
            <a:r>
              <a:rPr lang="en-US" dirty="0"/>
              <a:t> outcomes to the event E = 4</a:t>
            </a:r>
          </a:p>
          <a:p>
            <a:endParaRPr lang="en-US" dirty="0"/>
          </a:p>
        </p:txBody>
      </p:sp>
      <p:sp>
        <p:nvSpPr>
          <p:cNvPr id="4" name="Date Placeholder 3">
            <a:extLst>
              <a:ext uri="{FF2B5EF4-FFF2-40B4-BE49-F238E27FC236}">
                <a16:creationId xmlns:a16="http://schemas.microsoft.com/office/drawing/2014/main" id="{B927C92B-497D-2880-C41A-80648D11FB6B}"/>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CE879DE1-9778-F094-CCA6-699704BFF380}"/>
              </a:ext>
            </a:extLst>
          </p:cNvPr>
          <p:cNvSpPr>
            <a:spLocks noGrp="1"/>
          </p:cNvSpPr>
          <p:nvPr>
            <p:ph type="sldNum" sz="quarter" idx="12"/>
          </p:nvPr>
        </p:nvSpPr>
        <p:spPr/>
        <p:txBody>
          <a:bodyPr/>
          <a:lstStyle/>
          <a:p>
            <a:fld id="{5D344811-AA92-4D96-A8C0-90EDDBFB1913}" type="slidenum">
              <a:rPr lang="en-IN" smtClean="0"/>
              <a:t>29</a:t>
            </a:fld>
            <a:endParaRPr lang="en-IN"/>
          </a:p>
        </p:txBody>
      </p:sp>
    </p:spTree>
    <p:extLst>
      <p:ext uri="{BB962C8B-B14F-4D97-AF65-F5344CB8AC3E}">
        <p14:creationId xmlns:p14="http://schemas.microsoft.com/office/powerpoint/2010/main" val="2444807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611E9-3407-127E-48E1-6CFCC16D9381}"/>
              </a:ext>
            </a:extLst>
          </p:cNvPr>
          <p:cNvSpPr>
            <a:spLocks noGrp="1"/>
          </p:cNvSpPr>
          <p:nvPr>
            <p:ph type="title"/>
          </p:nvPr>
        </p:nvSpPr>
        <p:spPr/>
        <p:txBody>
          <a:bodyPr/>
          <a:lstStyle/>
          <a:p>
            <a:r>
              <a:rPr lang="en-US" b="1" i="0" dirty="0">
                <a:solidFill>
                  <a:srgbClr val="333333"/>
                </a:solidFill>
                <a:effectLst/>
                <a:latin typeface="Roboto" panose="02000000000000000000" pitchFamily="2" charset="0"/>
              </a:rPr>
              <a:t>For example</a:t>
            </a:r>
            <a:endParaRPr lang="en-IN" dirty="0"/>
          </a:p>
        </p:txBody>
      </p:sp>
      <p:sp>
        <p:nvSpPr>
          <p:cNvPr id="3" name="Content Placeholder 2">
            <a:extLst>
              <a:ext uri="{FF2B5EF4-FFF2-40B4-BE49-F238E27FC236}">
                <a16:creationId xmlns:a16="http://schemas.microsoft.com/office/drawing/2014/main" id="{DF0DF19C-1D27-A263-5742-069F5B2E5720}"/>
              </a:ext>
            </a:extLst>
          </p:cNvPr>
          <p:cNvSpPr>
            <a:spLocks noGrp="1"/>
          </p:cNvSpPr>
          <p:nvPr>
            <p:ph idx="1"/>
          </p:nvPr>
        </p:nvSpPr>
        <p:spPr/>
        <p:txBody>
          <a:bodyPr/>
          <a:lstStyle/>
          <a:p>
            <a:r>
              <a:rPr lang="en-US" b="0" i="0" dirty="0">
                <a:solidFill>
                  <a:srgbClr val="333333"/>
                </a:solidFill>
                <a:effectLst/>
                <a:latin typeface="Roboto" panose="02000000000000000000" pitchFamily="2" charset="0"/>
              </a:rPr>
              <a:t>when we toss a coin, either we get Head OR Tail, only two possible outcomes are possible (H, T). But when two coins are tossed then there will be four possible outcomes,  </a:t>
            </a:r>
            <a:r>
              <a:rPr lang="en-US" b="0" i="0" dirty="0" err="1">
                <a:solidFill>
                  <a:srgbClr val="333333"/>
                </a:solidFill>
                <a:effectLst/>
                <a:latin typeface="Roboto" panose="02000000000000000000" pitchFamily="2" charset="0"/>
              </a:rPr>
              <a:t>i.e</a:t>
            </a:r>
            <a:endParaRPr lang="en-US" b="0" i="0" dirty="0">
              <a:solidFill>
                <a:srgbClr val="333333"/>
              </a:solidFill>
              <a:effectLst/>
              <a:latin typeface="Roboto" panose="02000000000000000000" pitchFamily="2" charset="0"/>
            </a:endParaRPr>
          </a:p>
          <a:p>
            <a:r>
              <a:rPr lang="en-US" b="0" i="0" dirty="0">
                <a:solidFill>
                  <a:srgbClr val="333333"/>
                </a:solidFill>
                <a:effectLst/>
                <a:latin typeface="Roboto" panose="02000000000000000000" pitchFamily="2" charset="0"/>
              </a:rPr>
              <a:t> {(H, H), (H, T), (T, H), (T, T)}.</a:t>
            </a:r>
            <a:endParaRPr lang="en-IN" dirty="0"/>
          </a:p>
        </p:txBody>
      </p:sp>
      <p:sp>
        <p:nvSpPr>
          <p:cNvPr id="4" name="Date Placeholder 3">
            <a:extLst>
              <a:ext uri="{FF2B5EF4-FFF2-40B4-BE49-F238E27FC236}">
                <a16:creationId xmlns:a16="http://schemas.microsoft.com/office/drawing/2014/main" id="{9335917B-C337-CD4B-CF88-B1373C85C0D9}"/>
              </a:ext>
            </a:extLst>
          </p:cNvPr>
          <p:cNvSpPr>
            <a:spLocks noGrp="1"/>
          </p:cNvSpPr>
          <p:nvPr>
            <p:ph type="dt" sz="half" idx="10"/>
          </p:nvPr>
        </p:nvSpPr>
        <p:spPr/>
        <p:txBody>
          <a:bodyPr/>
          <a:lstStyle/>
          <a:p>
            <a:fld id="{CA76CD2B-73DF-43A7-BDB3-C8FF8CC79C54}" type="datetime1">
              <a:rPr lang="en-IN" smtClean="0"/>
              <a:t>01-11-2022</a:t>
            </a:fld>
            <a:endParaRPr lang="en-IN"/>
          </a:p>
        </p:txBody>
      </p:sp>
      <p:sp>
        <p:nvSpPr>
          <p:cNvPr id="5" name="Slide Number Placeholder 4">
            <a:extLst>
              <a:ext uri="{FF2B5EF4-FFF2-40B4-BE49-F238E27FC236}">
                <a16:creationId xmlns:a16="http://schemas.microsoft.com/office/drawing/2014/main" id="{E302987B-16D1-AC03-3DE7-95B69BC4E83A}"/>
              </a:ext>
            </a:extLst>
          </p:cNvPr>
          <p:cNvSpPr>
            <a:spLocks noGrp="1"/>
          </p:cNvSpPr>
          <p:nvPr>
            <p:ph type="sldNum" sz="quarter" idx="12"/>
          </p:nvPr>
        </p:nvSpPr>
        <p:spPr/>
        <p:txBody>
          <a:bodyPr/>
          <a:lstStyle/>
          <a:p>
            <a:fld id="{5D344811-AA92-4D96-A8C0-90EDDBFB1913}" type="slidenum">
              <a:rPr lang="en-IN" smtClean="0"/>
              <a:t>3</a:t>
            </a:fld>
            <a:endParaRPr lang="en-IN"/>
          </a:p>
        </p:txBody>
      </p:sp>
    </p:spTree>
    <p:extLst>
      <p:ext uri="{BB962C8B-B14F-4D97-AF65-F5344CB8AC3E}">
        <p14:creationId xmlns:p14="http://schemas.microsoft.com/office/powerpoint/2010/main" val="1614261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FB826-DFC3-9580-109F-A20A1CBF2F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A3D821-C8EB-0E4F-2109-B217E419CCBF}"/>
              </a:ext>
            </a:extLst>
          </p:cNvPr>
          <p:cNvSpPr>
            <a:spLocks noGrp="1"/>
          </p:cNvSpPr>
          <p:nvPr>
            <p:ph idx="1"/>
          </p:nvPr>
        </p:nvSpPr>
        <p:spPr/>
        <p:txBody>
          <a:bodyPr>
            <a:normAutofit fontScale="92500" lnSpcReduction="20000"/>
          </a:bodyPr>
          <a:lstStyle/>
          <a:p>
            <a:r>
              <a:rPr lang="en-US" dirty="0"/>
              <a:t>The number of possible outcomes = 52</a:t>
            </a:r>
          </a:p>
          <a:p>
            <a:endParaRPr lang="en-US" dirty="0"/>
          </a:p>
          <a:p>
            <a:r>
              <a:rPr lang="en-US" dirty="0"/>
              <a:t>Therefore, P(E) = 4/52 = 1/13</a:t>
            </a:r>
          </a:p>
          <a:p>
            <a:endParaRPr lang="en-US" dirty="0"/>
          </a:p>
          <a:p>
            <a:r>
              <a:rPr lang="en-US" dirty="0"/>
              <a:t>(ii) Let F is the event of ‘card is not an ace’</a:t>
            </a:r>
          </a:p>
          <a:p>
            <a:endParaRPr lang="en-US" dirty="0"/>
          </a:p>
          <a:p>
            <a:r>
              <a:rPr lang="en-US" dirty="0"/>
              <a:t>The number of favorable outcomes to F = 52 – 4 = 48</a:t>
            </a:r>
          </a:p>
          <a:p>
            <a:endParaRPr lang="en-US" dirty="0"/>
          </a:p>
          <a:p>
            <a:r>
              <a:rPr lang="en-US" dirty="0"/>
              <a:t>The number of possible outcomes = 52</a:t>
            </a:r>
          </a:p>
          <a:p>
            <a:endParaRPr lang="en-US" dirty="0"/>
          </a:p>
          <a:p>
            <a:r>
              <a:rPr lang="en-US" dirty="0"/>
              <a:t>Therefore, P(F) = 48/52 = 12/13</a:t>
            </a:r>
          </a:p>
          <a:p>
            <a:endParaRPr lang="en-IN" dirty="0"/>
          </a:p>
        </p:txBody>
      </p:sp>
      <p:sp>
        <p:nvSpPr>
          <p:cNvPr id="4" name="Date Placeholder 3">
            <a:extLst>
              <a:ext uri="{FF2B5EF4-FFF2-40B4-BE49-F238E27FC236}">
                <a16:creationId xmlns:a16="http://schemas.microsoft.com/office/drawing/2014/main" id="{D4340A78-CFB7-A015-F721-DC8462228F80}"/>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436B6BED-C365-CE38-68B9-5EC9DC9568EC}"/>
              </a:ext>
            </a:extLst>
          </p:cNvPr>
          <p:cNvSpPr>
            <a:spLocks noGrp="1"/>
          </p:cNvSpPr>
          <p:nvPr>
            <p:ph type="sldNum" sz="quarter" idx="12"/>
          </p:nvPr>
        </p:nvSpPr>
        <p:spPr/>
        <p:txBody>
          <a:bodyPr/>
          <a:lstStyle/>
          <a:p>
            <a:fld id="{5D344811-AA92-4D96-A8C0-90EDDBFB1913}" type="slidenum">
              <a:rPr lang="en-IN" smtClean="0"/>
              <a:t>30</a:t>
            </a:fld>
            <a:endParaRPr lang="en-IN"/>
          </a:p>
        </p:txBody>
      </p:sp>
    </p:spTree>
    <p:extLst>
      <p:ext uri="{BB962C8B-B14F-4D97-AF65-F5344CB8AC3E}">
        <p14:creationId xmlns:p14="http://schemas.microsoft.com/office/powerpoint/2010/main" val="548866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B2B50-4B3F-821D-35DA-E3FB0F1F9B82}"/>
              </a:ext>
            </a:extLst>
          </p:cNvPr>
          <p:cNvSpPr>
            <a:spLocks noGrp="1"/>
          </p:cNvSpPr>
          <p:nvPr>
            <p:ph type="title"/>
          </p:nvPr>
        </p:nvSpPr>
        <p:spPr/>
        <p:txBody>
          <a:bodyPr/>
          <a:lstStyle/>
          <a:p>
            <a:r>
              <a:rPr lang="en-IN" dirty="0"/>
              <a:t>3)</a:t>
            </a:r>
          </a:p>
        </p:txBody>
      </p:sp>
      <p:sp>
        <p:nvSpPr>
          <p:cNvPr id="3" name="Content Placeholder 2">
            <a:extLst>
              <a:ext uri="{FF2B5EF4-FFF2-40B4-BE49-F238E27FC236}">
                <a16:creationId xmlns:a16="http://schemas.microsoft.com/office/drawing/2014/main" id="{382ECE58-AE39-DA16-ACAF-9B1A04B3FC4B}"/>
              </a:ext>
            </a:extLst>
          </p:cNvPr>
          <p:cNvSpPr>
            <a:spLocks noGrp="1"/>
          </p:cNvSpPr>
          <p:nvPr>
            <p:ph idx="1"/>
          </p:nvPr>
        </p:nvSpPr>
        <p:spPr/>
        <p:txBody>
          <a:bodyPr>
            <a:normAutofit fontScale="92500" lnSpcReduction="10000"/>
          </a:bodyPr>
          <a:lstStyle/>
          <a:p>
            <a:r>
              <a:rPr lang="en-US" dirty="0"/>
              <a:t>Two players, Sangeet and Rashmi, play a tennis match. The probability of Sangeet winning the match is 0.62. What is the probability that Rashmi will win the match?</a:t>
            </a:r>
          </a:p>
          <a:p>
            <a:endParaRPr lang="en-US" dirty="0"/>
          </a:p>
          <a:p>
            <a:r>
              <a:rPr lang="en-US" dirty="0"/>
              <a:t>Solution: Let S and R denote the events that Sangeeta wins the match and Reshma wins the match, respectively.</a:t>
            </a:r>
          </a:p>
          <a:p>
            <a:endParaRPr lang="en-US" dirty="0"/>
          </a:p>
          <a:p>
            <a:r>
              <a:rPr lang="en-US" dirty="0"/>
              <a:t>The probability of Sangeet to win = P(S) = 0.62</a:t>
            </a:r>
          </a:p>
          <a:p>
            <a:endParaRPr lang="en-US" dirty="0"/>
          </a:p>
          <a:p>
            <a:r>
              <a:rPr lang="en-US" dirty="0"/>
              <a:t>The probability of Rashmi to win = P(R) = 1 – P(S)</a:t>
            </a:r>
          </a:p>
          <a:p>
            <a:endParaRPr lang="en-US" dirty="0"/>
          </a:p>
          <a:p>
            <a:r>
              <a:rPr lang="en-US" dirty="0"/>
              <a:t>= 1 – 0.62 = 0.38</a:t>
            </a:r>
            <a:endParaRPr lang="en-IN" dirty="0"/>
          </a:p>
        </p:txBody>
      </p:sp>
      <p:sp>
        <p:nvSpPr>
          <p:cNvPr id="4" name="Date Placeholder 3">
            <a:extLst>
              <a:ext uri="{FF2B5EF4-FFF2-40B4-BE49-F238E27FC236}">
                <a16:creationId xmlns:a16="http://schemas.microsoft.com/office/drawing/2014/main" id="{DFCF7F41-7D27-A600-A4BB-A0AAA1CCB73D}"/>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C44F4962-89C7-BC8B-AD96-B3F8BBE31A73}"/>
              </a:ext>
            </a:extLst>
          </p:cNvPr>
          <p:cNvSpPr>
            <a:spLocks noGrp="1"/>
          </p:cNvSpPr>
          <p:nvPr>
            <p:ph type="sldNum" sz="quarter" idx="12"/>
          </p:nvPr>
        </p:nvSpPr>
        <p:spPr/>
        <p:txBody>
          <a:bodyPr/>
          <a:lstStyle/>
          <a:p>
            <a:fld id="{5D344811-AA92-4D96-A8C0-90EDDBFB1913}" type="slidenum">
              <a:rPr lang="en-IN" smtClean="0"/>
              <a:t>31</a:t>
            </a:fld>
            <a:endParaRPr lang="en-IN"/>
          </a:p>
        </p:txBody>
      </p:sp>
    </p:spTree>
    <p:extLst>
      <p:ext uri="{BB962C8B-B14F-4D97-AF65-F5344CB8AC3E}">
        <p14:creationId xmlns:p14="http://schemas.microsoft.com/office/powerpoint/2010/main" val="3326753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C6FB-EAFA-0ED2-B9A3-9345BD2F0222}"/>
              </a:ext>
            </a:extLst>
          </p:cNvPr>
          <p:cNvSpPr>
            <a:spLocks noGrp="1"/>
          </p:cNvSpPr>
          <p:nvPr>
            <p:ph type="title"/>
          </p:nvPr>
        </p:nvSpPr>
        <p:spPr/>
        <p:txBody>
          <a:bodyPr/>
          <a:lstStyle/>
          <a:p>
            <a:r>
              <a:rPr lang="en-IN" dirty="0"/>
              <a:t>4)</a:t>
            </a:r>
          </a:p>
        </p:txBody>
      </p:sp>
      <p:sp>
        <p:nvSpPr>
          <p:cNvPr id="3" name="Content Placeholder 2">
            <a:extLst>
              <a:ext uri="{FF2B5EF4-FFF2-40B4-BE49-F238E27FC236}">
                <a16:creationId xmlns:a16="http://schemas.microsoft.com/office/drawing/2014/main" id="{71A3CE7A-AF29-8F87-0E45-84DD1647137A}"/>
              </a:ext>
            </a:extLst>
          </p:cNvPr>
          <p:cNvSpPr>
            <a:spLocks noGrp="1"/>
          </p:cNvSpPr>
          <p:nvPr>
            <p:ph idx="1"/>
          </p:nvPr>
        </p:nvSpPr>
        <p:spPr/>
        <p:txBody>
          <a:bodyPr>
            <a:normAutofit lnSpcReduction="10000"/>
          </a:bodyPr>
          <a:lstStyle/>
          <a:p>
            <a:r>
              <a:rPr lang="en-US" dirty="0"/>
              <a:t>Consider the experiment of rolling a die. Let A be the event ‘getting a prime number’, B be the event ‘getting an odd number’. Write the sets representing the events</a:t>
            </a:r>
          </a:p>
          <a:p>
            <a:endParaRPr lang="en-US" dirty="0"/>
          </a:p>
          <a:p>
            <a:r>
              <a:rPr lang="en-US" dirty="0"/>
              <a:t>(</a:t>
            </a:r>
            <a:r>
              <a:rPr lang="en-US" dirty="0" err="1"/>
              <a:t>i</a:t>
            </a:r>
            <a:r>
              <a:rPr lang="en-US" dirty="0"/>
              <a:t>) </a:t>
            </a:r>
            <a:r>
              <a:rPr lang="en-US" dirty="0" err="1"/>
              <a:t>Aor</a:t>
            </a:r>
            <a:r>
              <a:rPr lang="en-US" dirty="0"/>
              <a:t> B</a:t>
            </a:r>
          </a:p>
          <a:p>
            <a:endParaRPr lang="en-US" dirty="0"/>
          </a:p>
          <a:p>
            <a:r>
              <a:rPr lang="en-US" dirty="0"/>
              <a:t>(ii) A and B</a:t>
            </a:r>
          </a:p>
          <a:p>
            <a:endParaRPr lang="en-US" dirty="0"/>
          </a:p>
          <a:p>
            <a:r>
              <a:rPr lang="en-US" dirty="0"/>
              <a:t>(iii) A but not B</a:t>
            </a:r>
          </a:p>
          <a:p>
            <a:endParaRPr lang="en-US" dirty="0"/>
          </a:p>
          <a:p>
            <a:r>
              <a:rPr lang="en-US" dirty="0"/>
              <a:t>(iv) ‘not A’.</a:t>
            </a:r>
            <a:endParaRPr lang="en-IN" dirty="0"/>
          </a:p>
        </p:txBody>
      </p:sp>
      <p:sp>
        <p:nvSpPr>
          <p:cNvPr id="4" name="Date Placeholder 3">
            <a:extLst>
              <a:ext uri="{FF2B5EF4-FFF2-40B4-BE49-F238E27FC236}">
                <a16:creationId xmlns:a16="http://schemas.microsoft.com/office/drawing/2014/main" id="{81C41A72-0FAB-3722-B3A9-84067E9EBC0C}"/>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5BE6829A-C6C7-BDE1-E5BD-5FEB074B54A0}"/>
              </a:ext>
            </a:extLst>
          </p:cNvPr>
          <p:cNvSpPr>
            <a:spLocks noGrp="1"/>
          </p:cNvSpPr>
          <p:nvPr>
            <p:ph type="sldNum" sz="quarter" idx="12"/>
          </p:nvPr>
        </p:nvSpPr>
        <p:spPr/>
        <p:txBody>
          <a:bodyPr/>
          <a:lstStyle/>
          <a:p>
            <a:fld id="{5D344811-AA92-4D96-A8C0-90EDDBFB1913}" type="slidenum">
              <a:rPr lang="en-IN" smtClean="0"/>
              <a:t>32</a:t>
            </a:fld>
            <a:endParaRPr lang="en-IN"/>
          </a:p>
        </p:txBody>
      </p:sp>
    </p:spTree>
    <p:extLst>
      <p:ext uri="{BB962C8B-B14F-4D97-AF65-F5344CB8AC3E}">
        <p14:creationId xmlns:p14="http://schemas.microsoft.com/office/powerpoint/2010/main" val="786437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E6C4-2896-BA3D-982F-147BFD368BE9}"/>
              </a:ext>
            </a:extLst>
          </p:cNvPr>
          <p:cNvSpPr>
            <a:spLocks noGrp="1"/>
          </p:cNvSpPr>
          <p:nvPr>
            <p:ph type="title"/>
          </p:nvPr>
        </p:nvSpPr>
        <p:spPr/>
        <p:txBody>
          <a:bodyPr/>
          <a:lstStyle/>
          <a:p>
            <a:r>
              <a:rPr lang="en-IN" dirty="0"/>
              <a:t>Solutions:</a:t>
            </a:r>
          </a:p>
        </p:txBody>
      </p:sp>
      <p:sp>
        <p:nvSpPr>
          <p:cNvPr id="3" name="Content Placeholder 2">
            <a:extLst>
              <a:ext uri="{FF2B5EF4-FFF2-40B4-BE49-F238E27FC236}">
                <a16:creationId xmlns:a16="http://schemas.microsoft.com/office/drawing/2014/main" id="{9F271FCD-FEA1-B97F-BE0A-1841ACE42422}"/>
              </a:ext>
            </a:extLst>
          </p:cNvPr>
          <p:cNvSpPr>
            <a:spLocks noGrp="1"/>
          </p:cNvSpPr>
          <p:nvPr>
            <p:ph idx="1"/>
          </p:nvPr>
        </p:nvSpPr>
        <p:spPr/>
        <p:txBody>
          <a:bodyPr/>
          <a:lstStyle/>
          <a:p>
            <a:r>
              <a:rPr lang="en-US" dirty="0"/>
              <a:t>S = {1, 2, 3, 4, 5, 6}, A = {2, 3, 5} and B = {1, 3, 5}</a:t>
            </a:r>
          </a:p>
          <a:p>
            <a:endParaRPr lang="en-US" dirty="0"/>
          </a:p>
          <a:p>
            <a:r>
              <a:rPr lang="en-US" dirty="0"/>
              <a:t>(</a:t>
            </a:r>
            <a:r>
              <a:rPr lang="en-US" dirty="0" err="1"/>
              <a:t>i</a:t>
            </a:r>
            <a:r>
              <a:rPr lang="en-US" dirty="0"/>
              <a:t>) A or B = A ∪ B = {1, 2, 3, 5}</a:t>
            </a:r>
          </a:p>
          <a:p>
            <a:endParaRPr lang="en-US" dirty="0"/>
          </a:p>
          <a:p>
            <a:r>
              <a:rPr lang="en-US" dirty="0"/>
              <a:t>(ii) A and B = A ∩ B = {3,5}</a:t>
            </a:r>
          </a:p>
          <a:p>
            <a:endParaRPr lang="en-US" dirty="0"/>
          </a:p>
          <a:p>
            <a:r>
              <a:rPr lang="en-US" dirty="0"/>
              <a:t>(iii) A but not B = A – B = {2}</a:t>
            </a:r>
          </a:p>
          <a:p>
            <a:endParaRPr lang="en-US" dirty="0"/>
          </a:p>
          <a:p>
            <a:r>
              <a:rPr lang="en-US" dirty="0"/>
              <a:t>(iv) not A = A′ = {1,4,6}</a:t>
            </a:r>
            <a:endParaRPr lang="en-IN" dirty="0"/>
          </a:p>
        </p:txBody>
      </p:sp>
      <p:sp>
        <p:nvSpPr>
          <p:cNvPr id="4" name="Date Placeholder 3">
            <a:extLst>
              <a:ext uri="{FF2B5EF4-FFF2-40B4-BE49-F238E27FC236}">
                <a16:creationId xmlns:a16="http://schemas.microsoft.com/office/drawing/2014/main" id="{57EF4961-A1F3-34FC-B9EF-832C4DEF849F}"/>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651845B9-80A2-4E75-EB60-05AA9731CC8C}"/>
              </a:ext>
            </a:extLst>
          </p:cNvPr>
          <p:cNvSpPr>
            <a:spLocks noGrp="1"/>
          </p:cNvSpPr>
          <p:nvPr>
            <p:ph type="sldNum" sz="quarter" idx="12"/>
          </p:nvPr>
        </p:nvSpPr>
        <p:spPr/>
        <p:txBody>
          <a:bodyPr/>
          <a:lstStyle/>
          <a:p>
            <a:fld id="{5D344811-AA92-4D96-A8C0-90EDDBFB1913}" type="slidenum">
              <a:rPr lang="en-IN" smtClean="0"/>
              <a:t>33</a:t>
            </a:fld>
            <a:endParaRPr lang="en-IN"/>
          </a:p>
        </p:txBody>
      </p:sp>
    </p:spTree>
    <p:extLst>
      <p:ext uri="{BB962C8B-B14F-4D97-AF65-F5344CB8AC3E}">
        <p14:creationId xmlns:p14="http://schemas.microsoft.com/office/powerpoint/2010/main" val="2746256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56D9-E7A5-441C-35D8-9274CCAF9DF9}"/>
              </a:ext>
            </a:extLst>
          </p:cNvPr>
          <p:cNvSpPr>
            <a:spLocks noGrp="1"/>
          </p:cNvSpPr>
          <p:nvPr>
            <p:ph type="title"/>
          </p:nvPr>
        </p:nvSpPr>
        <p:spPr/>
        <p:txBody>
          <a:bodyPr/>
          <a:lstStyle/>
          <a:p>
            <a:r>
              <a:rPr lang="en-IN" dirty="0"/>
              <a:t>5) </a:t>
            </a:r>
          </a:p>
        </p:txBody>
      </p:sp>
      <p:sp>
        <p:nvSpPr>
          <p:cNvPr id="3" name="Content Placeholder 2">
            <a:extLst>
              <a:ext uri="{FF2B5EF4-FFF2-40B4-BE49-F238E27FC236}">
                <a16:creationId xmlns:a16="http://schemas.microsoft.com/office/drawing/2014/main" id="{B44F39CD-F49F-22E7-4782-AE784473BBC9}"/>
              </a:ext>
            </a:extLst>
          </p:cNvPr>
          <p:cNvSpPr>
            <a:spLocks noGrp="1"/>
          </p:cNvSpPr>
          <p:nvPr>
            <p:ph idx="1"/>
          </p:nvPr>
        </p:nvSpPr>
        <p:spPr/>
        <p:txBody>
          <a:bodyPr>
            <a:normAutofit lnSpcReduction="10000"/>
          </a:bodyPr>
          <a:lstStyle/>
          <a:p>
            <a:endParaRPr lang="en-US" dirty="0"/>
          </a:p>
          <a:p>
            <a:pPr marL="0" indent="0">
              <a:buNone/>
            </a:pPr>
            <a:r>
              <a:rPr lang="en-US" dirty="0"/>
              <a:t> A coin is tossed three times, consider the following events.</a:t>
            </a:r>
          </a:p>
          <a:p>
            <a:endParaRPr lang="en-US" dirty="0"/>
          </a:p>
          <a:p>
            <a:r>
              <a:rPr lang="en-US" dirty="0"/>
              <a:t>P: ‘No head appears’,</a:t>
            </a:r>
          </a:p>
          <a:p>
            <a:endParaRPr lang="en-US" dirty="0"/>
          </a:p>
          <a:p>
            <a:r>
              <a:rPr lang="en-US" dirty="0"/>
              <a:t>Q: ‘Exactly one head appears’ and</a:t>
            </a:r>
          </a:p>
          <a:p>
            <a:endParaRPr lang="en-US" dirty="0"/>
          </a:p>
          <a:p>
            <a:r>
              <a:rPr lang="en-US" dirty="0"/>
              <a:t>R: ‘At Least two heads appear’.</a:t>
            </a:r>
          </a:p>
          <a:p>
            <a:endParaRPr lang="en-US" dirty="0"/>
          </a:p>
          <a:p>
            <a:r>
              <a:rPr lang="en-US" dirty="0"/>
              <a:t>Check whether they form a set of mutually exclusive and exhaustive events</a:t>
            </a:r>
            <a:endParaRPr lang="en-IN" dirty="0"/>
          </a:p>
        </p:txBody>
      </p:sp>
      <p:sp>
        <p:nvSpPr>
          <p:cNvPr id="4" name="Date Placeholder 3">
            <a:extLst>
              <a:ext uri="{FF2B5EF4-FFF2-40B4-BE49-F238E27FC236}">
                <a16:creationId xmlns:a16="http://schemas.microsoft.com/office/drawing/2014/main" id="{B32F80CD-676F-3BFD-2817-3BE5946E25E1}"/>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11503EB8-89EF-8311-FC12-49DACB44EFB7}"/>
              </a:ext>
            </a:extLst>
          </p:cNvPr>
          <p:cNvSpPr>
            <a:spLocks noGrp="1"/>
          </p:cNvSpPr>
          <p:nvPr>
            <p:ph type="sldNum" sz="quarter" idx="12"/>
          </p:nvPr>
        </p:nvSpPr>
        <p:spPr/>
        <p:txBody>
          <a:bodyPr/>
          <a:lstStyle/>
          <a:p>
            <a:fld id="{5D344811-AA92-4D96-A8C0-90EDDBFB1913}" type="slidenum">
              <a:rPr lang="en-IN" smtClean="0"/>
              <a:t>34</a:t>
            </a:fld>
            <a:endParaRPr lang="en-IN"/>
          </a:p>
        </p:txBody>
      </p:sp>
    </p:spTree>
    <p:extLst>
      <p:ext uri="{BB962C8B-B14F-4D97-AF65-F5344CB8AC3E}">
        <p14:creationId xmlns:p14="http://schemas.microsoft.com/office/powerpoint/2010/main" val="2099070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4C4A-C489-7AE2-3E97-B24E2259D2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F987B3-12DC-A703-6469-843F0E4DBB24}"/>
              </a:ext>
            </a:extLst>
          </p:cNvPr>
          <p:cNvSpPr>
            <a:spLocks noGrp="1"/>
          </p:cNvSpPr>
          <p:nvPr>
            <p:ph idx="1"/>
          </p:nvPr>
        </p:nvSpPr>
        <p:spPr/>
        <p:txBody>
          <a:bodyPr>
            <a:normAutofit fontScale="77500" lnSpcReduction="20000"/>
          </a:bodyPr>
          <a:lstStyle/>
          <a:p>
            <a:r>
              <a:rPr lang="en-IN" dirty="0"/>
              <a:t>Solution: The sample space of the experiment is:</a:t>
            </a:r>
          </a:p>
          <a:p>
            <a:endParaRPr lang="en-IN" dirty="0"/>
          </a:p>
          <a:p>
            <a:r>
              <a:rPr lang="en-IN" dirty="0"/>
              <a:t>S = {HHH, HHT, HTH, THH, HTT, THT, TTH, TTT} and</a:t>
            </a:r>
          </a:p>
          <a:p>
            <a:endParaRPr lang="en-IN" dirty="0"/>
          </a:p>
          <a:p>
            <a:r>
              <a:rPr lang="en-IN" dirty="0"/>
              <a:t>P = {TTT},</a:t>
            </a:r>
          </a:p>
          <a:p>
            <a:endParaRPr lang="en-IN" dirty="0"/>
          </a:p>
          <a:p>
            <a:r>
              <a:rPr lang="en-IN" dirty="0"/>
              <a:t>Q = {HTT, THT, TTH},</a:t>
            </a:r>
          </a:p>
          <a:p>
            <a:endParaRPr lang="en-IN" dirty="0"/>
          </a:p>
          <a:p>
            <a:r>
              <a:rPr lang="en-IN" dirty="0"/>
              <a:t>R = {HHT, HTH, THH, HHH}</a:t>
            </a:r>
          </a:p>
          <a:p>
            <a:endParaRPr lang="en-IN" dirty="0"/>
          </a:p>
          <a:p>
            <a:r>
              <a:rPr lang="en-IN" dirty="0"/>
              <a:t>P ∪ Q ∪ R = {TTT, HTT, THT, TTH, HHT, HTH, THH, HHH} = S</a:t>
            </a:r>
          </a:p>
          <a:p>
            <a:endParaRPr lang="en-IN" dirty="0"/>
          </a:p>
          <a:p>
            <a:r>
              <a:rPr lang="en-IN" dirty="0"/>
              <a:t>Therefore, P, Q and R are exhaustive events.</a:t>
            </a:r>
          </a:p>
          <a:p>
            <a:endParaRPr lang="en-IN" dirty="0"/>
          </a:p>
          <a:p>
            <a:endParaRPr lang="en-IN" dirty="0"/>
          </a:p>
        </p:txBody>
      </p:sp>
      <p:sp>
        <p:nvSpPr>
          <p:cNvPr id="4" name="Date Placeholder 3">
            <a:extLst>
              <a:ext uri="{FF2B5EF4-FFF2-40B4-BE49-F238E27FC236}">
                <a16:creationId xmlns:a16="http://schemas.microsoft.com/office/drawing/2014/main" id="{132D5D0C-2AE4-01F8-BDE8-A581B75C7568}"/>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E09F3B20-5325-B515-DF4C-75E71D4E4EEF}"/>
              </a:ext>
            </a:extLst>
          </p:cNvPr>
          <p:cNvSpPr>
            <a:spLocks noGrp="1"/>
          </p:cNvSpPr>
          <p:nvPr>
            <p:ph type="sldNum" sz="quarter" idx="12"/>
          </p:nvPr>
        </p:nvSpPr>
        <p:spPr/>
        <p:txBody>
          <a:bodyPr/>
          <a:lstStyle/>
          <a:p>
            <a:fld id="{5D344811-AA92-4D96-A8C0-90EDDBFB1913}" type="slidenum">
              <a:rPr lang="en-IN" smtClean="0"/>
              <a:t>35</a:t>
            </a:fld>
            <a:endParaRPr lang="en-IN"/>
          </a:p>
        </p:txBody>
      </p:sp>
    </p:spTree>
    <p:extLst>
      <p:ext uri="{BB962C8B-B14F-4D97-AF65-F5344CB8AC3E}">
        <p14:creationId xmlns:p14="http://schemas.microsoft.com/office/powerpoint/2010/main" val="3483571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CAA5-3903-E20E-BB25-A5F069A898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EADA29-C774-C36A-49C0-CDE6347B36FA}"/>
              </a:ext>
            </a:extLst>
          </p:cNvPr>
          <p:cNvSpPr>
            <a:spLocks noGrp="1"/>
          </p:cNvSpPr>
          <p:nvPr>
            <p:ph idx="1"/>
          </p:nvPr>
        </p:nvSpPr>
        <p:spPr/>
        <p:txBody>
          <a:bodyPr>
            <a:normAutofit fontScale="92500" lnSpcReduction="20000"/>
          </a:bodyPr>
          <a:lstStyle/>
          <a:p>
            <a:r>
              <a:rPr lang="en-US" dirty="0"/>
              <a:t>And</a:t>
            </a:r>
          </a:p>
          <a:p>
            <a:endParaRPr lang="en-US" dirty="0"/>
          </a:p>
          <a:p>
            <a:r>
              <a:rPr lang="en-US" dirty="0"/>
              <a:t>P ∩ Q = φ,</a:t>
            </a:r>
          </a:p>
          <a:p>
            <a:endParaRPr lang="en-US" dirty="0"/>
          </a:p>
          <a:p>
            <a:r>
              <a:rPr lang="en-US" dirty="0"/>
              <a:t>P ∩ R = φ and</a:t>
            </a:r>
          </a:p>
          <a:p>
            <a:endParaRPr lang="en-US" dirty="0"/>
          </a:p>
          <a:p>
            <a:r>
              <a:rPr lang="en-US" dirty="0"/>
              <a:t>Q ∩ R = φ</a:t>
            </a:r>
          </a:p>
          <a:p>
            <a:endParaRPr lang="en-US" dirty="0"/>
          </a:p>
          <a:p>
            <a:r>
              <a:rPr lang="en-US" dirty="0"/>
              <a:t>Therefore, the events are mutually exclusive.</a:t>
            </a:r>
          </a:p>
          <a:p>
            <a:endParaRPr lang="en-US" dirty="0"/>
          </a:p>
          <a:p>
            <a:r>
              <a:rPr lang="en-US" dirty="0"/>
              <a:t>Hence, P, Q and R form a set of mutually exclusive and exhaustive events.</a:t>
            </a:r>
            <a:endParaRPr lang="en-IN" dirty="0"/>
          </a:p>
        </p:txBody>
      </p:sp>
      <p:sp>
        <p:nvSpPr>
          <p:cNvPr id="4" name="Date Placeholder 3">
            <a:extLst>
              <a:ext uri="{FF2B5EF4-FFF2-40B4-BE49-F238E27FC236}">
                <a16:creationId xmlns:a16="http://schemas.microsoft.com/office/drawing/2014/main" id="{7CAD404D-9B39-CE60-1F35-3678746E1EA4}"/>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E44ED7F7-C920-7BB4-C0C2-8C73B7FACC4E}"/>
              </a:ext>
            </a:extLst>
          </p:cNvPr>
          <p:cNvSpPr>
            <a:spLocks noGrp="1"/>
          </p:cNvSpPr>
          <p:nvPr>
            <p:ph type="sldNum" sz="quarter" idx="12"/>
          </p:nvPr>
        </p:nvSpPr>
        <p:spPr/>
        <p:txBody>
          <a:bodyPr/>
          <a:lstStyle/>
          <a:p>
            <a:fld id="{5D344811-AA92-4D96-A8C0-90EDDBFB1913}" type="slidenum">
              <a:rPr lang="en-IN" smtClean="0"/>
              <a:t>36</a:t>
            </a:fld>
            <a:endParaRPr lang="en-IN"/>
          </a:p>
        </p:txBody>
      </p:sp>
    </p:spTree>
    <p:extLst>
      <p:ext uri="{BB962C8B-B14F-4D97-AF65-F5344CB8AC3E}">
        <p14:creationId xmlns:p14="http://schemas.microsoft.com/office/powerpoint/2010/main" val="104985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79E5-3C74-99A5-E57D-95AC6A8A04C9}"/>
              </a:ext>
            </a:extLst>
          </p:cNvPr>
          <p:cNvSpPr>
            <a:spLocks noGrp="1"/>
          </p:cNvSpPr>
          <p:nvPr>
            <p:ph type="title"/>
          </p:nvPr>
        </p:nvSpPr>
        <p:spPr/>
        <p:txBody>
          <a:bodyPr/>
          <a:lstStyle/>
          <a:p>
            <a:r>
              <a:rPr lang="en-IN" dirty="0"/>
              <a:t>Practice problems:1)</a:t>
            </a:r>
          </a:p>
        </p:txBody>
      </p:sp>
      <p:sp>
        <p:nvSpPr>
          <p:cNvPr id="3" name="Content Placeholder 2">
            <a:extLst>
              <a:ext uri="{FF2B5EF4-FFF2-40B4-BE49-F238E27FC236}">
                <a16:creationId xmlns:a16="http://schemas.microsoft.com/office/drawing/2014/main" id="{99202A80-F5CC-A07F-52D2-79BBC39AFBD1}"/>
              </a:ext>
            </a:extLst>
          </p:cNvPr>
          <p:cNvSpPr>
            <a:spLocks noGrp="1"/>
          </p:cNvSpPr>
          <p:nvPr>
            <p:ph idx="1"/>
          </p:nvPr>
        </p:nvSpPr>
        <p:spPr/>
        <p:txBody>
          <a:bodyPr/>
          <a:lstStyle/>
          <a:p>
            <a:r>
              <a:rPr lang="en-US" dirty="0"/>
              <a:t>5 cards are drawn successively from a well-shuffled pack of 52 cards with replacement. Determine the probability that (</a:t>
            </a:r>
            <a:r>
              <a:rPr lang="en-US" dirty="0" err="1"/>
              <a:t>i</a:t>
            </a:r>
            <a:r>
              <a:rPr lang="en-US" dirty="0"/>
              <a:t>) all the five cards should be spades? (ii) only 3 cards should be spades? (iii) none of the cards is a spade?</a:t>
            </a:r>
            <a:endParaRPr lang="en-IN" dirty="0"/>
          </a:p>
        </p:txBody>
      </p:sp>
      <p:sp>
        <p:nvSpPr>
          <p:cNvPr id="4" name="Date Placeholder 3">
            <a:extLst>
              <a:ext uri="{FF2B5EF4-FFF2-40B4-BE49-F238E27FC236}">
                <a16:creationId xmlns:a16="http://schemas.microsoft.com/office/drawing/2014/main" id="{D1BEE8D8-382B-5DA4-4B61-FD773FED00C0}"/>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BEC48300-BF64-4A23-46FF-59FB5AED5F8B}"/>
              </a:ext>
            </a:extLst>
          </p:cNvPr>
          <p:cNvSpPr>
            <a:spLocks noGrp="1"/>
          </p:cNvSpPr>
          <p:nvPr>
            <p:ph type="sldNum" sz="quarter" idx="12"/>
          </p:nvPr>
        </p:nvSpPr>
        <p:spPr/>
        <p:txBody>
          <a:bodyPr/>
          <a:lstStyle/>
          <a:p>
            <a:fld id="{5D344811-AA92-4D96-A8C0-90EDDBFB1913}" type="slidenum">
              <a:rPr lang="en-IN" smtClean="0"/>
              <a:t>37</a:t>
            </a:fld>
            <a:endParaRPr lang="en-IN"/>
          </a:p>
        </p:txBody>
      </p:sp>
    </p:spTree>
    <p:extLst>
      <p:ext uri="{BB962C8B-B14F-4D97-AF65-F5344CB8AC3E}">
        <p14:creationId xmlns:p14="http://schemas.microsoft.com/office/powerpoint/2010/main" val="3143595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C4EE-C0A0-D510-B7D2-F131F9867B43}"/>
              </a:ext>
            </a:extLst>
          </p:cNvPr>
          <p:cNvSpPr>
            <a:spLocks noGrp="1"/>
          </p:cNvSpPr>
          <p:nvPr>
            <p:ph type="title"/>
          </p:nvPr>
        </p:nvSpPr>
        <p:spPr/>
        <p:txBody>
          <a:bodyPr/>
          <a:lstStyle/>
          <a:p>
            <a:r>
              <a:rPr lang="en-IN" dirty="0"/>
              <a:t>2)</a:t>
            </a:r>
          </a:p>
        </p:txBody>
      </p:sp>
      <p:sp>
        <p:nvSpPr>
          <p:cNvPr id="3" name="Content Placeholder 2">
            <a:extLst>
              <a:ext uri="{FF2B5EF4-FFF2-40B4-BE49-F238E27FC236}">
                <a16:creationId xmlns:a16="http://schemas.microsoft.com/office/drawing/2014/main" id="{092172E9-DB36-4DD1-6CE7-D86E04869E72}"/>
              </a:ext>
            </a:extLst>
          </p:cNvPr>
          <p:cNvSpPr>
            <a:spLocks noGrp="1"/>
          </p:cNvSpPr>
          <p:nvPr>
            <p:ph idx="1"/>
          </p:nvPr>
        </p:nvSpPr>
        <p:spPr/>
        <p:txBody>
          <a:bodyPr/>
          <a:lstStyle/>
          <a:p>
            <a:r>
              <a:rPr lang="en-US" dirty="0"/>
              <a:t>A single card is drawn at random from a standard deck of 52 playing cards. Find the Probability:</a:t>
            </a:r>
          </a:p>
          <a:p>
            <a:r>
              <a:rPr lang="en-US" dirty="0"/>
              <a:t>1)	The card is either a red or an ace</a:t>
            </a:r>
          </a:p>
          <a:p>
            <a:r>
              <a:rPr lang="en-US" dirty="0"/>
              <a:t>2)	The card is not a king</a:t>
            </a:r>
          </a:p>
          <a:p>
            <a:r>
              <a:rPr lang="en-US" dirty="0"/>
              <a:t>3)	The card is a king or queen</a:t>
            </a:r>
          </a:p>
          <a:p>
            <a:endParaRPr lang="en-IN" dirty="0"/>
          </a:p>
        </p:txBody>
      </p:sp>
      <p:sp>
        <p:nvSpPr>
          <p:cNvPr id="4" name="Date Placeholder 3">
            <a:extLst>
              <a:ext uri="{FF2B5EF4-FFF2-40B4-BE49-F238E27FC236}">
                <a16:creationId xmlns:a16="http://schemas.microsoft.com/office/drawing/2014/main" id="{6E4A6EE9-CCCC-5B30-8184-3652A9709DC0}"/>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F49D26BB-384B-F1AC-88B5-4DD76A0746C9}"/>
              </a:ext>
            </a:extLst>
          </p:cNvPr>
          <p:cNvSpPr>
            <a:spLocks noGrp="1"/>
          </p:cNvSpPr>
          <p:nvPr>
            <p:ph type="sldNum" sz="quarter" idx="12"/>
          </p:nvPr>
        </p:nvSpPr>
        <p:spPr/>
        <p:txBody>
          <a:bodyPr/>
          <a:lstStyle/>
          <a:p>
            <a:fld id="{5D344811-AA92-4D96-A8C0-90EDDBFB1913}" type="slidenum">
              <a:rPr lang="en-IN" smtClean="0"/>
              <a:t>38</a:t>
            </a:fld>
            <a:endParaRPr lang="en-IN"/>
          </a:p>
        </p:txBody>
      </p:sp>
    </p:spTree>
    <p:extLst>
      <p:ext uri="{BB962C8B-B14F-4D97-AF65-F5344CB8AC3E}">
        <p14:creationId xmlns:p14="http://schemas.microsoft.com/office/powerpoint/2010/main" val="15637053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A4FF9-515B-7447-55E4-DFADE9B188E5}"/>
              </a:ext>
            </a:extLst>
          </p:cNvPr>
          <p:cNvSpPr>
            <a:spLocks noGrp="1"/>
          </p:cNvSpPr>
          <p:nvPr>
            <p:ph type="title"/>
          </p:nvPr>
        </p:nvSpPr>
        <p:spPr/>
        <p:txBody>
          <a:bodyPr/>
          <a:lstStyle/>
          <a:p>
            <a:r>
              <a:rPr lang="en-IN" dirty="0"/>
              <a:t>Practice questions:</a:t>
            </a:r>
          </a:p>
        </p:txBody>
      </p:sp>
      <p:sp>
        <p:nvSpPr>
          <p:cNvPr id="3" name="Content Placeholder 2">
            <a:extLst>
              <a:ext uri="{FF2B5EF4-FFF2-40B4-BE49-F238E27FC236}">
                <a16:creationId xmlns:a16="http://schemas.microsoft.com/office/drawing/2014/main" id="{B6D417E5-2F6B-EFDF-9F5A-9F159DB58030}"/>
              </a:ext>
            </a:extLst>
          </p:cNvPr>
          <p:cNvSpPr>
            <a:spLocks noGrp="1"/>
          </p:cNvSpPr>
          <p:nvPr>
            <p:ph idx="1"/>
          </p:nvPr>
        </p:nvSpPr>
        <p:spPr/>
        <p:txBody>
          <a:bodyPr>
            <a:normAutofit/>
          </a:bodyPr>
          <a:lstStyle/>
          <a:p>
            <a:r>
              <a:rPr lang="en-US" dirty="0"/>
              <a:t>A bag contains 2 yellow,3  green and 2  blue balls. Two balls are drawn at random. What is the probability that none of the balls drawn is blue?</a:t>
            </a:r>
          </a:p>
          <a:p>
            <a:endParaRPr lang="en-US" dirty="0"/>
          </a:p>
          <a:p>
            <a:r>
              <a:rPr lang="en-US" dirty="0"/>
              <a:t>Solutions: </a:t>
            </a:r>
            <a:r>
              <a:rPr lang="en-US" b="0" i="0" dirty="0">
                <a:solidFill>
                  <a:srgbClr val="222222"/>
                </a:solidFill>
                <a:effectLst/>
                <a:latin typeface="Georgia" panose="02040502050405020303" pitchFamily="18" charset="0"/>
              </a:rPr>
              <a:t>Total number of balls </a:t>
            </a:r>
            <a:r>
              <a:rPr lang="en-US" b="0" i="0" dirty="0">
                <a:solidFill>
                  <a:srgbClr val="222222"/>
                </a:solidFill>
                <a:effectLst/>
                <a:latin typeface="MJXc-TeX-main-R"/>
              </a:rPr>
              <a:t>=2+3+2=7</a:t>
            </a:r>
            <a:r>
              <a:rPr lang="en-US" b="0" i="0" dirty="0">
                <a:solidFill>
                  <a:srgbClr val="222222"/>
                </a:solidFill>
                <a:effectLst/>
                <a:latin typeface="Georgia" panose="02040502050405020303" pitchFamily="18" charset="0"/>
              </a:rPr>
              <a:t>=2+3+2=7</a:t>
            </a:r>
          </a:p>
          <a:p>
            <a:r>
              <a:rPr lang="en-US" b="0" i="0" dirty="0">
                <a:solidFill>
                  <a:srgbClr val="222222"/>
                </a:solidFill>
                <a:effectLst/>
                <a:latin typeface="Georgia" panose="02040502050405020303" pitchFamily="18" charset="0"/>
              </a:rPr>
              <a:t>Let S be the sample space.</a:t>
            </a:r>
          </a:p>
          <a:p>
            <a:pPr>
              <a:lnSpc>
                <a:spcPct val="107000"/>
              </a:lnSpc>
              <a:spcAft>
                <a:spcPts val="800"/>
              </a:spcAft>
            </a:pPr>
            <a:br>
              <a:rPr lang="en-US" dirty="0"/>
            </a:br>
            <a:r>
              <a:rPr lang="en-US" dirty="0"/>
              <a:t>n(S) = Total number of ways of drawing 2 balls out of 7 = </a:t>
            </a:r>
            <a:r>
              <a:rPr lang="en-IN" sz="3200" b="1" baseline="30000" dirty="0">
                <a:effectLst/>
                <a:latin typeface="Calibri" panose="020F0502020204030204" pitchFamily="34" charset="0"/>
                <a:ea typeface="Calibri" panose="020F0502020204030204" pitchFamily="34" charset="0"/>
                <a:cs typeface="Times New Roman" panose="02020603050405020304" pitchFamily="18" charset="0"/>
              </a:rPr>
              <a:t>7</a:t>
            </a:r>
            <a:r>
              <a:rPr lang="en-IN" sz="3200" b="1" dirty="0">
                <a:effectLst/>
                <a:latin typeface="Calibri" panose="020F0502020204030204" pitchFamily="34" charset="0"/>
                <a:ea typeface="Calibri" panose="020F0502020204030204" pitchFamily="34" charset="0"/>
                <a:cs typeface="Times New Roman" panose="02020603050405020304" pitchFamily="18" charset="0"/>
              </a:rPr>
              <a:t>C</a:t>
            </a:r>
            <a:r>
              <a:rPr lang="en-IN" sz="3200" b="1" baseline="-25000" dirty="0">
                <a:effectLst/>
                <a:latin typeface="Calibri" panose="020F0502020204030204" pitchFamily="34" charset="0"/>
                <a:ea typeface="Calibri" panose="020F0502020204030204" pitchFamily="34" charset="0"/>
                <a:cs typeface="Times New Roman" panose="02020603050405020304" pitchFamily="18" charset="0"/>
              </a:rPr>
              <a:t>2</a:t>
            </a:r>
            <a:endParaRPr lang="en-IN" sz="32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b="0" i="0" dirty="0">
                <a:solidFill>
                  <a:srgbClr val="222222"/>
                </a:solidFill>
                <a:effectLst/>
                <a:latin typeface="Georgia" panose="02040502050405020303" pitchFamily="18" charset="0"/>
              </a:rPr>
              <a:t>Let E = Event of drawing </a:t>
            </a:r>
            <a:r>
              <a:rPr lang="en-US" b="0" i="0" dirty="0">
                <a:solidFill>
                  <a:srgbClr val="222222"/>
                </a:solidFill>
                <a:effectLst/>
                <a:latin typeface="MJXc-TeX-main-R"/>
              </a:rPr>
              <a:t>2</a:t>
            </a:r>
            <a:r>
              <a:rPr lang="en-US" b="0" i="0" dirty="0">
                <a:solidFill>
                  <a:srgbClr val="222222"/>
                </a:solidFill>
                <a:effectLst/>
                <a:latin typeface="Georgia" panose="02040502050405020303" pitchFamily="18" charset="0"/>
              </a:rPr>
              <a:t> balls, none of them is blue.</a:t>
            </a:r>
            <a:endParaRPr lang="en-IN" dirty="0"/>
          </a:p>
        </p:txBody>
      </p:sp>
      <p:sp>
        <p:nvSpPr>
          <p:cNvPr id="4" name="Date Placeholder 3">
            <a:extLst>
              <a:ext uri="{FF2B5EF4-FFF2-40B4-BE49-F238E27FC236}">
                <a16:creationId xmlns:a16="http://schemas.microsoft.com/office/drawing/2014/main" id="{6212200E-5B6A-2A7E-2D2C-6CC361EE2100}"/>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FD7EFD85-1E11-3945-62DB-9BA8A2B3A4C3}"/>
              </a:ext>
            </a:extLst>
          </p:cNvPr>
          <p:cNvSpPr>
            <a:spLocks noGrp="1"/>
          </p:cNvSpPr>
          <p:nvPr>
            <p:ph type="sldNum" sz="quarter" idx="12"/>
          </p:nvPr>
        </p:nvSpPr>
        <p:spPr/>
        <p:txBody>
          <a:bodyPr/>
          <a:lstStyle/>
          <a:p>
            <a:fld id="{5D344811-AA92-4D96-A8C0-90EDDBFB1913}" type="slidenum">
              <a:rPr lang="en-IN" smtClean="0"/>
              <a:t>39</a:t>
            </a:fld>
            <a:endParaRPr lang="en-IN"/>
          </a:p>
        </p:txBody>
      </p:sp>
    </p:spTree>
    <p:extLst>
      <p:ext uri="{BB962C8B-B14F-4D97-AF65-F5344CB8AC3E}">
        <p14:creationId xmlns:p14="http://schemas.microsoft.com/office/powerpoint/2010/main" val="3934277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0BA3-9416-0F33-0E8E-876B750CB5A8}"/>
              </a:ext>
            </a:extLst>
          </p:cNvPr>
          <p:cNvSpPr>
            <a:spLocks noGrp="1"/>
          </p:cNvSpPr>
          <p:nvPr>
            <p:ph type="title"/>
          </p:nvPr>
        </p:nvSpPr>
        <p:spPr/>
        <p:txBody>
          <a:bodyPr/>
          <a:lstStyle/>
          <a:p>
            <a:r>
              <a:rPr lang="en-IN" b="1" i="0" dirty="0">
                <a:effectLst/>
                <a:latin typeface="Untitled Sans"/>
              </a:rPr>
              <a:t>Terminology of Probability Theory</a:t>
            </a:r>
            <a:br>
              <a:rPr lang="en-IN" b="1" i="0" dirty="0">
                <a:effectLst/>
                <a:latin typeface="Untitled Sans"/>
              </a:rPr>
            </a:br>
            <a:endParaRPr lang="en-IN" dirty="0"/>
          </a:p>
        </p:txBody>
      </p:sp>
      <p:sp>
        <p:nvSpPr>
          <p:cNvPr id="3" name="Content Placeholder 2">
            <a:extLst>
              <a:ext uri="{FF2B5EF4-FFF2-40B4-BE49-F238E27FC236}">
                <a16:creationId xmlns:a16="http://schemas.microsoft.com/office/drawing/2014/main" id="{459F8833-5189-0654-E13E-140EF56D273E}"/>
              </a:ext>
            </a:extLst>
          </p:cNvPr>
          <p:cNvSpPr>
            <a:spLocks noGrp="1"/>
          </p:cNvSpPr>
          <p:nvPr>
            <p:ph idx="1"/>
          </p:nvPr>
        </p:nvSpPr>
        <p:spPr/>
        <p:txBody>
          <a:bodyPr>
            <a:normAutofit fontScale="92500" lnSpcReduction="20000"/>
          </a:bodyPr>
          <a:lstStyle/>
          <a:p>
            <a:r>
              <a:rPr lang="en-US" dirty="0"/>
              <a:t>The following terms in probability help in a better understanding of the concepts of probability.</a:t>
            </a:r>
          </a:p>
          <a:p>
            <a:endParaRPr lang="en-US" dirty="0"/>
          </a:p>
          <a:p>
            <a:r>
              <a:rPr lang="en-US" dirty="0"/>
              <a:t>Experiment: A trial or an operation conducted to produce an outcome is called an experiment.</a:t>
            </a:r>
          </a:p>
          <a:p>
            <a:endParaRPr lang="en-US" dirty="0"/>
          </a:p>
          <a:p>
            <a:r>
              <a:rPr lang="en-US" dirty="0"/>
              <a:t>Sample Space: All the possible outcomes of an experiment together constitute a sample space. For example, the sample space of tossing a coin is head and tail.</a:t>
            </a:r>
          </a:p>
          <a:p>
            <a:endParaRPr lang="en-US" dirty="0"/>
          </a:p>
          <a:p>
            <a:r>
              <a:rPr lang="en-US" dirty="0"/>
              <a:t>Favorable Outcome: An event that has produced the desired result or expected event is called a favorable outcome. For example, when we roll two dice, the possible/favorable outcomes of getting the sum of numbers on the two dice as 4 are (1,3), (2,2), and (3,1).</a:t>
            </a:r>
          </a:p>
          <a:p>
            <a:endParaRPr lang="en-US" dirty="0"/>
          </a:p>
          <a:p>
            <a:endParaRPr lang="en-IN" dirty="0"/>
          </a:p>
        </p:txBody>
      </p:sp>
      <p:sp>
        <p:nvSpPr>
          <p:cNvPr id="4" name="Date Placeholder 3">
            <a:extLst>
              <a:ext uri="{FF2B5EF4-FFF2-40B4-BE49-F238E27FC236}">
                <a16:creationId xmlns:a16="http://schemas.microsoft.com/office/drawing/2014/main" id="{D1745682-F978-9B44-AD3D-91B2B89D90F2}"/>
              </a:ext>
            </a:extLst>
          </p:cNvPr>
          <p:cNvSpPr>
            <a:spLocks noGrp="1"/>
          </p:cNvSpPr>
          <p:nvPr>
            <p:ph type="dt" sz="half" idx="10"/>
          </p:nvPr>
        </p:nvSpPr>
        <p:spPr/>
        <p:txBody>
          <a:bodyPr/>
          <a:lstStyle/>
          <a:p>
            <a:fld id="{A7E61BA7-4F46-4F78-A17E-298854DA1B4C}" type="datetime1">
              <a:rPr lang="en-IN" smtClean="0"/>
              <a:t>01-11-2022</a:t>
            </a:fld>
            <a:endParaRPr lang="en-IN"/>
          </a:p>
        </p:txBody>
      </p:sp>
      <p:sp>
        <p:nvSpPr>
          <p:cNvPr id="5" name="Slide Number Placeholder 4">
            <a:extLst>
              <a:ext uri="{FF2B5EF4-FFF2-40B4-BE49-F238E27FC236}">
                <a16:creationId xmlns:a16="http://schemas.microsoft.com/office/drawing/2014/main" id="{2E728D16-3DD0-2AB4-0BEA-082ACA81BC55}"/>
              </a:ext>
            </a:extLst>
          </p:cNvPr>
          <p:cNvSpPr>
            <a:spLocks noGrp="1"/>
          </p:cNvSpPr>
          <p:nvPr>
            <p:ph type="sldNum" sz="quarter" idx="12"/>
          </p:nvPr>
        </p:nvSpPr>
        <p:spPr/>
        <p:txBody>
          <a:bodyPr/>
          <a:lstStyle/>
          <a:p>
            <a:fld id="{5D344811-AA92-4D96-A8C0-90EDDBFB1913}" type="slidenum">
              <a:rPr lang="en-IN" smtClean="0"/>
              <a:t>4</a:t>
            </a:fld>
            <a:endParaRPr lang="en-IN"/>
          </a:p>
        </p:txBody>
      </p:sp>
    </p:spTree>
    <p:extLst>
      <p:ext uri="{BB962C8B-B14F-4D97-AF65-F5344CB8AC3E}">
        <p14:creationId xmlns:p14="http://schemas.microsoft.com/office/powerpoint/2010/main" val="25792924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9BAFC-3A14-FC06-0516-8ACD36FD91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FF9B08-CCCF-2683-3D32-623F77C21FCC}"/>
              </a:ext>
            </a:extLst>
          </p:cNvPr>
          <p:cNvSpPr>
            <a:spLocks noGrp="1"/>
          </p:cNvSpPr>
          <p:nvPr>
            <p:ph idx="1"/>
          </p:nvPr>
        </p:nvSpPr>
        <p:spPr/>
        <p:txBody>
          <a:bodyPr>
            <a:normAutofit lnSpcReduction="10000"/>
          </a:bodyPr>
          <a:lstStyle/>
          <a:p>
            <a:r>
              <a:rPr lang="en-US" dirty="0"/>
              <a:t>n(E) = Number of ways of drawing 2  balls , none of them is blue= </a:t>
            </a:r>
            <a:r>
              <a:rPr lang="en-US" b="0" i="0" dirty="0">
                <a:solidFill>
                  <a:srgbClr val="222222"/>
                </a:solidFill>
                <a:effectLst/>
                <a:latin typeface="Georgia" panose="02040502050405020303" pitchFamily="18" charset="0"/>
              </a:rPr>
              <a:t>Number of ways of drawing </a:t>
            </a:r>
            <a:r>
              <a:rPr lang="en-US" b="0" i="0" dirty="0">
                <a:solidFill>
                  <a:srgbClr val="222222"/>
                </a:solidFill>
                <a:effectLst/>
                <a:latin typeface="MJXc-TeX-main-R"/>
              </a:rPr>
              <a:t>2</a:t>
            </a:r>
            <a:r>
              <a:rPr lang="en-US" b="0" i="0" dirty="0">
                <a:solidFill>
                  <a:srgbClr val="222222"/>
                </a:solidFill>
                <a:effectLst/>
                <a:latin typeface="Georgia" panose="02040502050405020303" pitchFamily="18" charset="0"/>
              </a:rPr>
              <a:t>2 balls from the total </a:t>
            </a:r>
            <a:r>
              <a:rPr lang="en-US" b="0" i="0" dirty="0">
                <a:solidFill>
                  <a:srgbClr val="222222"/>
                </a:solidFill>
                <a:effectLst/>
                <a:latin typeface="MJXc-TeX-main-R"/>
              </a:rPr>
              <a:t>5 (=7−2)</a:t>
            </a:r>
            <a:r>
              <a:rPr lang="en-US" b="0" i="0" dirty="0">
                <a:solidFill>
                  <a:srgbClr val="222222"/>
                </a:solidFill>
                <a:effectLst/>
                <a:latin typeface="Georgia" panose="02040502050405020303" pitchFamily="18" charset="0"/>
              </a:rPr>
              <a:t> balls </a:t>
            </a:r>
            <a:r>
              <a:rPr lang="en-US" sz="3200" b="0" i="0" dirty="0">
                <a:solidFill>
                  <a:srgbClr val="222222"/>
                </a:solidFill>
                <a:effectLst/>
                <a:latin typeface="MJXc-TeX-main-R"/>
              </a:rPr>
              <a:t>= </a:t>
            </a:r>
            <a:r>
              <a:rPr lang="en-IN" sz="3200" b="1" baseline="30000" dirty="0">
                <a:effectLst/>
                <a:latin typeface="Calibri" panose="020F0502020204030204" pitchFamily="34" charset="0"/>
                <a:ea typeface="Calibri" panose="020F0502020204030204" pitchFamily="34" charset="0"/>
                <a:cs typeface="Times New Roman" panose="02020603050405020304" pitchFamily="18" charset="0"/>
              </a:rPr>
              <a:t> 5</a:t>
            </a:r>
            <a:r>
              <a:rPr lang="en-IN" sz="3200" b="1" dirty="0">
                <a:effectLst/>
                <a:latin typeface="Calibri" panose="020F0502020204030204" pitchFamily="34" charset="0"/>
                <a:ea typeface="Calibri" panose="020F0502020204030204" pitchFamily="34" charset="0"/>
                <a:cs typeface="Times New Roman" panose="02020603050405020304" pitchFamily="18" charset="0"/>
              </a:rPr>
              <a:t>C</a:t>
            </a:r>
            <a:r>
              <a:rPr lang="en-IN" sz="3200" b="1" baseline="-25000" dirty="0">
                <a:effectLst/>
                <a:latin typeface="Calibri" panose="020F0502020204030204" pitchFamily="34" charset="0"/>
                <a:ea typeface="Calibri" panose="020F0502020204030204" pitchFamily="34" charset="0"/>
                <a:cs typeface="Times New Roman" panose="02020603050405020304" pitchFamily="18" charset="0"/>
              </a:rPr>
              <a:t>2</a:t>
            </a:r>
          </a:p>
          <a:p>
            <a:r>
              <a:rPr lang="en-US" b="0" i="0" dirty="0">
                <a:solidFill>
                  <a:schemeClr val="tx1"/>
                </a:solidFill>
                <a:effectLst/>
                <a:latin typeface="Georgia" panose="02040502050405020303" pitchFamily="18" charset="0"/>
              </a:rPr>
              <a:t>(∵ There are two blue balls in the total seven balls. Total number of non-blue balls </a:t>
            </a:r>
            <a:r>
              <a:rPr lang="en-US" b="0" i="0" dirty="0">
                <a:solidFill>
                  <a:schemeClr val="tx1"/>
                </a:solidFill>
                <a:effectLst/>
                <a:latin typeface="MJXc-TeX-main-R"/>
              </a:rPr>
              <a:t>=7−2=5</a:t>
            </a:r>
            <a:r>
              <a:rPr lang="en-US" b="0" i="0" dirty="0">
                <a:solidFill>
                  <a:schemeClr val="tx1"/>
                </a:solidFill>
                <a:effectLst/>
                <a:latin typeface="Georgia" panose="02040502050405020303" pitchFamily="18" charset="0"/>
              </a:rPr>
              <a:t>=7−2=5)</a:t>
            </a:r>
          </a:p>
          <a:p>
            <a:r>
              <a:rPr lang="pt-BR" sz="2800" b="0" i="0" dirty="0">
                <a:solidFill>
                  <a:srgbClr val="222222"/>
                </a:solidFill>
                <a:effectLst/>
                <a:latin typeface="MJXc-TeX-main-R"/>
              </a:rPr>
              <a:t>P(E)=n(E)/n(S) =  </a:t>
            </a:r>
            <a:r>
              <a:rPr lang="en-IN" sz="3200" b="1" baseline="30000" dirty="0">
                <a:effectLst/>
                <a:latin typeface="Calibri" panose="020F0502020204030204" pitchFamily="34" charset="0"/>
                <a:ea typeface="Calibri" panose="020F0502020204030204" pitchFamily="34" charset="0"/>
                <a:cs typeface="Times New Roman" panose="02020603050405020304" pitchFamily="18" charset="0"/>
              </a:rPr>
              <a:t>5</a:t>
            </a:r>
            <a:r>
              <a:rPr lang="en-IN" sz="3200" b="1" dirty="0">
                <a:effectLst/>
                <a:latin typeface="Calibri" panose="020F0502020204030204" pitchFamily="34" charset="0"/>
                <a:ea typeface="Calibri" panose="020F0502020204030204" pitchFamily="34" charset="0"/>
                <a:cs typeface="Times New Roman" panose="02020603050405020304" pitchFamily="18" charset="0"/>
              </a:rPr>
              <a:t>C</a:t>
            </a:r>
            <a:r>
              <a:rPr lang="en-IN" sz="3200" b="1" baseline="-25000" dirty="0">
                <a:effectLst/>
                <a:latin typeface="Calibri" panose="020F0502020204030204" pitchFamily="34" charset="0"/>
                <a:ea typeface="Calibri" panose="020F0502020204030204" pitchFamily="34" charset="0"/>
                <a:cs typeface="Times New Roman" panose="02020603050405020304" pitchFamily="18" charset="0"/>
              </a:rPr>
              <a:t>2 / </a:t>
            </a:r>
            <a:r>
              <a:rPr lang="en-IN" sz="3200" b="1" baseline="30000" dirty="0">
                <a:latin typeface="Calibri" panose="020F0502020204030204" pitchFamily="34" charset="0"/>
                <a:ea typeface="Calibri" panose="020F0502020204030204" pitchFamily="34" charset="0"/>
                <a:cs typeface="Times New Roman" panose="02020603050405020304" pitchFamily="18" charset="0"/>
              </a:rPr>
              <a:t>7</a:t>
            </a:r>
            <a:r>
              <a:rPr lang="en-IN" sz="3200" b="1" dirty="0">
                <a:effectLst/>
                <a:latin typeface="Calibri" panose="020F0502020204030204" pitchFamily="34" charset="0"/>
                <a:ea typeface="Calibri" panose="020F0502020204030204" pitchFamily="34" charset="0"/>
                <a:cs typeface="Times New Roman" panose="02020603050405020304" pitchFamily="18" charset="0"/>
              </a:rPr>
              <a:t>C</a:t>
            </a:r>
            <a:r>
              <a:rPr lang="en-IN" sz="3200" b="1" baseline="-25000" dirty="0">
                <a:effectLst/>
                <a:latin typeface="Calibri" panose="020F0502020204030204" pitchFamily="34" charset="0"/>
                <a:ea typeface="Calibri" panose="020F0502020204030204" pitchFamily="34" charset="0"/>
                <a:cs typeface="Times New Roman" panose="02020603050405020304" pitchFamily="18" charset="0"/>
              </a:rPr>
              <a:t>2</a:t>
            </a:r>
          </a:p>
          <a:p>
            <a:r>
              <a:rPr lang="en-IN" sz="3200" b="0" i="0" dirty="0">
                <a:solidFill>
                  <a:srgbClr val="222222"/>
                </a:solidFill>
                <a:effectLst/>
                <a:latin typeface="MJXc-TeX-size3-R"/>
              </a:rPr>
              <a:t>(</a:t>
            </a:r>
            <a:r>
              <a:rPr lang="en-IN" sz="3200" b="0" i="0" dirty="0">
                <a:solidFill>
                  <a:srgbClr val="222222"/>
                </a:solidFill>
                <a:effectLst/>
                <a:latin typeface="MJXc-TeX-main-R"/>
              </a:rPr>
              <a:t>5×4/2×1</a:t>
            </a:r>
            <a:r>
              <a:rPr lang="en-IN" sz="3200" b="0" i="0" dirty="0">
                <a:solidFill>
                  <a:srgbClr val="222222"/>
                </a:solidFill>
                <a:effectLst/>
                <a:latin typeface="MJXc-TeX-size3-R"/>
              </a:rPr>
              <a:t>) / (</a:t>
            </a:r>
            <a:r>
              <a:rPr lang="en-IN" sz="3200" b="0" i="0" dirty="0">
                <a:solidFill>
                  <a:srgbClr val="222222"/>
                </a:solidFill>
                <a:effectLst/>
                <a:latin typeface="MJXc-TeX-main-R"/>
              </a:rPr>
              <a:t>7×6/2×1</a:t>
            </a:r>
            <a:r>
              <a:rPr lang="en-IN" sz="3200" b="0" i="0" dirty="0">
                <a:solidFill>
                  <a:srgbClr val="222222"/>
                </a:solidFill>
                <a:effectLst/>
                <a:latin typeface="MJXc-TeX-size3-R"/>
              </a:rPr>
              <a:t>)</a:t>
            </a:r>
            <a:r>
              <a:rPr lang="en-IN" sz="3200" b="0" i="0" dirty="0">
                <a:solidFill>
                  <a:srgbClr val="222222"/>
                </a:solidFill>
                <a:effectLst/>
                <a:latin typeface="MJXc-TeX-main-R"/>
              </a:rPr>
              <a:t>=10/21</a:t>
            </a:r>
            <a:br>
              <a:rPr lang="en-IN" sz="3200" dirty="0"/>
            </a:br>
            <a:endParaRPr lang="en-IN" sz="3200" b="1" baseline="-25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baseline="-25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br>
              <a:rPr lang="pt-BR" dirty="0"/>
            </a:br>
            <a:endParaRPr lang="en-IN" dirty="0"/>
          </a:p>
        </p:txBody>
      </p:sp>
      <p:sp>
        <p:nvSpPr>
          <p:cNvPr id="4" name="Date Placeholder 3">
            <a:extLst>
              <a:ext uri="{FF2B5EF4-FFF2-40B4-BE49-F238E27FC236}">
                <a16:creationId xmlns:a16="http://schemas.microsoft.com/office/drawing/2014/main" id="{B03F4EAF-AAF1-CACE-9B3E-F6BABFC9BF11}"/>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9CB34953-1249-C5EB-532E-8117C188AB33}"/>
              </a:ext>
            </a:extLst>
          </p:cNvPr>
          <p:cNvSpPr>
            <a:spLocks noGrp="1"/>
          </p:cNvSpPr>
          <p:nvPr>
            <p:ph type="sldNum" sz="quarter" idx="12"/>
          </p:nvPr>
        </p:nvSpPr>
        <p:spPr/>
        <p:txBody>
          <a:bodyPr/>
          <a:lstStyle/>
          <a:p>
            <a:fld id="{5D344811-AA92-4D96-A8C0-90EDDBFB1913}" type="slidenum">
              <a:rPr lang="en-IN" smtClean="0"/>
              <a:t>40</a:t>
            </a:fld>
            <a:endParaRPr lang="en-IN"/>
          </a:p>
        </p:txBody>
      </p:sp>
    </p:spTree>
    <p:extLst>
      <p:ext uri="{BB962C8B-B14F-4D97-AF65-F5344CB8AC3E}">
        <p14:creationId xmlns:p14="http://schemas.microsoft.com/office/powerpoint/2010/main" val="701289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D5D54-7E0E-4802-695E-6489E8C4ABCE}"/>
              </a:ext>
            </a:extLst>
          </p:cNvPr>
          <p:cNvSpPr>
            <a:spLocks noGrp="1"/>
          </p:cNvSpPr>
          <p:nvPr>
            <p:ph type="title"/>
          </p:nvPr>
        </p:nvSpPr>
        <p:spPr/>
        <p:txBody>
          <a:bodyPr/>
          <a:lstStyle/>
          <a:p>
            <a:r>
              <a:rPr lang="en-IN" dirty="0"/>
              <a:t>Question:</a:t>
            </a:r>
          </a:p>
        </p:txBody>
      </p:sp>
      <p:sp>
        <p:nvSpPr>
          <p:cNvPr id="3" name="Content Placeholder 2">
            <a:extLst>
              <a:ext uri="{FF2B5EF4-FFF2-40B4-BE49-F238E27FC236}">
                <a16:creationId xmlns:a16="http://schemas.microsoft.com/office/drawing/2014/main" id="{FC5E4860-2AC0-18E0-CDD6-A3BDB2027DD9}"/>
              </a:ext>
            </a:extLst>
          </p:cNvPr>
          <p:cNvSpPr>
            <a:spLocks noGrp="1"/>
          </p:cNvSpPr>
          <p:nvPr>
            <p:ph idx="1"/>
          </p:nvPr>
        </p:nvSpPr>
        <p:spPr/>
        <p:txBody>
          <a:bodyPr>
            <a:normAutofit lnSpcReduction="10000"/>
          </a:bodyPr>
          <a:lstStyle/>
          <a:p>
            <a:r>
              <a:rPr lang="en-US" b="0" i="0" dirty="0">
                <a:solidFill>
                  <a:srgbClr val="222222"/>
                </a:solidFill>
                <a:effectLst/>
                <a:latin typeface="Georgia" panose="02040502050405020303" pitchFamily="18" charset="0"/>
              </a:rPr>
              <a:t>1) A letter is randomly taken from English alphabets. What is the probability that the letter selected is not a vowel?</a:t>
            </a:r>
          </a:p>
          <a:p>
            <a:r>
              <a:rPr lang="en-US" dirty="0">
                <a:solidFill>
                  <a:srgbClr val="222222"/>
                </a:solidFill>
                <a:latin typeface="Georgia" panose="02040502050405020303" pitchFamily="18" charset="0"/>
              </a:rPr>
              <a:t>Ans: </a:t>
            </a:r>
            <a:br>
              <a:rPr lang="en-IN" b="0" i="0" dirty="0">
                <a:solidFill>
                  <a:srgbClr val="222222"/>
                </a:solidFill>
                <a:effectLst/>
                <a:latin typeface="MJXc-TeX-main-R"/>
              </a:rPr>
            </a:br>
            <a:r>
              <a:rPr lang="en-IN" b="0" i="0" dirty="0">
                <a:solidFill>
                  <a:srgbClr val="222222"/>
                </a:solidFill>
                <a:effectLst/>
                <a:latin typeface="MJXc-TeX-main-R"/>
              </a:rPr>
              <a:t>21/26</a:t>
            </a:r>
          </a:p>
          <a:p>
            <a:r>
              <a:rPr lang="en-IN" dirty="0">
                <a:solidFill>
                  <a:srgbClr val="222222"/>
                </a:solidFill>
                <a:latin typeface="MJXc-TeX-main-R"/>
              </a:rPr>
              <a:t>2) </a:t>
            </a:r>
            <a:r>
              <a:rPr lang="en-US" b="0" i="0" dirty="0">
                <a:solidFill>
                  <a:srgbClr val="222222"/>
                </a:solidFill>
                <a:effectLst/>
                <a:latin typeface="Georgia" panose="02040502050405020303" pitchFamily="18" charset="0"/>
              </a:rPr>
              <a:t>The probability A getting a job is </a:t>
            </a:r>
            <a:r>
              <a:rPr lang="en-US" b="0" i="0" dirty="0">
                <a:solidFill>
                  <a:srgbClr val="222222"/>
                </a:solidFill>
                <a:effectLst/>
                <a:latin typeface="MJXc-TeX-main-R"/>
              </a:rPr>
              <a:t>1/5</a:t>
            </a:r>
            <a:r>
              <a:rPr lang="en-US" b="0" i="0" dirty="0">
                <a:solidFill>
                  <a:srgbClr val="222222"/>
                </a:solidFill>
                <a:effectLst/>
                <a:latin typeface="Georgia" panose="02040502050405020303" pitchFamily="18" charset="0"/>
              </a:rPr>
              <a:t> and that of B is </a:t>
            </a:r>
            <a:r>
              <a:rPr lang="en-US" b="0" i="0" dirty="0">
                <a:solidFill>
                  <a:srgbClr val="222222"/>
                </a:solidFill>
                <a:effectLst/>
                <a:latin typeface="MJXc-TeX-main-R"/>
              </a:rPr>
              <a:t>1/7</a:t>
            </a:r>
            <a:r>
              <a:rPr lang="en-US" b="0" i="0" dirty="0">
                <a:solidFill>
                  <a:srgbClr val="222222"/>
                </a:solidFill>
                <a:effectLst/>
                <a:latin typeface="Georgia" panose="02040502050405020303" pitchFamily="18" charset="0"/>
              </a:rPr>
              <a:t> What is the probability that only one of them gets a job?</a:t>
            </a:r>
            <a:br>
              <a:rPr lang="en-IN" dirty="0"/>
            </a:br>
            <a:r>
              <a:rPr lang="en-IN" dirty="0"/>
              <a:t>Ans: </a:t>
            </a:r>
            <a:r>
              <a:rPr lang="en-IN" b="0" i="0" dirty="0">
                <a:solidFill>
                  <a:srgbClr val="222222"/>
                </a:solidFill>
                <a:effectLst/>
                <a:latin typeface="MJXc-TeX-main-R"/>
              </a:rPr>
              <a:t>2/7</a:t>
            </a:r>
          </a:p>
          <a:p>
            <a:r>
              <a:rPr lang="en-IN" dirty="0">
                <a:solidFill>
                  <a:srgbClr val="222222"/>
                </a:solidFill>
                <a:latin typeface="MJXc-TeX-main-R"/>
              </a:rPr>
              <a:t>3) </a:t>
            </a:r>
            <a:r>
              <a:rPr lang="en-US" b="0" i="0" dirty="0">
                <a:solidFill>
                  <a:srgbClr val="222222"/>
                </a:solidFill>
                <a:effectLst/>
                <a:latin typeface="Georgia" panose="02040502050405020303" pitchFamily="18" charset="0"/>
              </a:rPr>
              <a:t>A letter is chosen at random from the word 'ASSASSINATION'. What is the probability that it is a vowel?</a:t>
            </a:r>
            <a:endParaRPr lang="en-IN" dirty="0">
              <a:solidFill>
                <a:srgbClr val="222222"/>
              </a:solidFill>
              <a:latin typeface="MJXc-TeX-main-R"/>
            </a:endParaRPr>
          </a:p>
          <a:p>
            <a:r>
              <a:rPr lang="en-IN" dirty="0">
                <a:solidFill>
                  <a:srgbClr val="222222"/>
                </a:solidFill>
                <a:latin typeface="MJXc-TeX-main-R"/>
              </a:rPr>
              <a:t>Ans: </a:t>
            </a:r>
            <a:r>
              <a:rPr lang="en-IN" b="0" i="0" dirty="0">
                <a:solidFill>
                  <a:srgbClr val="222222"/>
                </a:solidFill>
                <a:effectLst/>
                <a:latin typeface="MJXc-TeX-main-R"/>
              </a:rPr>
              <a:t>6/13</a:t>
            </a:r>
            <a:br>
              <a:rPr lang="en-IN" dirty="0"/>
            </a:br>
            <a:br>
              <a:rPr lang="en-IN" dirty="0"/>
            </a:br>
            <a:endParaRPr lang="en-IN" dirty="0"/>
          </a:p>
        </p:txBody>
      </p:sp>
      <p:sp>
        <p:nvSpPr>
          <p:cNvPr id="4" name="Date Placeholder 3">
            <a:extLst>
              <a:ext uri="{FF2B5EF4-FFF2-40B4-BE49-F238E27FC236}">
                <a16:creationId xmlns:a16="http://schemas.microsoft.com/office/drawing/2014/main" id="{200FE82C-D88F-1342-F132-EA4765C66153}"/>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FA6FD5A4-A5BA-1C8D-9F44-D7E87CD4E5E5}"/>
              </a:ext>
            </a:extLst>
          </p:cNvPr>
          <p:cNvSpPr>
            <a:spLocks noGrp="1"/>
          </p:cNvSpPr>
          <p:nvPr>
            <p:ph type="sldNum" sz="quarter" idx="12"/>
          </p:nvPr>
        </p:nvSpPr>
        <p:spPr/>
        <p:txBody>
          <a:bodyPr/>
          <a:lstStyle/>
          <a:p>
            <a:fld id="{5D344811-AA92-4D96-A8C0-90EDDBFB1913}" type="slidenum">
              <a:rPr lang="en-IN" smtClean="0"/>
              <a:t>41</a:t>
            </a:fld>
            <a:endParaRPr lang="en-IN"/>
          </a:p>
        </p:txBody>
      </p:sp>
    </p:spTree>
    <p:extLst>
      <p:ext uri="{BB962C8B-B14F-4D97-AF65-F5344CB8AC3E}">
        <p14:creationId xmlns:p14="http://schemas.microsoft.com/office/powerpoint/2010/main" val="25893213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021D-8550-CB97-2932-356B26E819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F45F90-D1FE-4304-C9C2-4AE71C46B743}"/>
              </a:ext>
            </a:extLst>
          </p:cNvPr>
          <p:cNvSpPr>
            <a:spLocks noGrp="1"/>
          </p:cNvSpPr>
          <p:nvPr>
            <p:ph idx="1"/>
          </p:nvPr>
        </p:nvSpPr>
        <p:spPr/>
        <p:txBody>
          <a:bodyPr/>
          <a:lstStyle/>
          <a:p>
            <a:r>
              <a:rPr lang="en-IN" dirty="0"/>
              <a:t>4) </a:t>
            </a:r>
            <a:r>
              <a:rPr lang="en-US" b="0" i="0" dirty="0">
                <a:solidFill>
                  <a:srgbClr val="222222"/>
                </a:solidFill>
                <a:effectLst/>
                <a:latin typeface="Georgia" panose="02040502050405020303" pitchFamily="18" charset="0"/>
              </a:rPr>
              <a:t>Tickets numbered </a:t>
            </a:r>
            <a:r>
              <a:rPr lang="en-US" b="0" i="0" dirty="0">
                <a:solidFill>
                  <a:srgbClr val="222222"/>
                </a:solidFill>
                <a:effectLst/>
                <a:latin typeface="MJXc-TeX-main-R"/>
              </a:rPr>
              <a:t>1</a:t>
            </a:r>
            <a:r>
              <a:rPr lang="en-US" b="0" i="0" dirty="0">
                <a:solidFill>
                  <a:srgbClr val="222222"/>
                </a:solidFill>
                <a:effectLst/>
                <a:latin typeface="Georgia" panose="02040502050405020303" pitchFamily="18" charset="0"/>
              </a:rPr>
              <a:t> to </a:t>
            </a:r>
            <a:r>
              <a:rPr lang="en-US" b="0" i="0" dirty="0">
                <a:solidFill>
                  <a:srgbClr val="222222"/>
                </a:solidFill>
                <a:effectLst/>
                <a:latin typeface="MJXc-TeX-main-R"/>
              </a:rPr>
              <a:t>20</a:t>
            </a:r>
            <a:r>
              <a:rPr lang="en-US" b="0" i="0" dirty="0">
                <a:solidFill>
                  <a:srgbClr val="222222"/>
                </a:solidFill>
                <a:effectLst/>
                <a:latin typeface="Georgia" panose="02040502050405020303" pitchFamily="18" charset="0"/>
              </a:rPr>
              <a:t> are mixed up and then a ticket is drawn at random. What is the probability that the ticket drawn has a number which is a multiple of </a:t>
            </a:r>
            <a:r>
              <a:rPr lang="en-US" b="0" i="0" dirty="0">
                <a:solidFill>
                  <a:srgbClr val="222222"/>
                </a:solidFill>
                <a:effectLst/>
                <a:latin typeface="MJXc-TeX-main-R"/>
              </a:rPr>
              <a:t>3</a:t>
            </a:r>
            <a:r>
              <a:rPr lang="en-US" b="0" i="0" dirty="0">
                <a:solidFill>
                  <a:srgbClr val="222222"/>
                </a:solidFill>
                <a:effectLst/>
                <a:latin typeface="Georgia" panose="02040502050405020303" pitchFamily="18" charset="0"/>
              </a:rPr>
              <a:t> or </a:t>
            </a:r>
            <a:r>
              <a:rPr lang="en-US" b="0" i="0" dirty="0">
                <a:solidFill>
                  <a:srgbClr val="222222"/>
                </a:solidFill>
                <a:effectLst/>
                <a:latin typeface="MJXc-TeX-main-R"/>
              </a:rPr>
              <a:t>5?</a:t>
            </a:r>
          </a:p>
          <a:p>
            <a:r>
              <a:rPr lang="en-US" dirty="0">
                <a:solidFill>
                  <a:srgbClr val="222222"/>
                </a:solidFill>
                <a:latin typeface="MJXc-TeX-main-R"/>
              </a:rPr>
              <a:t>Ans: 9/20</a:t>
            </a:r>
          </a:p>
          <a:p>
            <a:r>
              <a:rPr lang="en-US" dirty="0">
                <a:solidFill>
                  <a:srgbClr val="222222"/>
                </a:solidFill>
                <a:highlight>
                  <a:srgbClr val="FFFF00"/>
                </a:highlight>
                <a:latin typeface="MJXc-TeX-main-R"/>
              </a:rPr>
              <a:t>Explanation: </a:t>
            </a:r>
          </a:p>
          <a:p>
            <a:r>
              <a:rPr lang="en-US" b="0" i="0" dirty="0">
                <a:solidFill>
                  <a:srgbClr val="222222"/>
                </a:solidFill>
                <a:effectLst/>
                <a:latin typeface="Georgia" panose="02040502050405020303" pitchFamily="18" charset="0"/>
              </a:rPr>
              <a:t>Total number of tickets, n(S)</a:t>
            </a:r>
            <a:r>
              <a:rPr lang="en-US" b="0" i="0" dirty="0">
                <a:solidFill>
                  <a:srgbClr val="222222"/>
                </a:solidFill>
                <a:effectLst/>
                <a:latin typeface="MJXc-TeX-main-R"/>
              </a:rPr>
              <a:t>=20</a:t>
            </a:r>
            <a:br>
              <a:rPr lang="en-US" dirty="0"/>
            </a:br>
            <a:br>
              <a:rPr lang="en-US" dirty="0"/>
            </a:br>
            <a:r>
              <a:rPr lang="en-US" b="0" i="0" dirty="0">
                <a:solidFill>
                  <a:srgbClr val="222222"/>
                </a:solidFill>
                <a:effectLst/>
                <a:latin typeface="Georgia" panose="02040502050405020303" pitchFamily="18" charset="0"/>
              </a:rPr>
              <a:t>To get a multiple of </a:t>
            </a:r>
            <a:r>
              <a:rPr lang="en-US" b="0" i="0" dirty="0">
                <a:solidFill>
                  <a:srgbClr val="222222"/>
                </a:solidFill>
                <a:effectLst/>
                <a:latin typeface="MJXc-TeX-main-R"/>
              </a:rPr>
              <a:t>3</a:t>
            </a:r>
            <a:r>
              <a:rPr lang="en-US" b="0" i="0" dirty="0">
                <a:solidFill>
                  <a:srgbClr val="222222"/>
                </a:solidFill>
                <a:effectLst/>
                <a:latin typeface="Georgia" panose="02040502050405020303" pitchFamily="18" charset="0"/>
              </a:rPr>
              <a:t> or </a:t>
            </a:r>
            <a:r>
              <a:rPr lang="en-US" b="0" i="0" dirty="0">
                <a:solidFill>
                  <a:srgbClr val="222222"/>
                </a:solidFill>
                <a:effectLst/>
                <a:latin typeface="MJXc-TeX-main-R"/>
              </a:rPr>
              <a:t>5</a:t>
            </a:r>
            <a:r>
              <a:rPr lang="en-US" b="0" i="0" dirty="0">
                <a:solidFill>
                  <a:srgbClr val="222222"/>
                </a:solidFill>
                <a:effectLst/>
                <a:latin typeface="Georgia" panose="02040502050405020303" pitchFamily="18" charset="0"/>
              </a:rPr>
              <a:t> ticket drawn must be </a:t>
            </a:r>
            <a:r>
              <a:rPr lang="en-US" b="0" i="0" dirty="0">
                <a:solidFill>
                  <a:srgbClr val="222222"/>
                </a:solidFill>
                <a:effectLst/>
                <a:latin typeface="MJXc-TeX-main-R"/>
              </a:rPr>
              <a:t>3,5,6,9,10,12,15,18 or 20</a:t>
            </a:r>
            <a:r>
              <a:rPr lang="en-US" b="0" i="0" dirty="0">
                <a:solidFill>
                  <a:srgbClr val="222222"/>
                </a:solidFill>
                <a:effectLst/>
                <a:latin typeface="Georgia" panose="02040502050405020303" pitchFamily="18" charset="0"/>
              </a:rPr>
              <a:t> Therefore, number of ways in which we get a multiple of </a:t>
            </a:r>
            <a:r>
              <a:rPr lang="en-US" b="0" i="0" dirty="0">
                <a:solidFill>
                  <a:srgbClr val="222222"/>
                </a:solidFill>
                <a:effectLst/>
                <a:latin typeface="MJXc-TeX-main-R"/>
              </a:rPr>
              <a:t>3</a:t>
            </a:r>
            <a:r>
              <a:rPr lang="en-US" b="0" i="0" dirty="0">
                <a:solidFill>
                  <a:srgbClr val="222222"/>
                </a:solidFill>
                <a:effectLst/>
                <a:latin typeface="Georgia" panose="02040502050405020303" pitchFamily="18" charset="0"/>
              </a:rPr>
              <a:t> or </a:t>
            </a:r>
            <a:r>
              <a:rPr lang="en-US" b="0" i="0" dirty="0">
                <a:solidFill>
                  <a:srgbClr val="222222"/>
                </a:solidFill>
                <a:effectLst/>
                <a:latin typeface="MJXc-TeX-main-R"/>
              </a:rPr>
              <a:t>5</a:t>
            </a:r>
            <a:r>
              <a:rPr lang="en-US" b="0" i="0" dirty="0">
                <a:solidFill>
                  <a:srgbClr val="222222"/>
                </a:solidFill>
                <a:effectLst/>
                <a:latin typeface="Georgia" panose="02040502050405020303" pitchFamily="18" charset="0"/>
              </a:rPr>
              <a:t> </a:t>
            </a:r>
            <a:r>
              <a:rPr lang="en-US" b="0" i="0" dirty="0">
                <a:solidFill>
                  <a:srgbClr val="222222"/>
                </a:solidFill>
                <a:effectLst/>
                <a:latin typeface="MJXc-TeX-main-R"/>
              </a:rPr>
              <a:t>= 9</a:t>
            </a:r>
            <a:br>
              <a:rPr lang="en-US" dirty="0"/>
            </a:br>
            <a:br>
              <a:rPr lang="en-US" dirty="0"/>
            </a:br>
            <a:r>
              <a:rPr lang="en-US" b="0" i="0" dirty="0">
                <a:solidFill>
                  <a:srgbClr val="222222"/>
                </a:solidFill>
                <a:effectLst/>
                <a:latin typeface="Georgia" panose="02040502050405020303" pitchFamily="18" charset="0"/>
              </a:rPr>
              <a:t>P(multiple of </a:t>
            </a:r>
            <a:r>
              <a:rPr lang="en-US" b="0" i="0" dirty="0">
                <a:solidFill>
                  <a:srgbClr val="222222"/>
                </a:solidFill>
                <a:effectLst/>
                <a:latin typeface="MJXc-TeX-main-R"/>
              </a:rPr>
              <a:t>3</a:t>
            </a:r>
            <a:r>
              <a:rPr lang="en-US" b="0" i="0" dirty="0">
                <a:solidFill>
                  <a:srgbClr val="222222"/>
                </a:solidFill>
                <a:effectLst/>
                <a:latin typeface="Georgia" panose="02040502050405020303" pitchFamily="18" charset="0"/>
              </a:rPr>
              <a:t> or </a:t>
            </a:r>
            <a:r>
              <a:rPr lang="en-US" b="0" i="0" dirty="0">
                <a:solidFill>
                  <a:srgbClr val="222222"/>
                </a:solidFill>
                <a:effectLst/>
                <a:latin typeface="MJXc-TeX-main-R"/>
              </a:rPr>
              <a:t>5</a:t>
            </a:r>
            <a:r>
              <a:rPr lang="en-US" b="0" i="0" dirty="0">
                <a:solidFill>
                  <a:srgbClr val="222222"/>
                </a:solidFill>
                <a:effectLst/>
                <a:latin typeface="Georgia" panose="02040502050405020303" pitchFamily="18" charset="0"/>
              </a:rPr>
              <a:t>) </a:t>
            </a:r>
            <a:r>
              <a:rPr lang="en-US" b="0" i="0" dirty="0">
                <a:solidFill>
                  <a:srgbClr val="222222"/>
                </a:solidFill>
                <a:effectLst/>
                <a:latin typeface="MJXc-TeX-main-R"/>
              </a:rPr>
              <a:t>=9/20</a:t>
            </a:r>
            <a:br>
              <a:rPr lang="en-US" dirty="0"/>
            </a:br>
            <a:endParaRPr lang="en-IN" dirty="0"/>
          </a:p>
        </p:txBody>
      </p:sp>
      <p:sp>
        <p:nvSpPr>
          <p:cNvPr id="4" name="Date Placeholder 3">
            <a:extLst>
              <a:ext uri="{FF2B5EF4-FFF2-40B4-BE49-F238E27FC236}">
                <a16:creationId xmlns:a16="http://schemas.microsoft.com/office/drawing/2014/main" id="{0E7305FF-76F2-324A-A56E-E31D9E8460A8}"/>
              </a:ext>
            </a:extLst>
          </p:cNvPr>
          <p:cNvSpPr>
            <a:spLocks noGrp="1"/>
          </p:cNvSpPr>
          <p:nvPr>
            <p:ph type="dt" sz="half" idx="10"/>
          </p:nvPr>
        </p:nvSpPr>
        <p:spPr/>
        <p:txBody>
          <a:bodyPr/>
          <a:lstStyle/>
          <a:p>
            <a:fld id="{1CEB5CBC-9781-4513-83F5-A1F64F94D82D}" type="datetime1">
              <a:rPr lang="en-IN" smtClean="0"/>
              <a:t>01-11-2022</a:t>
            </a:fld>
            <a:endParaRPr lang="en-IN"/>
          </a:p>
        </p:txBody>
      </p:sp>
      <p:sp>
        <p:nvSpPr>
          <p:cNvPr id="5" name="Slide Number Placeholder 4">
            <a:extLst>
              <a:ext uri="{FF2B5EF4-FFF2-40B4-BE49-F238E27FC236}">
                <a16:creationId xmlns:a16="http://schemas.microsoft.com/office/drawing/2014/main" id="{FB6F38F7-DC61-C709-7B13-C3DFBE21C29A}"/>
              </a:ext>
            </a:extLst>
          </p:cNvPr>
          <p:cNvSpPr>
            <a:spLocks noGrp="1"/>
          </p:cNvSpPr>
          <p:nvPr>
            <p:ph type="sldNum" sz="quarter" idx="12"/>
          </p:nvPr>
        </p:nvSpPr>
        <p:spPr/>
        <p:txBody>
          <a:bodyPr/>
          <a:lstStyle/>
          <a:p>
            <a:fld id="{5D344811-AA92-4D96-A8C0-90EDDBFB1913}" type="slidenum">
              <a:rPr lang="en-IN" smtClean="0"/>
              <a:t>42</a:t>
            </a:fld>
            <a:endParaRPr lang="en-IN"/>
          </a:p>
        </p:txBody>
      </p:sp>
    </p:spTree>
    <p:extLst>
      <p:ext uri="{BB962C8B-B14F-4D97-AF65-F5344CB8AC3E}">
        <p14:creationId xmlns:p14="http://schemas.microsoft.com/office/powerpoint/2010/main" val="1835236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D2EC-B6EA-DD9F-B8EA-CB1DD8E66B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2CD1FA-E72A-84E5-7E21-3A60843C50C4}"/>
              </a:ext>
            </a:extLst>
          </p:cNvPr>
          <p:cNvSpPr>
            <a:spLocks noGrp="1"/>
          </p:cNvSpPr>
          <p:nvPr>
            <p:ph idx="1"/>
          </p:nvPr>
        </p:nvSpPr>
        <p:spPr/>
        <p:txBody>
          <a:bodyPr/>
          <a:lstStyle/>
          <a:p>
            <a:r>
              <a:rPr lang="en-US" dirty="0"/>
              <a:t>Trial: A trial denotes doing a random experiment.</a:t>
            </a:r>
          </a:p>
          <a:p>
            <a:endParaRPr lang="en-US" dirty="0"/>
          </a:p>
          <a:p>
            <a:r>
              <a:rPr lang="en-US" dirty="0"/>
              <a:t>Random Experiment: An experiment that has a well-defined set of outcomes is called a random experiment. For example, when we toss a coin, we know that we would get ahead or tail, but we are not sure which one will appear.</a:t>
            </a:r>
          </a:p>
          <a:p>
            <a:endParaRPr lang="en-US" dirty="0"/>
          </a:p>
          <a:p>
            <a:r>
              <a:rPr lang="en-US" dirty="0"/>
              <a:t>Event: The total number of outcomes of a random experiment is called an event.</a:t>
            </a:r>
          </a:p>
          <a:p>
            <a:endParaRPr lang="en-US" dirty="0"/>
          </a:p>
          <a:p>
            <a:endParaRPr lang="en-US" dirty="0"/>
          </a:p>
          <a:p>
            <a:endParaRPr lang="en-IN" dirty="0"/>
          </a:p>
        </p:txBody>
      </p:sp>
      <p:sp>
        <p:nvSpPr>
          <p:cNvPr id="4" name="Date Placeholder 3">
            <a:extLst>
              <a:ext uri="{FF2B5EF4-FFF2-40B4-BE49-F238E27FC236}">
                <a16:creationId xmlns:a16="http://schemas.microsoft.com/office/drawing/2014/main" id="{3AB930E6-3E94-040C-87C2-9C14D4E9BAE8}"/>
              </a:ext>
            </a:extLst>
          </p:cNvPr>
          <p:cNvSpPr>
            <a:spLocks noGrp="1"/>
          </p:cNvSpPr>
          <p:nvPr>
            <p:ph type="dt" sz="half" idx="10"/>
          </p:nvPr>
        </p:nvSpPr>
        <p:spPr/>
        <p:txBody>
          <a:bodyPr/>
          <a:lstStyle/>
          <a:p>
            <a:fld id="{22221355-B9AF-4E7E-BDDB-B4C2A1287B9E}" type="datetime1">
              <a:rPr lang="en-IN" smtClean="0"/>
              <a:t>01-11-2022</a:t>
            </a:fld>
            <a:endParaRPr lang="en-IN"/>
          </a:p>
        </p:txBody>
      </p:sp>
      <p:sp>
        <p:nvSpPr>
          <p:cNvPr id="5" name="Slide Number Placeholder 4">
            <a:extLst>
              <a:ext uri="{FF2B5EF4-FFF2-40B4-BE49-F238E27FC236}">
                <a16:creationId xmlns:a16="http://schemas.microsoft.com/office/drawing/2014/main" id="{D7612683-0268-7BE5-954A-83B136429095}"/>
              </a:ext>
            </a:extLst>
          </p:cNvPr>
          <p:cNvSpPr>
            <a:spLocks noGrp="1"/>
          </p:cNvSpPr>
          <p:nvPr>
            <p:ph type="sldNum" sz="quarter" idx="12"/>
          </p:nvPr>
        </p:nvSpPr>
        <p:spPr/>
        <p:txBody>
          <a:bodyPr/>
          <a:lstStyle/>
          <a:p>
            <a:fld id="{5D344811-AA92-4D96-A8C0-90EDDBFB1913}" type="slidenum">
              <a:rPr lang="en-IN" smtClean="0"/>
              <a:t>5</a:t>
            </a:fld>
            <a:endParaRPr lang="en-IN"/>
          </a:p>
        </p:txBody>
      </p:sp>
    </p:spTree>
    <p:extLst>
      <p:ext uri="{BB962C8B-B14F-4D97-AF65-F5344CB8AC3E}">
        <p14:creationId xmlns:p14="http://schemas.microsoft.com/office/powerpoint/2010/main" val="3014068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89E1-FE38-B70A-2FBD-11B9E4C4A1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D32D42-CC7E-AA40-4840-82B48627FF12}"/>
              </a:ext>
            </a:extLst>
          </p:cNvPr>
          <p:cNvSpPr>
            <a:spLocks noGrp="1"/>
          </p:cNvSpPr>
          <p:nvPr>
            <p:ph idx="1"/>
          </p:nvPr>
        </p:nvSpPr>
        <p:spPr/>
        <p:txBody>
          <a:bodyPr>
            <a:normAutofit/>
          </a:bodyPr>
          <a:lstStyle/>
          <a:p>
            <a:r>
              <a:rPr lang="en-US" dirty="0"/>
              <a:t>Equally Likely Events: Events that have the same chances or probability of occurring are called equally likely events. The outcome of one event is independent of the other. For example, when we toss a coin, there are equal chances of getting a head or a tail.</a:t>
            </a:r>
          </a:p>
          <a:p>
            <a:endParaRPr lang="en-US" dirty="0"/>
          </a:p>
          <a:p>
            <a:r>
              <a:rPr lang="en-US" dirty="0"/>
              <a:t>Exhaustive Events: When the set of all outcomes of an experiment is equal to the sample space, we call it an exhaustive event.</a:t>
            </a:r>
          </a:p>
          <a:p>
            <a:endParaRPr lang="en-US" dirty="0"/>
          </a:p>
          <a:p>
            <a:r>
              <a:rPr lang="en-US" dirty="0"/>
              <a:t>Mutually Exclusive Events: Events that cannot happen simultaneously are called mutually exclusive events. For example, the climate can be either hot or cold. We cannot experience the same weather simultaneously.</a:t>
            </a:r>
          </a:p>
          <a:p>
            <a:endParaRPr lang="en-US" dirty="0"/>
          </a:p>
          <a:p>
            <a:endParaRPr lang="en-IN" dirty="0"/>
          </a:p>
        </p:txBody>
      </p:sp>
      <p:sp>
        <p:nvSpPr>
          <p:cNvPr id="4" name="Date Placeholder 3">
            <a:extLst>
              <a:ext uri="{FF2B5EF4-FFF2-40B4-BE49-F238E27FC236}">
                <a16:creationId xmlns:a16="http://schemas.microsoft.com/office/drawing/2014/main" id="{F498ACD0-82EA-957C-9474-BB37FFEEFB00}"/>
              </a:ext>
            </a:extLst>
          </p:cNvPr>
          <p:cNvSpPr>
            <a:spLocks noGrp="1"/>
          </p:cNvSpPr>
          <p:nvPr>
            <p:ph type="dt" sz="half" idx="10"/>
          </p:nvPr>
        </p:nvSpPr>
        <p:spPr/>
        <p:txBody>
          <a:bodyPr/>
          <a:lstStyle/>
          <a:p>
            <a:fld id="{55B5A8FF-D3B2-4075-BE84-390D96CCCA2C}" type="datetime1">
              <a:rPr lang="en-IN" smtClean="0"/>
              <a:t>01-11-2022</a:t>
            </a:fld>
            <a:endParaRPr lang="en-IN"/>
          </a:p>
        </p:txBody>
      </p:sp>
      <p:sp>
        <p:nvSpPr>
          <p:cNvPr id="5" name="Slide Number Placeholder 4">
            <a:extLst>
              <a:ext uri="{FF2B5EF4-FFF2-40B4-BE49-F238E27FC236}">
                <a16:creationId xmlns:a16="http://schemas.microsoft.com/office/drawing/2014/main" id="{C7846F47-321C-7955-41A0-230FECF0CD22}"/>
              </a:ext>
            </a:extLst>
          </p:cNvPr>
          <p:cNvSpPr>
            <a:spLocks noGrp="1"/>
          </p:cNvSpPr>
          <p:nvPr>
            <p:ph type="sldNum" sz="quarter" idx="12"/>
          </p:nvPr>
        </p:nvSpPr>
        <p:spPr/>
        <p:txBody>
          <a:bodyPr/>
          <a:lstStyle/>
          <a:p>
            <a:fld id="{5D344811-AA92-4D96-A8C0-90EDDBFB1913}" type="slidenum">
              <a:rPr lang="en-IN" smtClean="0"/>
              <a:t>6</a:t>
            </a:fld>
            <a:endParaRPr lang="en-IN"/>
          </a:p>
        </p:txBody>
      </p:sp>
    </p:spTree>
    <p:extLst>
      <p:ext uri="{BB962C8B-B14F-4D97-AF65-F5344CB8AC3E}">
        <p14:creationId xmlns:p14="http://schemas.microsoft.com/office/powerpoint/2010/main" val="2606009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6318-0F80-7ABC-2654-BDB3EF6FCF5D}"/>
              </a:ext>
            </a:extLst>
          </p:cNvPr>
          <p:cNvSpPr>
            <a:spLocks noGrp="1"/>
          </p:cNvSpPr>
          <p:nvPr>
            <p:ph type="title"/>
          </p:nvPr>
        </p:nvSpPr>
        <p:spPr/>
        <p:txBody>
          <a:bodyPr/>
          <a:lstStyle/>
          <a:p>
            <a:r>
              <a:rPr lang="en-IN" dirty="0"/>
              <a:t>Probability Formula</a:t>
            </a:r>
          </a:p>
        </p:txBody>
      </p:sp>
      <p:sp>
        <p:nvSpPr>
          <p:cNvPr id="3" name="Content Placeholder 2">
            <a:extLst>
              <a:ext uri="{FF2B5EF4-FFF2-40B4-BE49-F238E27FC236}">
                <a16:creationId xmlns:a16="http://schemas.microsoft.com/office/drawing/2014/main" id="{F965C28E-FEB1-ABE6-2C27-21FDB0DCCE99}"/>
              </a:ext>
            </a:extLst>
          </p:cNvPr>
          <p:cNvSpPr>
            <a:spLocks noGrp="1"/>
          </p:cNvSpPr>
          <p:nvPr>
            <p:ph idx="1"/>
          </p:nvPr>
        </p:nvSpPr>
        <p:spPr/>
        <p:txBody>
          <a:bodyPr/>
          <a:lstStyle/>
          <a:p>
            <a:endParaRPr lang="en-US" dirty="0"/>
          </a:p>
          <a:p>
            <a:r>
              <a:rPr lang="en-US" dirty="0"/>
              <a:t>P(A)=Number of favorable cases/Total number of possible cases</a:t>
            </a:r>
            <a:endParaRPr lang="en-IN" dirty="0"/>
          </a:p>
        </p:txBody>
      </p:sp>
      <p:sp>
        <p:nvSpPr>
          <p:cNvPr id="4" name="Date Placeholder 3">
            <a:extLst>
              <a:ext uri="{FF2B5EF4-FFF2-40B4-BE49-F238E27FC236}">
                <a16:creationId xmlns:a16="http://schemas.microsoft.com/office/drawing/2014/main" id="{7ABA21C0-9C98-934D-9EC8-4F26CFC6FFF2}"/>
              </a:ext>
            </a:extLst>
          </p:cNvPr>
          <p:cNvSpPr>
            <a:spLocks noGrp="1"/>
          </p:cNvSpPr>
          <p:nvPr>
            <p:ph type="dt" sz="half" idx="10"/>
          </p:nvPr>
        </p:nvSpPr>
        <p:spPr/>
        <p:txBody>
          <a:bodyPr/>
          <a:lstStyle/>
          <a:p>
            <a:fld id="{174BECE6-4049-4700-8908-6A266E6B773A}" type="datetime1">
              <a:rPr lang="en-IN" smtClean="0"/>
              <a:t>01-11-2022</a:t>
            </a:fld>
            <a:endParaRPr lang="en-IN"/>
          </a:p>
        </p:txBody>
      </p:sp>
      <p:sp>
        <p:nvSpPr>
          <p:cNvPr id="5" name="Slide Number Placeholder 4">
            <a:extLst>
              <a:ext uri="{FF2B5EF4-FFF2-40B4-BE49-F238E27FC236}">
                <a16:creationId xmlns:a16="http://schemas.microsoft.com/office/drawing/2014/main" id="{737109F9-401F-15B2-DA88-BEB966EB41FC}"/>
              </a:ext>
            </a:extLst>
          </p:cNvPr>
          <p:cNvSpPr>
            <a:spLocks noGrp="1"/>
          </p:cNvSpPr>
          <p:nvPr>
            <p:ph type="sldNum" sz="quarter" idx="12"/>
          </p:nvPr>
        </p:nvSpPr>
        <p:spPr/>
        <p:txBody>
          <a:bodyPr/>
          <a:lstStyle/>
          <a:p>
            <a:fld id="{5D344811-AA92-4D96-A8C0-90EDDBFB1913}" type="slidenum">
              <a:rPr lang="en-IN" smtClean="0"/>
              <a:t>7</a:t>
            </a:fld>
            <a:endParaRPr lang="en-IN"/>
          </a:p>
        </p:txBody>
      </p:sp>
    </p:spTree>
    <p:extLst>
      <p:ext uri="{BB962C8B-B14F-4D97-AF65-F5344CB8AC3E}">
        <p14:creationId xmlns:p14="http://schemas.microsoft.com/office/powerpoint/2010/main" val="863894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A850-A6A4-E430-BD0D-F50FFAB158E6}"/>
              </a:ext>
            </a:extLst>
          </p:cNvPr>
          <p:cNvSpPr>
            <a:spLocks noGrp="1"/>
          </p:cNvSpPr>
          <p:nvPr>
            <p:ph type="title"/>
          </p:nvPr>
        </p:nvSpPr>
        <p:spPr>
          <a:xfrm>
            <a:off x="802020" y="474664"/>
            <a:ext cx="8596668" cy="1320800"/>
          </a:xfrm>
        </p:spPr>
        <p:txBody>
          <a:bodyPr/>
          <a:lstStyle/>
          <a:p>
            <a:r>
              <a:rPr lang="en-US" dirty="0"/>
              <a:t>Probability formula with addition:</a:t>
            </a:r>
            <a:endParaRPr lang="en-IN" dirty="0"/>
          </a:p>
        </p:txBody>
      </p:sp>
      <p:sp>
        <p:nvSpPr>
          <p:cNvPr id="3" name="Content Placeholder 2">
            <a:extLst>
              <a:ext uri="{FF2B5EF4-FFF2-40B4-BE49-F238E27FC236}">
                <a16:creationId xmlns:a16="http://schemas.microsoft.com/office/drawing/2014/main" id="{BFB55695-645C-6131-3856-8A181F59E9D4}"/>
              </a:ext>
            </a:extLst>
          </p:cNvPr>
          <p:cNvSpPr>
            <a:spLocks noGrp="1"/>
          </p:cNvSpPr>
          <p:nvPr>
            <p:ph idx="1"/>
          </p:nvPr>
        </p:nvSpPr>
        <p:spPr/>
        <p:txBody>
          <a:bodyPr/>
          <a:lstStyle/>
          <a:p>
            <a:r>
              <a:rPr lang="en-US" dirty="0"/>
              <a:t>Whenever an event is the union of two other events, say A and B, then</a:t>
            </a:r>
          </a:p>
          <a:p>
            <a:r>
              <a:rPr lang="en-US" dirty="0"/>
              <a:t>P(A or B) = P(A) + P(B) - P(A∩B)</a:t>
            </a:r>
          </a:p>
          <a:p>
            <a:r>
              <a:rPr lang="en-US" dirty="0"/>
              <a:t>P(A ∪ B) = P(A) + P(B) - P(A∩B)</a:t>
            </a:r>
            <a:endParaRPr lang="en-IN" dirty="0"/>
          </a:p>
        </p:txBody>
      </p:sp>
      <p:sp>
        <p:nvSpPr>
          <p:cNvPr id="4" name="Date Placeholder 3">
            <a:extLst>
              <a:ext uri="{FF2B5EF4-FFF2-40B4-BE49-F238E27FC236}">
                <a16:creationId xmlns:a16="http://schemas.microsoft.com/office/drawing/2014/main" id="{C5DA4CCE-B4F7-E4FB-3A50-F6F0A2CD48EF}"/>
              </a:ext>
            </a:extLst>
          </p:cNvPr>
          <p:cNvSpPr>
            <a:spLocks noGrp="1"/>
          </p:cNvSpPr>
          <p:nvPr>
            <p:ph type="dt" sz="half" idx="10"/>
          </p:nvPr>
        </p:nvSpPr>
        <p:spPr/>
        <p:txBody>
          <a:bodyPr/>
          <a:lstStyle/>
          <a:p>
            <a:fld id="{51BBBF4D-6DE5-4153-9CFC-88C8CAAEBFD8}" type="datetime1">
              <a:rPr lang="en-IN" smtClean="0"/>
              <a:t>01-11-2022</a:t>
            </a:fld>
            <a:endParaRPr lang="en-IN"/>
          </a:p>
        </p:txBody>
      </p:sp>
      <p:sp>
        <p:nvSpPr>
          <p:cNvPr id="5" name="Slide Number Placeholder 4">
            <a:extLst>
              <a:ext uri="{FF2B5EF4-FFF2-40B4-BE49-F238E27FC236}">
                <a16:creationId xmlns:a16="http://schemas.microsoft.com/office/drawing/2014/main" id="{1270F420-5574-2F9C-CEC5-E4DE60F67AB0}"/>
              </a:ext>
            </a:extLst>
          </p:cNvPr>
          <p:cNvSpPr>
            <a:spLocks noGrp="1"/>
          </p:cNvSpPr>
          <p:nvPr>
            <p:ph type="sldNum" sz="quarter" idx="12"/>
          </p:nvPr>
        </p:nvSpPr>
        <p:spPr/>
        <p:txBody>
          <a:bodyPr/>
          <a:lstStyle/>
          <a:p>
            <a:fld id="{5D344811-AA92-4D96-A8C0-90EDDBFB1913}" type="slidenum">
              <a:rPr lang="en-IN" smtClean="0"/>
              <a:t>8</a:t>
            </a:fld>
            <a:endParaRPr lang="en-IN"/>
          </a:p>
        </p:txBody>
      </p:sp>
    </p:spTree>
    <p:extLst>
      <p:ext uri="{BB962C8B-B14F-4D97-AF65-F5344CB8AC3E}">
        <p14:creationId xmlns:p14="http://schemas.microsoft.com/office/powerpoint/2010/main" val="217287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A3A25-30E8-31F5-8540-C8D38B8BE740}"/>
              </a:ext>
            </a:extLst>
          </p:cNvPr>
          <p:cNvSpPr>
            <a:spLocks noGrp="1"/>
          </p:cNvSpPr>
          <p:nvPr>
            <p:ph type="title"/>
          </p:nvPr>
        </p:nvSpPr>
        <p:spPr/>
        <p:txBody>
          <a:bodyPr/>
          <a:lstStyle/>
          <a:p>
            <a:r>
              <a:rPr lang="en-US" b="1" i="0" dirty="0">
                <a:solidFill>
                  <a:srgbClr val="333333"/>
                </a:solidFill>
                <a:effectLst/>
                <a:latin typeface="Untitled Sans"/>
              </a:rPr>
              <a:t>Probability formula with the complementary rule: </a:t>
            </a:r>
            <a:endParaRPr lang="en-IN" dirty="0"/>
          </a:p>
        </p:txBody>
      </p:sp>
      <p:sp>
        <p:nvSpPr>
          <p:cNvPr id="3" name="Content Placeholder 2">
            <a:extLst>
              <a:ext uri="{FF2B5EF4-FFF2-40B4-BE49-F238E27FC236}">
                <a16:creationId xmlns:a16="http://schemas.microsoft.com/office/drawing/2014/main" id="{00DBCBC6-AA10-2413-28C5-CEFDE6D68204}"/>
              </a:ext>
            </a:extLst>
          </p:cNvPr>
          <p:cNvSpPr>
            <a:spLocks noGrp="1"/>
          </p:cNvSpPr>
          <p:nvPr>
            <p:ph idx="1"/>
          </p:nvPr>
        </p:nvSpPr>
        <p:spPr/>
        <p:txBody>
          <a:bodyPr/>
          <a:lstStyle/>
          <a:p>
            <a:r>
              <a:rPr lang="en-US" b="0" i="0" dirty="0">
                <a:solidFill>
                  <a:srgbClr val="333333"/>
                </a:solidFill>
                <a:effectLst/>
                <a:latin typeface="Untitled Sans"/>
              </a:rPr>
              <a:t>Whenever an event is the complement of another event, specifically, if A is an event, then</a:t>
            </a:r>
          </a:p>
          <a:p>
            <a:r>
              <a:rPr lang="en-US" b="0" i="0" dirty="0">
                <a:solidFill>
                  <a:srgbClr val="333333"/>
                </a:solidFill>
                <a:effectLst/>
                <a:latin typeface="Untitled Sans"/>
              </a:rPr>
              <a:t> P(not A) = 1 - P(A) or P(A') = 1 - P(A).</a:t>
            </a:r>
            <a:br>
              <a:rPr lang="en-US" dirty="0"/>
            </a:br>
            <a:r>
              <a:rPr lang="en-US" b="0" i="0" dirty="0">
                <a:solidFill>
                  <a:srgbClr val="333333"/>
                </a:solidFill>
                <a:effectLst/>
                <a:latin typeface="Untitled Sans"/>
              </a:rPr>
              <a:t>P(A) + P(A′) = 1.</a:t>
            </a:r>
          </a:p>
          <a:p>
            <a:pPr lvl="8"/>
            <a:r>
              <a:rPr lang="en-US" sz="2400" dirty="0">
                <a:solidFill>
                  <a:srgbClr val="333333"/>
                </a:solidFill>
                <a:highlight>
                  <a:srgbClr val="FFFF00"/>
                </a:highlight>
                <a:latin typeface="Untitled Sans"/>
              </a:rPr>
              <a:t>OR</a:t>
            </a:r>
            <a:endParaRPr lang="en-US" dirty="0">
              <a:solidFill>
                <a:srgbClr val="333333"/>
              </a:solidFill>
              <a:latin typeface="Untitled Sans"/>
            </a:endParaRPr>
          </a:p>
          <a:p>
            <a:r>
              <a:rPr lang="en-US" dirty="0"/>
              <a:t>Complementary events occur when there are just two events, and one event is exactly opposite to the other event. Hence, A∪A¯= </a:t>
            </a:r>
            <a:r>
              <a:rPr lang="en-US" dirty="0" err="1"/>
              <a:t>setofsamplespace</a:t>
            </a:r>
            <a:endParaRPr lang="en-US" dirty="0"/>
          </a:p>
          <a:p>
            <a:r>
              <a:rPr lang="en-US" dirty="0"/>
              <a:t>For an event with probability P(A), its complement is P(A¯) such that</a:t>
            </a:r>
          </a:p>
          <a:p>
            <a:r>
              <a:rPr lang="en-US" dirty="0"/>
              <a:t>P(A¯)+P(A)=1</a:t>
            </a:r>
            <a:endParaRPr lang="en-IN" dirty="0"/>
          </a:p>
        </p:txBody>
      </p:sp>
      <p:sp>
        <p:nvSpPr>
          <p:cNvPr id="4" name="Date Placeholder 3">
            <a:extLst>
              <a:ext uri="{FF2B5EF4-FFF2-40B4-BE49-F238E27FC236}">
                <a16:creationId xmlns:a16="http://schemas.microsoft.com/office/drawing/2014/main" id="{223F04D0-9782-F9E9-5006-B2FEB72C84F7}"/>
              </a:ext>
            </a:extLst>
          </p:cNvPr>
          <p:cNvSpPr>
            <a:spLocks noGrp="1"/>
          </p:cNvSpPr>
          <p:nvPr>
            <p:ph type="dt" sz="half" idx="10"/>
          </p:nvPr>
        </p:nvSpPr>
        <p:spPr/>
        <p:txBody>
          <a:bodyPr/>
          <a:lstStyle/>
          <a:p>
            <a:fld id="{7FA1DBF8-32AB-4B96-8295-209650B2A387}" type="datetime1">
              <a:rPr lang="en-IN" smtClean="0"/>
              <a:t>01-11-2022</a:t>
            </a:fld>
            <a:endParaRPr lang="en-IN"/>
          </a:p>
        </p:txBody>
      </p:sp>
      <p:sp>
        <p:nvSpPr>
          <p:cNvPr id="5" name="Slide Number Placeholder 4">
            <a:extLst>
              <a:ext uri="{FF2B5EF4-FFF2-40B4-BE49-F238E27FC236}">
                <a16:creationId xmlns:a16="http://schemas.microsoft.com/office/drawing/2014/main" id="{9CBC85FD-FC48-37C5-7A08-919E9933E1A5}"/>
              </a:ext>
            </a:extLst>
          </p:cNvPr>
          <p:cNvSpPr>
            <a:spLocks noGrp="1"/>
          </p:cNvSpPr>
          <p:nvPr>
            <p:ph type="sldNum" sz="quarter" idx="12"/>
          </p:nvPr>
        </p:nvSpPr>
        <p:spPr/>
        <p:txBody>
          <a:bodyPr/>
          <a:lstStyle/>
          <a:p>
            <a:fld id="{5D344811-AA92-4D96-A8C0-90EDDBFB1913}" type="slidenum">
              <a:rPr lang="en-IN" smtClean="0"/>
              <a:t>9</a:t>
            </a:fld>
            <a:endParaRPr lang="en-IN"/>
          </a:p>
        </p:txBody>
      </p:sp>
    </p:spTree>
    <p:extLst>
      <p:ext uri="{BB962C8B-B14F-4D97-AF65-F5344CB8AC3E}">
        <p14:creationId xmlns:p14="http://schemas.microsoft.com/office/powerpoint/2010/main" val="42815051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514</TotalTime>
  <Words>3402</Words>
  <Application>Microsoft Office PowerPoint</Application>
  <PresentationFormat>Widescreen</PresentationFormat>
  <Paragraphs>404</Paragraphs>
  <Slides>42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42</vt:i4>
      </vt:variant>
    </vt:vector>
  </HeadingPairs>
  <TitlesOfParts>
    <vt:vector size="57" baseType="lpstr">
      <vt:lpstr>Arial</vt:lpstr>
      <vt:lpstr>Calibri</vt:lpstr>
      <vt:lpstr>Georgia</vt:lpstr>
      <vt:lpstr>Heebo</vt:lpstr>
      <vt:lpstr>inherit</vt:lpstr>
      <vt:lpstr>MathJax_Main</vt:lpstr>
      <vt:lpstr>MathJax_Math-italic</vt:lpstr>
      <vt:lpstr>MJXc-TeX-main-R</vt:lpstr>
      <vt:lpstr>MJXc-TeX-size3-R</vt:lpstr>
      <vt:lpstr>Nunito</vt:lpstr>
      <vt:lpstr>Roboto</vt:lpstr>
      <vt:lpstr>Trebuchet MS</vt:lpstr>
      <vt:lpstr>Untitled Sans</vt:lpstr>
      <vt:lpstr>Wingdings 3</vt:lpstr>
      <vt:lpstr>Facet</vt:lpstr>
      <vt:lpstr>Probability</vt:lpstr>
      <vt:lpstr>Definition</vt:lpstr>
      <vt:lpstr>For example</vt:lpstr>
      <vt:lpstr>Terminology of Probability Theory </vt:lpstr>
      <vt:lpstr>PowerPoint Presentation</vt:lpstr>
      <vt:lpstr>PowerPoint Presentation</vt:lpstr>
      <vt:lpstr>Probability Formula</vt:lpstr>
      <vt:lpstr>Probability formula with addition:</vt:lpstr>
      <vt:lpstr>Probability formula with the complementary rule: </vt:lpstr>
      <vt:lpstr>Probability formula with the conditional rule:</vt:lpstr>
      <vt:lpstr>Example:</vt:lpstr>
      <vt:lpstr>Example: </vt:lpstr>
      <vt:lpstr>PowerPoint Presentation</vt:lpstr>
      <vt:lpstr>Probability formula with multiplication rule:</vt:lpstr>
      <vt:lpstr>Example:</vt:lpstr>
      <vt:lpstr>For Mutually Exclusive Events </vt:lpstr>
      <vt:lpstr>Example:</vt:lpstr>
      <vt:lpstr>For Non-Mutually Exclusive Events </vt:lpstr>
      <vt:lpstr>Bayes' Theorem</vt:lpstr>
      <vt:lpstr>PowerPoint Presentation</vt:lpstr>
      <vt:lpstr>PowerPoint Presentation</vt:lpstr>
      <vt:lpstr>Types of Probability </vt:lpstr>
      <vt:lpstr>PowerPoint Presentation</vt:lpstr>
      <vt:lpstr>PowerPoint Presentation</vt:lpstr>
      <vt:lpstr>PowerPoint Presentation</vt:lpstr>
      <vt:lpstr>PowerPoint Presentation</vt:lpstr>
      <vt:lpstr>Practice questions: 1) </vt:lpstr>
      <vt:lpstr>PowerPoint Presentation</vt:lpstr>
      <vt:lpstr>2)</vt:lpstr>
      <vt:lpstr>PowerPoint Presentation</vt:lpstr>
      <vt:lpstr>3)</vt:lpstr>
      <vt:lpstr>4)</vt:lpstr>
      <vt:lpstr>Solutions:</vt:lpstr>
      <vt:lpstr>5) </vt:lpstr>
      <vt:lpstr>PowerPoint Presentation</vt:lpstr>
      <vt:lpstr>PowerPoint Presentation</vt:lpstr>
      <vt:lpstr>Practice problems:1)</vt:lpstr>
      <vt:lpstr>2)</vt:lpstr>
      <vt:lpstr>Practice questions:</vt:lpstr>
      <vt:lpstr>PowerPoint Presentation</vt:lpstr>
      <vt:lpstr>Question: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dc:title>
  <dc:creator>Vasu Aggarwal</dc:creator>
  <cp:lastModifiedBy>Vasu Aggarwal</cp:lastModifiedBy>
  <cp:revision>82</cp:revision>
  <dcterms:created xsi:type="dcterms:W3CDTF">2022-10-31T05:45:43Z</dcterms:created>
  <dcterms:modified xsi:type="dcterms:W3CDTF">2022-11-01T09:41:50Z</dcterms:modified>
</cp:coreProperties>
</file>