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64" r:id="rId20"/>
    <p:sldId id="275" r:id="rId21"/>
    <p:sldId id="276" r:id="rId22"/>
    <p:sldId id="277" r:id="rId23"/>
    <p:sldId id="278" r:id="rId24"/>
    <p:sldId id="279" r:id="rId25"/>
    <p:sldId id="280" r:id="rId26"/>
    <p:sldId id="281" r:id="rId27"/>
    <p:sldId id="283" r:id="rId28"/>
    <p:sldId id="282" r:id="rId29"/>
    <p:sldId id="284" r:id="rId30"/>
    <p:sldId id="285" r:id="rId31"/>
    <p:sldId id="286" r:id="rId32"/>
    <p:sldId id="287" r:id="rId33"/>
    <p:sldId id="288" r:id="rId34"/>
    <p:sldId id="289" r:id="rId35"/>
    <p:sldId id="290" r:id="rId36"/>
    <p:sldId id="296" r:id="rId37"/>
    <p:sldId id="291" r:id="rId38"/>
    <p:sldId id="297" r:id="rId39"/>
    <p:sldId id="292" r:id="rId40"/>
    <p:sldId id="293" r:id="rId41"/>
    <p:sldId id="294" r:id="rId42"/>
    <p:sldId id="295" r:id="rId43"/>
    <p:sldId id="298" r:id="rId44"/>
    <p:sldId id="29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6" d="100"/>
          <a:sy n="106" d="100"/>
        </p:scale>
        <p:origin x="4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6C0899-0F20-4CAF-A90E-C706FDF4F756}"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9ABFF-466B-41E8-B1BB-2DE01511674A}" type="slidenum">
              <a:rPr lang="en-IN" smtClean="0"/>
              <a:t>‹#›</a:t>
            </a:fld>
            <a:endParaRPr lang="en-IN"/>
          </a:p>
        </p:txBody>
      </p:sp>
    </p:spTree>
    <p:extLst>
      <p:ext uri="{BB962C8B-B14F-4D97-AF65-F5344CB8AC3E}">
        <p14:creationId xmlns:p14="http://schemas.microsoft.com/office/powerpoint/2010/main" val="893199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6C0899-0F20-4CAF-A90E-C706FDF4F756}"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9ABFF-466B-41E8-B1BB-2DE01511674A}" type="slidenum">
              <a:rPr lang="en-IN" smtClean="0"/>
              <a:t>‹#›</a:t>
            </a:fld>
            <a:endParaRPr lang="en-IN"/>
          </a:p>
        </p:txBody>
      </p:sp>
    </p:spTree>
    <p:extLst>
      <p:ext uri="{BB962C8B-B14F-4D97-AF65-F5344CB8AC3E}">
        <p14:creationId xmlns:p14="http://schemas.microsoft.com/office/powerpoint/2010/main" val="2531550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6C0899-0F20-4CAF-A90E-C706FDF4F756}"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9ABFF-466B-41E8-B1BB-2DE01511674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88859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6C0899-0F20-4CAF-A90E-C706FDF4F756}"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9ABFF-466B-41E8-B1BB-2DE01511674A}" type="slidenum">
              <a:rPr lang="en-IN" smtClean="0"/>
              <a:t>‹#›</a:t>
            </a:fld>
            <a:endParaRPr lang="en-IN"/>
          </a:p>
        </p:txBody>
      </p:sp>
    </p:spTree>
    <p:extLst>
      <p:ext uri="{BB962C8B-B14F-4D97-AF65-F5344CB8AC3E}">
        <p14:creationId xmlns:p14="http://schemas.microsoft.com/office/powerpoint/2010/main" val="1990903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6C0899-0F20-4CAF-A90E-C706FDF4F756}"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9ABFF-466B-41E8-B1BB-2DE01511674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50835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6C0899-0F20-4CAF-A90E-C706FDF4F756}"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9ABFF-466B-41E8-B1BB-2DE01511674A}" type="slidenum">
              <a:rPr lang="en-IN" smtClean="0"/>
              <a:t>‹#›</a:t>
            </a:fld>
            <a:endParaRPr lang="en-IN"/>
          </a:p>
        </p:txBody>
      </p:sp>
    </p:spTree>
    <p:extLst>
      <p:ext uri="{BB962C8B-B14F-4D97-AF65-F5344CB8AC3E}">
        <p14:creationId xmlns:p14="http://schemas.microsoft.com/office/powerpoint/2010/main" val="1881673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C0899-0F20-4CAF-A90E-C706FDF4F756}"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9ABFF-466B-41E8-B1BB-2DE01511674A}" type="slidenum">
              <a:rPr lang="en-IN" smtClean="0"/>
              <a:t>‹#›</a:t>
            </a:fld>
            <a:endParaRPr lang="en-IN"/>
          </a:p>
        </p:txBody>
      </p:sp>
    </p:spTree>
    <p:extLst>
      <p:ext uri="{BB962C8B-B14F-4D97-AF65-F5344CB8AC3E}">
        <p14:creationId xmlns:p14="http://schemas.microsoft.com/office/powerpoint/2010/main" val="3901085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C0899-0F20-4CAF-A90E-C706FDF4F756}"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9ABFF-466B-41E8-B1BB-2DE01511674A}" type="slidenum">
              <a:rPr lang="en-IN" smtClean="0"/>
              <a:t>‹#›</a:t>
            </a:fld>
            <a:endParaRPr lang="en-IN"/>
          </a:p>
        </p:txBody>
      </p:sp>
    </p:spTree>
    <p:extLst>
      <p:ext uri="{BB962C8B-B14F-4D97-AF65-F5344CB8AC3E}">
        <p14:creationId xmlns:p14="http://schemas.microsoft.com/office/powerpoint/2010/main" val="1320955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C0899-0F20-4CAF-A90E-C706FDF4F756}"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9ABFF-466B-41E8-B1BB-2DE01511674A}" type="slidenum">
              <a:rPr lang="en-IN" smtClean="0"/>
              <a:t>‹#›</a:t>
            </a:fld>
            <a:endParaRPr lang="en-IN"/>
          </a:p>
        </p:txBody>
      </p:sp>
    </p:spTree>
    <p:extLst>
      <p:ext uri="{BB962C8B-B14F-4D97-AF65-F5344CB8AC3E}">
        <p14:creationId xmlns:p14="http://schemas.microsoft.com/office/powerpoint/2010/main" val="839693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6C0899-0F20-4CAF-A90E-C706FDF4F756}"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9ABFF-466B-41E8-B1BB-2DE01511674A}" type="slidenum">
              <a:rPr lang="en-IN" smtClean="0"/>
              <a:t>‹#›</a:t>
            </a:fld>
            <a:endParaRPr lang="en-IN"/>
          </a:p>
        </p:txBody>
      </p:sp>
    </p:spTree>
    <p:extLst>
      <p:ext uri="{BB962C8B-B14F-4D97-AF65-F5344CB8AC3E}">
        <p14:creationId xmlns:p14="http://schemas.microsoft.com/office/powerpoint/2010/main" val="51458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6C0899-0F20-4CAF-A90E-C706FDF4F756}" type="datetimeFigureOut">
              <a:rPr lang="en-IN" smtClean="0"/>
              <a:t>17-10-2022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49ABFF-466B-41E8-B1BB-2DE01511674A}" type="slidenum">
              <a:rPr lang="en-IN" smtClean="0"/>
              <a:t>‹#›</a:t>
            </a:fld>
            <a:endParaRPr lang="en-IN"/>
          </a:p>
        </p:txBody>
      </p:sp>
    </p:spTree>
    <p:extLst>
      <p:ext uri="{BB962C8B-B14F-4D97-AF65-F5344CB8AC3E}">
        <p14:creationId xmlns:p14="http://schemas.microsoft.com/office/powerpoint/2010/main" val="1914409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6C0899-0F20-4CAF-A90E-C706FDF4F756}" type="datetimeFigureOut">
              <a:rPr lang="en-IN" smtClean="0"/>
              <a:t>17-10-2022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49ABFF-466B-41E8-B1BB-2DE01511674A}" type="slidenum">
              <a:rPr lang="en-IN" smtClean="0"/>
              <a:t>‹#›</a:t>
            </a:fld>
            <a:endParaRPr lang="en-IN"/>
          </a:p>
        </p:txBody>
      </p:sp>
    </p:spTree>
    <p:extLst>
      <p:ext uri="{BB962C8B-B14F-4D97-AF65-F5344CB8AC3E}">
        <p14:creationId xmlns:p14="http://schemas.microsoft.com/office/powerpoint/2010/main" val="312918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6C0899-0F20-4CAF-A90E-C706FDF4F756}" type="datetimeFigureOut">
              <a:rPr lang="en-IN" smtClean="0"/>
              <a:t>17-10-2022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49ABFF-466B-41E8-B1BB-2DE01511674A}" type="slidenum">
              <a:rPr lang="en-IN" smtClean="0"/>
              <a:t>‹#›</a:t>
            </a:fld>
            <a:endParaRPr lang="en-IN"/>
          </a:p>
        </p:txBody>
      </p:sp>
    </p:spTree>
    <p:extLst>
      <p:ext uri="{BB962C8B-B14F-4D97-AF65-F5344CB8AC3E}">
        <p14:creationId xmlns:p14="http://schemas.microsoft.com/office/powerpoint/2010/main" val="3789942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C0899-0F20-4CAF-A90E-C706FDF4F756}" type="datetimeFigureOut">
              <a:rPr lang="en-IN" smtClean="0"/>
              <a:t>17-10-2022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49ABFF-466B-41E8-B1BB-2DE01511674A}" type="slidenum">
              <a:rPr lang="en-IN" smtClean="0"/>
              <a:t>‹#›</a:t>
            </a:fld>
            <a:endParaRPr lang="en-IN"/>
          </a:p>
        </p:txBody>
      </p:sp>
    </p:spTree>
    <p:extLst>
      <p:ext uri="{BB962C8B-B14F-4D97-AF65-F5344CB8AC3E}">
        <p14:creationId xmlns:p14="http://schemas.microsoft.com/office/powerpoint/2010/main" val="150928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6C0899-0F20-4CAF-A90E-C706FDF4F756}" type="datetimeFigureOut">
              <a:rPr lang="en-IN" smtClean="0"/>
              <a:t>17-10-2022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49ABFF-466B-41E8-B1BB-2DE01511674A}" type="slidenum">
              <a:rPr lang="en-IN" smtClean="0"/>
              <a:t>‹#›</a:t>
            </a:fld>
            <a:endParaRPr lang="en-IN"/>
          </a:p>
        </p:txBody>
      </p:sp>
    </p:spTree>
    <p:extLst>
      <p:ext uri="{BB962C8B-B14F-4D97-AF65-F5344CB8AC3E}">
        <p14:creationId xmlns:p14="http://schemas.microsoft.com/office/powerpoint/2010/main" val="618495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6C0899-0F20-4CAF-A90E-C706FDF4F756}" type="datetimeFigureOut">
              <a:rPr lang="en-IN" smtClean="0"/>
              <a:t>17-10-2022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49ABFF-466B-41E8-B1BB-2DE01511674A}" type="slidenum">
              <a:rPr lang="en-IN" smtClean="0"/>
              <a:t>‹#›</a:t>
            </a:fld>
            <a:endParaRPr lang="en-IN"/>
          </a:p>
        </p:txBody>
      </p:sp>
    </p:spTree>
    <p:extLst>
      <p:ext uri="{BB962C8B-B14F-4D97-AF65-F5344CB8AC3E}">
        <p14:creationId xmlns:p14="http://schemas.microsoft.com/office/powerpoint/2010/main" val="208871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6C0899-0F20-4CAF-A90E-C706FDF4F756}" type="datetimeFigureOut">
              <a:rPr lang="en-IN" smtClean="0"/>
              <a:t>17-10-2022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849ABFF-466B-41E8-B1BB-2DE01511674A}" type="slidenum">
              <a:rPr lang="en-IN" smtClean="0"/>
              <a:t>‹#›</a:t>
            </a:fld>
            <a:endParaRPr lang="en-IN"/>
          </a:p>
        </p:txBody>
      </p:sp>
    </p:spTree>
    <p:extLst>
      <p:ext uri="{BB962C8B-B14F-4D97-AF65-F5344CB8AC3E}">
        <p14:creationId xmlns:p14="http://schemas.microsoft.com/office/powerpoint/2010/main" val="566651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30355-2838-CC60-024F-83EF7B5B3451}"/>
              </a:ext>
            </a:extLst>
          </p:cNvPr>
          <p:cNvSpPr>
            <a:spLocks noGrp="1"/>
          </p:cNvSpPr>
          <p:nvPr>
            <p:ph type="ctrTitle"/>
          </p:nvPr>
        </p:nvSpPr>
        <p:spPr/>
        <p:txBody>
          <a:bodyPr/>
          <a:lstStyle/>
          <a:p>
            <a:r>
              <a:rPr lang="en-US" dirty="0"/>
              <a:t>R language tutorial</a:t>
            </a:r>
            <a:endParaRPr lang="en-IN" dirty="0"/>
          </a:p>
        </p:txBody>
      </p:sp>
      <p:sp>
        <p:nvSpPr>
          <p:cNvPr id="3" name="Subtitle 2">
            <a:extLst>
              <a:ext uri="{FF2B5EF4-FFF2-40B4-BE49-F238E27FC236}">
                <a16:creationId xmlns:a16="http://schemas.microsoft.com/office/drawing/2014/main" id="{7E84BAF4-B423-86B8-FCF2-6CEE09C686E9}"/>
              </a:ext>
            </a:extLst>
          </p:cNvPr>
          <p:cNvSpPr>
            <a:spLocks noGrp="1"/>
          </p:cNvSpPr>
          <p:nvPr>
            <p:ph type="subTitle" idx="1"/>
          </p:nvPr>
        </p:nvSpPr>
        <p:spPr/>
        <p:txBody>
          <a:bodyPr/>
          <a:lstStyle/>
          <a:p>
            <a:r>
              <a:rPr lang="en-US"/>
              <a:t>UNIT-1</a:t>
            </a:r>
            <a:endParaRPr lang="en-IN"/>
          </a:p>
        </p:txBody>
      </p:sp>
    </p:spTree>
    <p:extLst>
      <p:ext uri="{BB962C8B-B14F-4D97-AF65-F5344CB8AC3E}">
        <p14:creationId xmlns:p14="http://schemas.microsoft.com/office/powerpoint/2010/main" val="3417264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639A8-C2E2-F477-CCD9-E51920505AC9}"/>
              </a:ext>
            </a:extLst>
          </p:cNvPr>
          <p:cNvSpPr>
            <a:spLocks noGrp="1"/>
          </p:cNvSpPr>
          <p:nvPr>
            <p:ph type="title"/>
          </p:nvPr>
        </p:nvSpPr>
        <p:spPr/>
        <p:txBody>
          <a:bodyPr/>
          <a:lstStyle/>
          <a:p>
            <a:r>
              <a:rPr lang="en-IN" dirty="0"/>
              <a:t>Vectors</a:t>
            </a:r>
          </a:p>
        </p:txBody>
      </p:sp>
      <p:sp>
        <p:nvSpPr>
          <p:cNvPr id="3" name="Content Placeholder 2">
            <a:extLst>
              <a:ext uri="{FF2B5EF4-FFF2-40B4-BE49-F238E27FC236}">
                <a16:creationId xmlns:a16="http://schemas.microsoft.com/office/drawing/2014/main" id="{5328186C-D496-BCDE-BE47-83AC1DDC6DA9}"/>
              </a:ext>
            </a:extLst>
          </p:cNvPr>
          <p:cNvSpPr>
            <a:spLocks noGrp="1"/>
          </p:cNvSpPr>
          <p:nvPr>
            <p:ph idx="1"/>
          </p:nvPr>
        </p:nvSpPr>
        <p:spPr/>
        <p:txBody>
          <a:bodyPr/>
          <a:lstStyle/>
          <a:p>
            <a:r>
              <a:rPr lang="en-US" b="0" i="0" dirty="0">
                <a:solidFill>
                  <a:srgbClr val="000000"/>
                </a:solidFill>
                <a:effectLst/>
                <a:latin typeface="Nunito" pitchFamily="2" charset="0"/>
              </a:rPr>
              <a:t>Vectors are the most basic R data objects and there are six types of atomic vectors. They are logical, integer, double, complex, character.</a:t>
            </a:r>
          </a:p>
          <a:p>
            <a:r>
              <a:rPr lang="en-US" dirty="0">
                <a:solidFill>
                  <a:srgbClr val="000000"/>
                </a:solidFill>
                <a:latin typeface="Nunito" pitchFamily="2" charset="0"/>
                <a:cs typeface="Heebo" pitchFamily="2" charset="-79"/>
              </a:rPr>
              <a:t>There are two type of vector:</a:t>
            </a:r>
          </a:p>
          <a:p>
            <a:endParaRPr lang="en-US" b="0" i="0" dirty="0">
              <a:solidFill>
                <a:srgbClr val="000000"/>
              </a:solidFill>
              <a:effectLst/>
              <a:latin typeface="Nunito" pitchFamily="2" charset="0"/>
              <a:cs typeface="Heebo" pitchFamily="2" charset="-79"/>
            </a:endParaRPr>
          </a:p>
          <a:p>
            <a:r>
              <a:rPr lang="en-IN" b="0" i="0" dirty="0">
                <a:effectLst/>
                <a:latin typeface="Heebo" pitchFamily="2" charset="-79"/>
                <a:cs typeface="Heebo" pitchFamily="2" charset="-79"/>
              </a:rPr>
              <a:t>Single Element Vector</a:t>
            </a:r>
          </a:p>
          <a:p>
            <a:r>
              <a:rPr lang="en-IN" dirty="0">
                <a:latin typeface="Heebo" pitchFamily="2" charset="-79"/>
                <a:cs typeface="Heebo" pitchFamily="2" charset="-79"/>
              </a:rPr>
              <a:t>Multiple elements vector</a:t>
            </a:r>
            <a:endParaRPr lang="en-IN" b="0" i="0" dirty="0">
              <a:effectLst/>
              <a:latin typeface="Heebo" pitchFamily="2" charset="-79"/>
              <a:cs typeface="Heebo" pitchFamily="2" charset="-79"/>
            </a:endParaRPr>
          </a:p>
          <a:p>
            <a:endParaRPr lang="en-IN" dirty="0"/>
          </a:p>
        </p:txBody>
      </p:sp>
    </p:spTree>
    <p:extLst>
      <p:ext uri="{BB962C8B-B14F-4D97-AF65-F5344CB8AC3E}">
        <p14:creationId xmlns:p14="http://schemas.microsoft.com/office/powerpoint/2010/main" val="3441308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E771E7-4771-8073-7FF7-DC6AFBC4C777}"/>
              </a:ext>
            </a:extLst>
          </p:cNvPr>
          <p:cNvSpPr txBox="1"/>
          <p:nvPr/>
        </p:nvSpPr>
        <p:spPr>
          <a:xfrm>
            <a:off x="1136073" y="1977383"/>
            <a:ext cx="8018317" cy="4247317"/>
          </a:xfrm>
          <a:prstGeom prst="rect">
            <a:avLst/>
          </a:prstGeom>
          <a:noFill/>
        </p:spPr>
        <p:txBody>
          <a:bodyPr wrap="square">
            <a:spAutoFit/>
          </a:bodyPr>
          <a:lstStyle/>
          <a:p>
            <a:r>
              <a:rPr lang="en-IN" dirty="0"/>
              <a:t># Atomic vector of type character.</a:t>
            </a:r>
          </a:p>
          <a:p>
            <a:r>
              <a:rPr lang="en-IN" dirty="0"/>
              <a:t>print(“XYZ");</a:t>
            </a:r>
          </a:p>
          <a:p>
            <a:endParaRPr lang="en-IN" dirty="0"/>
          </a:p>
          <a:p>
            <a:r>
              <a:rPr lang="en-IN" dirty="0"/>
              <a:t># Atomic vector of type double.</a:t>
            </a:r>
          </a:p>
          <a:p>
            <a:r>
              <a:rPr lang="en-IN" dirty="0"/>
              <a:t>print(17.6)</a:t>
            </a:r>
          </a:p>
          <a:p>
            <a:endParaRPr lang="en-IN" dirty="0"/>
          </a:p>
          <a:p>
            <a:r>
              <a:rPr lang="en-IN" dirty="0"/>
              <a:t># Atomic vector of type integer.</a:t>
            </a:r>
          </a:p>
          <a:p>
            <a:r>
              <a:rPr lang="en-IN" dirty="0"/>
              <a:t>print(76L)</a:t>
            </a:r>
          </a:p>
          <a:p>
            <a:endParaRPr lang="en-IN" dirty="0"/>
          </a:p>
          <a:p>
            <a:r>
              <a:rPr lang="en-IN" dirty="0"/>
              <a:t># Atomic vector of type logical.</a:t>
            </a:r>
          </a:p>
          <a:p>
            <a:r>
              <a:rPr lang="en-IN" dirty="0"/>
              <a:t>print(TRUE)</a:t>
            </a:r>
          </a:p>
          <a:p>
            <a:endParaRPr lang="en-IN" dirty="0"/>
          </a:p>
          <a:p>
            <a:r>
              <a:rPr lang="en-IN" dirty="0"/>
              <a:t># Atomic vector of type complex.</a:t>
            </a:r>
          </a:p>
          <a:p>
            <a:r>
              <a:rPr lang="en-IN" dirty="0"/>
              <a:t>print(8+9i)</a:t>
            </a:r>
          </a:p>
          <a:p>
            <a:endParaRPr lang="en-IN" dirty="0"/>
          </a:p>
        </p:txBody>
      </p:sp>
      <p:sp>
        <p:nvSpPr>
          <p:cNvPr id="6" name="TextBox 5">
            <a:extLst>
              <a:ext uri="{FF2B5EF4-FFF2-40B4-BE49-F238E27FC236}">
                <a16:creationId xmlns:a16="http://schemas.microsoft.com/office/drawing/2014/main" id="{09E1E052-C081-D4B7-A1CD-DFA97BD88F01}"/>
              </a:ext>
            </a:extLst>
          </p:cNvPr>
          <p:cNvSpPr txBox="1"/>
          <p:nvPr/>
        </p:nvSpPr>
        <p:spPr>
          <a:xfrm>
            <a:off x="1136073" y="498764"/>
            <a:ext cx="4391891" cy="369332"/>
          </a:xfrm>
          <a:prstGeom prst="rect">
            <a:avLst/>
          </a:prstGeom>
          <a:noFill/>
        </p:spPr>
        <p:txBody>
          <a:bodyPr wrap="square" rtlCol="0">
            <a:spAutoFit/>
          </a:bodyPr>
          <a:lstStyle/>
          <a:p>
            <a:r>
              <a:rPr lang="en-IN" dirty="0"/>
              <a:t>Single element vector</a:t>
            </a:r>
          </a:p>
        </p:txBody>
      </p:sp>
    </p:spTree>
    <p:extLst>
      <p:ext uri="{BB962C8B-B14F-4D97-AF65-F5344CB8AC3E}">
        <p14:creationId xmlns:p14="http://schemas.microsoft.com/office/powerpoint/2010/main" val="139405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9F081D-E857-5E12-93E9-19F7811AEBD7}"/>
              </a:ext>
            </a:extLst>
          </p:cNvPr>
          <p:cNvSpPr txBox="1"/>
          <p:nvPr/>
        </p:nvSpPr>
        <p:spPr>
          <a:xfrm>
            <a:off x="1177636" y="526473"/>
            <a:ext cx="4918364" cy="369332"/>
          </a:xfrm>
          <a:prstGeom prst="rect">
            <a:avLst/>
          </a:prstGeom>
          <a:noFill/>
        </p:spPr>
        <p:txBody>
          <a:bodyPr wrap="square" rtlCol="0">
            <a:spAutoFit/>
          </a:bodyPr>
          <a:lstStyle/>
          <a:p>
            <a:r>
              <a:rPr lang="en-IN" dirty="0"/>
              <a:t>Multiple element vector</a:t>
            </a:r>
          </a:p>
        </p:txBody>
      </p:sp>
      <p:sp>
        <p:nvSpPr>
          <p:cNvPr id="4" name="TextBox 3">
            <a:extLst>
              <a:ext uri="{FF2B5EF4-FFF2-40B4-BE49-F238E27FC236}">
                <a16:creationId xmlns:a16="http://schemas.microsoft.com/office/drawing/2014/main" id="{49D782C1-1FFA-CFD3-228C-5023D1B27AD2}"/>
              </a:ext>
            </a:extLst>
          </p:cNvPr>
          <p:cNvSpPr txBox="1"/>
          <p:nvPr/>
        </p:nvSpPr>
        <p:spPr>
          <a:xfrm>
            <a:off x="779319" y="1464115"/>
            <a:ext cx="8600208" cy="646331"/>
          </a:xfrm>
          <a:prstGeom prst="rect">
            <a:avLst/>
          </a:prstGeom>
          <a:noFill/>
        </p:spPr>
        <p:txBody>
          <a:bodyPr wrap="square">
            <a:spAutoFit/>
          </a:bodyPr>
          <a:lstStyle/>
          <a:p>
            <a:r>
              <a:rPr lang="en-US" dirty="0"/>
              <a:t>When you want to create vector with more than one element, you should use c() function which means to combine the elements into a vector.</a:t>
            </a:r>
            <a:endParaRPr lang="en-IN" dirty="0"/>
          </a:p>
        </p:txBody>
      </p:sp>
      <p:sp>
        <p:nvSpPr>
          <p:cNvPr id="6" name="TextBox 5">
            <a:extLst>
              <a:ext uri="{FF2B5EF4-FFF2-40B4-BE49-F238E27FC236}">
                <a16:creationId xmlns:a16="http://schemas.microsoft.com/office/drawing/2014/main" id="{818E5CEC-F233-239C-2AB6-187CE6EDC928}"/>
              </a:ext>
            </a:extLst>
          </p:cNvPr>
          <p:cNvSpPr txBox="1"/>
          <p:nvPr/>
        </p:nvSpPr>
        <p:spPr>
          <a:xfrm>
            <a:off x="1091046" y="2678756"/>
            <a:ext cx="7976754" cy="3139321"/>
          </a:xfrm>
          <a:prstGeom prst="rect">
            <a:avLst/>
          </a:prstGeom>
          <a:noFill/>
        </p:spPr>
        <p:txBody>
          <a:bodyPr wrap="square">
            <a:spAutoFit/>
          </a:bodyPr>
          <a:lstStyle/>
          <a:p>
            <a:r>
              <a:rPr lang="en-US" dirty="0"/>
              <a:t>fruit &lt;- c(‘‘</a:t>
            </a:r>
            <a:r>
              <a:rPr lang="en-US" dirty="0" err="1"/>
              <a:t>mango’’,’’orange’’,”apple</a:t>
            </a:r>
            <a:r>
              <a:rPr lang="en-US" dirty="0"/>
              <a:t>")</a:t>
            </a:r>
          </a:p>
          <a:p>
            <a:r>
              <a:rPr lang="en-US" dirty="0"/>
              <a:t>print(fruit)</a:t>
            </a:r>
          </a:p>
          <a:p>
            <a:endParaRPr lang="en-US" dirty="0"/>
          </a:p>
          <a:p>
            <a:r>
              <a:rPr lang="en-US" dirty="0"/>
              <a:t>Output: (‘‘</a:t>
            </a:r>
            <a:r>
              <a:rPr lang="en-US" dirty="0" err="1"/>
              <a:t>mango’’,’’orange’’,”apple</a:t>
            </a:r>
            <a:r>
              <a:rPr lang="en-US" dirty="0"/>
              <a:t>")</a:t>
            </a:r>
          </a:p>
          <a:p>
            <a:endParaRPr lang="en-US" dirty="0"/>
          </a:p>
          <a:p>
            <a:endParaRPr lang="en-US" dirty="0"/>
          </a:p>
          <a:p>
            <a:r>
              <a:rPr lang="en-US" dirty="0"/>
              <a:t># Get the class of the vector.</a:t>
            </a:r>
          </a:p>
          <a:p>
            <a:r>
              <a:rPr lang="en-US" dirty="0"/>
              <a:t>print(class(fruit))</a:t>
            </a:r>
          </a:p>
          <a:p>
            <a:endParaRPr lang="en-US" dirty="0"/>
          </a:p>
          <a:p>
            <a:endParaRPr lang="en-US" dirty="0"/>
          </a:p>
          <a:p>
            <a:r>
              <a:rPr lang="en-US" dirty="0"/>
              <a:t>Output: “character”</a:t>
            </a:r>
            <a:endParaRPr lang="en-IN" dirty="0"/>
          </a:p>
        </p:txBody>
      </p:sp>
    </p:spTree>
    <p:extLst>
      <p:ext uri="{BB962C8B-B14F-4D97-AF65-F5344CB8AC3E}">
        <p14:creationId xmlns:p14="http://schemas.microsoft.com/office/powerpoint/2010/main" val="3951936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3406F-272A-CE80-D39F-321E9F3863B4}"/>
              </a:ext>
            </a:extLst>
          </p:cNvPr>
          <p:cNvSpPr>
            <a:spLocks noGrp="1"/>
          </p:cNvSpPr>
          <p:nvPr>
            <p:ph type="title"/>
          </p:nvPr>
        </p:nvSpPr>
        <p:spPr/>
        <p:txBody>
          <a:bodyPr/>
          <a:lstStyle/>
          <a:p>
            <a:r>
              <a:rPr lang="en-US" b="1" i="0" dirty="0">
                <a:solidFill>
                  <a:srgbClr val="000000"/>
                </a:solidFill>
                <a:effectLst/>
                <a:latin typeface="Nunito" pitchFamily="2" charset="0"/>
              </a:rPr>
              <a:t>Using colon operator with numeric data</a:t>
            </a:r>
            <a:endParaRPr lang="en-IN" dirty="0"/>
          </a:p>
        </p:txBody>
      </p:sp>
      <p:sp>
        <p:nvSpPr>
          <p:cNvPr id="3" name="Content Placeholder 2">
            <a:extLst>
              <a:ext uri="{FF2B5EF4-FFF2-40B4-BE49-F238E27FC236}">
                <a16:creationId xmlns:a16="http://schemas.microsoft.com/office/drawing/2014/main" id="{64B39C26-8D69-DE12-7B16-4DBD4D819419}"/>
              </a:ext>
            </a:extLst>
          </p:cNvPr>
          <p:cNvSpPr>
            <a:spLocks noGrp="1"/>
          </p:cNvSpPr>
          <p:nvPr>
            <p:ph idx="1"/>
          </p:nvPr>
        </p:nvSpPr>
        <p:spPr/>
        <p:txBody>
          <a:bodyPr>
            <a:normAutofit/>
          </a:bodyPr>
          <a:lstStyle/>
          <a:p>
            <a:r>
              <a:rPr lang="en-US" dirty="0"/>
              <a:t># Creating a sequence from 9 to 18.</a:t>
            </a:r>
          </a:p>
          <a:p>
            <a:r>
              <a:rPr lang="en-US" dirty="0"/>
              <a:t>a &lt;- 9:18</a:t>
            </a:r>
          </a:p>
          <a:p>
            <a:r>
              <a:rPr lang="en-US" dirty="0"/>
              <a:t>print(a)</a:t>
            </a:r>
          </a:p>
          <a:p>
            <a:endParaRPr lang="en-US" dirty="0"/>
          </a:p>
          <a:p>
            <a:r>
              <a:rPr lang="en-US" dirty="0"/>
              <a:t>Output: 9,10,11,12,13,14,15,16,17,18</a:t>
            </a:r>
          </a:p>
          <a:p>
            <a:endParaRPr lang="en-US" dirty="0"/>
          </a:p>
        </p:txBody>
      </p:sp>
    </p:spTree>
    <p:extLst>
      <p:ext uri="{BB962C8B-B14F-4D97-AF65-F5344CB8AC3E}">
        <p14:creationId xmlns:p14="http://schemas.microsoft.com/office/powerpoint/2010/main" val="1130544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30A3-5822-29A1-3B49-8D1AC8788C1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F8FEE05-2707-872F-C1D1-2003383702D8}"/>
              </a:ext>
            </a:extLst>
          </p:cNvPr>
          <p:cNvSpPr>
            <a:spLocks noGrp="1"/>
          </p:cNvSpPr>
          <p:nvPr>
            <p:ph idx="1"/>
          </p:nvPr>
        </p:nvSpPr>
        <p:spPr/>
        <p:txBody>
          <a:bodyPr>
            <a:normAutofit fontScale="92500" lnSpcReduction="10000"/>
          </a:bodyPr>
          <a:lstStyle/>
          <a:p>
            <a:r>
              <a:rPr lang="en-US" dirty="0"/>
              <a:t># Creating a sequence from 7.6 to 11.6.</a:t>
            </a:r>
          </a:p>
          <a:p>
            <a:r>
              <a:rPr lang="en-US" dirty="0"/>
              <a:t>a &lt;- 7.6:11.6</a:t>
            </a:r>
          </a:p>
          <a:p>
            <a:r>
              <a:rPr lang="en-US" dirty="0"/>
              <a:t>print(a)</a:t>
            </a:r>
          </a:p>
          <a:p>
            <a:r>
              <a:rPr lang="en-US" dirty="0"/>
              <a:t>Output: 7.6  8.6  9.6 10.6 11.6</a:t>
            </a:r>
          </a:p>
          <a:p>
            <a:endParaRPr lang="en-US" dirty="0"/>
          </a:p>
          <a:p>
            <a:r>
              <a:rPr lang="en-US" dirty="0"/>
              <a:t># If the final element specified does not belong to the sequence then it is discarded.</a:t>
            </a:r>
          </a:p>
          <a:p>
            <a:r>
              <a:rPr lang="en-US" dirty="0"/>
              <a:t>a &lt;- 4.8:9.4</a:t>
            </a:r>
          </a:p>
          <a:p>
            <a:r>
              <a:rPr lang="en-US" dirty="0"/>
              <a:t>print(a)</a:t>
            </a:r>
          </a:p>
          <a:p>
            <a:r>
              <a:rPr lang="en-US" dirty="0"/>
              <a:t>Output: </a:t>
            </a:r>
          </a:p>
          <a:p>
            <a:r>
              <a:rPr lang="en-IN" dirty="0"/>
              <a:t>  4.8  5.8  6.8  7.8  8.8  9.8 10.8</a:t>
            </a:r>
          </a:p>
        </p:txBody>
      </p:sp>
    </p:spTree>
    <p:extLst>
      <p:ext uri="{BB962C8B-B14F-4D97-AF65-F5344CB8AC3E}">
        <p14:creationId xmlns:p14="http://schemas.microsoft.com/office/powerpoint/2010/main" val="1956395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6B0A0-3F79-0AB5-64C7-2DECDEB52A16}"/>
              </a:ext>
            </a:extLst>
          </p:cNvPr>
          <p:cNvSpPr>
            <a:spLocks noGrp="1"/>
          </p:cNvSpPr>
          <p:nvPr>
            <p:ph type="title"/>
          </p:nvPr>
        </p:nvSpPr>
        <p:spPr/>
        <p:txBody>
          <a:bodyPr/>
          <a:lstStyle/>
          <a:p>
            <a:r>
              <a:rPr lang="en-IN" b="1" i="0" dirty="0">
                <a:solidFill>
                  <a:srgbClr val="000000"/>
                </a:solidFill>
                <a:effectLst/>
                <a:latin typeface="Nunito" pitchFamily="2" charset="0"/>
              </a:rPr>
              <a:t>Using sequence (Seq.) operator</a:t>
            </a:r>
            <a:endParaRPr lang="en-IN" dirty="0"/>
          </a:p>
        </p:txBody>
      </p:sp>
      <p:sp>
        <p:nvSpPr>
          <p:cNvPr id="3" name="Content Placeholder 2">
            <a:extLst>
              <a:ext uri="{FF2B5EF4-FFF2-40B4-BE49-F238E27FC236}">
                <a16:creationId xmlns:a16="http://schemas.microsoft.com/office/drawing/2014/main" id="{1DC6FC44-BDA9-CB7D-EA39-75A13EEED619}"/>
              </a:ext>
            </a:extLst>
          </p:cNvPr>
          <p:cNvSpPr>
            <a:spLocks noGrp="1"/>
          </p:cNvSpPr>
          <p:nvPr>
            <p:ph idx="1"/>
          </p:nvPr>
        </p:nvSpPr>
        <p:spPr/>
        <p:txBody>
          <a:bodyPr/>
          <a:lstStyle/>
          <a:p>
            <a:r>
              <a:rPr lang="en-US" dirty="0"/>
              <a:t># Create vector with elements from 7to 11 incrementing by 0.5.</a:t>
            </a:r>
          </a:p>
          <a:p>
            <a:endParaRPr lang="en-US" dirty="0"/>
          </a:p>
          <a:p>
            <a:r>
              <a:rPr lang="en-US" dirty="0">
                <a:solidFill>
                  <a:srgbClr val="FF0000"/>
                </a:solidFill>
              </a:rPr>
              <a:t>print(seq(7, 11, by = 0.5))</a:t>
            </a:r>
          </a:p>
          <a:p>
            <a:endParaRPr lang="en-US" dirty="0"/>
          </a:p>
          <a:p>
            <a:r>
              <a:rPr lang="en-US" dirty="0"/>
              <a:t>Output: 7,7.5,8,8.5,9,9.5,10,10.5,11</a:t>
            </a:r>
            <a:endParaRPr lang="en-IN" dirty="0"/>
          </a:p>
        </p:txBody>
      </p:sp>
    </p:spTree>
    <p:extLst>
      <p:ext uri="{BB962C8B-B14F-4D97-AF65-F5344CB8AC3E}">
        <p14:creationId xmlns:p14="http://schemas.microsoft.com/office/powerpoint/2010/main" val="3350786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4D04-1447-8049-D9C3-389A4AE5797F}"/>
              </a:ext>
            </a:extLst>
          </p:cNvPr>
          <p:cNvSpPr>
            <a:spLocks noGrp="1"/>
          </p:cNvSpPr>
          <p:nvPr>
            <p:ph type="title"/>
          </p:nvPr>
        </p:nvSpPr>
        <p:spPr/>
        <p:txBody>
          <a:bodyPr/>
          <a:lstStyle/>
          <a:p>
            <a:r>
              <a:rPr lang="en-IN" b="1" i="0" dirty="0">
                <a:solidFill>
                  <a:srgbClr val="000000"/>
                </a:solidFill>
                <a:effectLst/>
                <a:latin typeface="Nunito" pitchFamily="2" charset="0"/>
              </a:rPr>
              <a:t>Using the c() function</a:t>
            </a:r>
            <a:endParaRPr lang="en-IN" dirty="0"/>
          </a:p>
        </p:txBody>
      </p:sp>
      <p:sp>
        <p:nvSpPr>
          <p:cNvPr id="3" name="Content Placeholder 2">
            <a:extLst>
              <a:ext uri="{FF2B5EF4-FFF2-40B4-BE49-F238E27FC236}">
                <a16:creationId xmlns:a16="http://schemas.microsoft.com/office/drawing/2014/main" id="{A8B79C64-421B-79CD-B0A0-E7005AE58653}"/>
              </a:ext>
            </a:extLst>
          </p:cNvPr>
          <p:cNvSpPr>
            <a:spLocks noGrp="1"/>
          </p:cNvSpPr>
          <p:nvPr>
            <p:ph idx="1"/>
          </p:nvPr>
        </p:nvSpPr>
        <p:spPr/>
        <p:txBody>
          <a:bodyPr/>
          <a:lstStyle/>
          <a:p>
            <a:r>
              <a:rPr lang="en-US" dirty="0"/>
              <a:t>         If we use the different  type of values in C then the logical and numeric           values are converted to characters.</a:t>
            </a:r>
          </a:p>
          <a:p>
            <a:r>
              <a:rPr lang="en-US" dirty="0">
                <a:solidFill>
                  <a:srgbClr val="FF0000"/>
                </a:solidFill>
              </a:rPr>
              <a:t>         s &lt;- c(‘mango','red’,9,false)</a:t>
            </a:r>
          </a:p>
          <a:p>
            <a:r>
              <a:rPr lang="en-US" dirty="0"/>
              <a:t>       print(s)</a:t>
            </a:r>
          </a:p>
          <a:p>
            <a:endParaRPr lang="en-US" dirty="0"/>
          </a:p>
          <a:p>
            <a:r>
              <a:rPr lang="en-US" dirty="0"/>
              <a:t>         Output: ‘mango','red’,’9’,’false’</a:t>
            </a:r>
            <a:endParaRPr lang="en-IN" dirty="0"/>
          </a:p>
        </p:txBody>
      </p:sp>
    </p:spTree>
    <p:extLst>
      <p:ext uri="{BB962C8B-B14F-4D97-AF65-F5344CB8AC3E}">
        <p14:creationId xmlns:p14="http://schemas.microsoft.com/office/powerpoint/2010/main" val="1253053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67DD7-B097-6A77-06BD-A40241A5B9CE}"/>
              </a:ext>
            </a:extLst>
          </p:cNvPr>
          <p:cNvSpPr>
            <a:spLocks noGrp="1"/>
          </p:cNvSpPr>
          <p:nvPr>
            <p:ph type="title"/>
          </p:nvPr>
        </p:nvSpPr>
        <p:spPr/>
        <p:txBody>
          <a:bodyPr/>
          <a:lstStyle/>
          <a:p>
            <a:r>
              <a:rPr lang="en-US" b="0" i="0" dirty="0">
                <a:solidFill>
                  <a:srgbClr val="000000"/>
                </a:solidFill>
                <a:effectLst/>
                <a:latin typeface="Heebo" pitchFamily="2" charset="-79"/>
                <a:cs typeface="Heebo" pitchFamily="2" charset="-79"/>
              </a:rPr>
              <a:t>Accessing Vector Elements by position</a:t>
            </a:r>
            <a:br>
              <a:rPr lang="en-US"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A639F3C9-8FEE-8386-1456-785D0A82EE16}"/>
              </a:ext>
            </a:extLst>
          </p:cNvPr>
          <p:cNvSpPr>
            <a:spLocks noGrp="1"/>
          </p:cNvSpPr>
          <p:nvPr>
            <p:ph idx="1"/>
          </p:nvPr>
        </p:nvSpPr>
        <p:spPr/>
        <p:txBody>
          <a:bodyPr/>
          <a:lstStyle/>
          <a:p>
            <a:pPr algn="just"/>
            <a:r>
              <a:rPr lang="en-US" b="0" i="0" dirty="0">
                <a:solidFill>
                  <a:srgbClr val="000000"/>
                </a:solidFill>
                <a:effectLst/>
                <a:latin typeface="Nunito" pitchFamily="2" charset="0"/>
              </a:rPr>
              <a:t>Elements of a Vector are accessed using indexing. The </a:t>
            </a:r>
            <a:r>
              <a:rPr lang="en-US" b="1" i="0" dirty="0">
                <a:solidFill>
                  <a:srgbClr val="000000"/>
                </a:solidFill>
                <a:effectLst/>
                <a:latin typeface="Nunito" pitchFamily="2" charset="0"/>
              </a:rPr>
              <a:t>[ ] brackets</a:t>
            </a:r>
            <a:r>
              <a:rPr lang="en-US" b="0" i="0" dirty="0">
                <a:solidFill>
                  <a:srgbClr val="000000"/>
                </a:solidFill>
                <a:effectLst/>
                <a:latin typeface="Nunito" pitchFamily="2" charset="0"/>
              </a:rPr>
              <a:t> are used for indexing. Indexing starts with position 1. Giving a negative value in the index drops that element from result. </a:t>
            </a:r>
            <a:r>
              <a:rPr lang="en-US" b="1" i="0" dirty="0">
                <a:solidFill>
                  <a:srgbClr val="000000"/>
                </a:solidFill>
                <a:effectLst/>
                <a:latin typeface="Nunito" pitchFamily="2" charset="0"/>
              </a:rPr>
              <a:t>TRUE</a:t>
            </a:r>
            <a:r>
              <a:rPr lang="en-US" b="0" i="0" dirty="0">
                <a:solidFill>
                  <a:srgbClr val="000000"/>
                </a:solidFill>
                <a:effectLst/>
                <a:latin typeface="Nunito" pitchFamily="2" charset="0"/>
              </a:rPr>
              <a:t>,</a:t>
            </a:r>
            <a:r>
              <a:rPr lang="en-US" b="1" i="0" dirty="0">
                <a:solidFill>
                  <a:srgbClr val="000000"/>
                </a:solidFill>
                <a:effectLst/>
                <a:latin typeface="Nunito" pitchFamily="2" charset="0"/>
              </a:rPr>
              <a:t> FALSE</a:t>
            </a:r>
            <a:r>
              <a:rPr lang="en-US" b="0" i="0" dirty="0">
                <a:solidFill>
                  <a:srgbClr val="000000"/>
                </a:solidFill>
                <a:effectLst/>
                <a:latin typeface="Nunito" pitchFamily="2" charset="0"/>
              </a:rPr>
              <a:t> or </a:t>
            </a:r>
            <a:r>
              <a:rPr lang="en-US" b="1" i="0" dirty="0">
                <a:solidFill>
                  <a:srgbClr val="000000"/>
                </a:solidFill>
                <a:effectLst/>
                <a:latin typeface="Nunito" pitchFamily="2" charset="0"/>
              </a:rPr>
              <a:t>0</a:t>
            </a:r>
            <a:r>
              <a:rPr lang="en-US" b="0" i="0" dirty="0">
                <a:solidFill>
                  <a:srgbClr val="000000"/>
                </a:solidFill>
                <a:effectLst/>
                <a:latin typeface="Nunito" pitchFamily="2" charset="0"/>
              </a:rPr>
              <a:t> and </a:t>
            </a:r>
            <a:r>
              <a:rPr lang="en-US" b="1" i="0" dirty="0">
                <a:solidFill>
                  <a:srgbClr val="000000"/>
                </a:solidFill>
                <a:effectLst/>
                <a:latin typeface="Nunito" pitchFamily="2" charset="0"/>
              </a:rPr>
              <a:t>1</a:t>
            </a:r>
            <a:r>
              <a:rPr lang="en-US" b="0" i="0" dirty="0">
                <a:solidFill>
                  <a:srgbClr val="000000"/>
                </a:solidFill>
                <a:effectLst/>
                <a:latin typeface="Nunito" pitchFamily="2" charset="0"/>
              </a:rPr>
              <a:t> can also be used for indexing.</a:t>
            </a:r>
          </a:p>
          <a:p>
            <a:endParaRPr lang="en-IN" dirty="0"/>
          </a:p>
        </p:txBody>
      </p:sp>
    </p:spTree>
    <p:extLst>
      <p:ext uri="{BB962C8B-B14F-4D97-AF65-F5344CB8AC3E}">
        <p14:creationId xmlns:p14="http://schemas.microsoft.com/office/powerpoint/2010/main" val="2691367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2D6577-10DC-4CF4-E013-D76E63588298}"/>
              </a:ext>
            </a:extLst>
          </p:cNvPr>
          <p:cNvSpPr txBox="1"/>
          <p:nvPr/>
        </p:nvSpPr>
        <p:spPr>
          <a:xfrm>
            <a:off x="817418" y="1173770"/>
            <a:ext cx="9185564" cy="4801314"/>
          </a:xfrm>
          <a:prstGeom prst="rect">
            <a:avLst/>
          </a:prstGeom>
          <a:noFill/>
        </p:spPr>
        <p:txBody>
          <a:bodyPr wrap="square">
            <a:spAutoFit/>
          </a:bodyPr>
          <a:lstStyle/>
          <a:p>
            <a:r>
              <a:rPr lang="en-IN" dirty="0"/>
              <a:t># Accessing vector elements using position.</a:t>
            </a:r>
          </a:p>
          <a:p>
            <a:r>
              <a:rPr lang="en-IN" dirty="0"/>
              <a:t>t &lt;- c("</a:t>
            </a:r>
            <a:r>
              <a:rPr lang="en-IN" dirty="0" err="1"/>
              <a:t>Sun","Mon","Tue","Wed","Thurs","Fri","Sat</a:t>
            </a:r>
            <a:r>
              <a:rPr lang="en-IN" dirty="0"/>
              <a:t>")</a:t>
            </a:r>
          </a:p>
          <a:p>
            <a:r>
              <a:rPr lang="en-IN" dirty="0"/>
              <a:t>l &lt;- t[c(3,4,6)]</a:t>
            </a:r>
          </a:p>
          <a:p>
            <a:r>
              <a:rPr lang="en-IN" dirty="0"/>
              <a:t>print(l)</a:t>
            </a:r>
          </a:p>
          <a:p>
            <a:r>
              <a:rPr lang="en-IN" dirty="0"/>
              <a:t>Output: "Tue" “Wed” "Fri"</a:t>
            </a:r>
          </a:p>
          <a:p>
            <a:endParaRPr lang="en-IN" dirty="0"/>
          </a:p>
          <a:p>
            <a:r>
              <a:rPr lang="en-IN" dirty="0"/>
              <a:t># Accessing vector elements using logical indexing.</a:t>
            </a:r>
          </a:p>
          <a:p>
            <a:r>
              <a:rPr lang="en-IN" dirty="0"/>
              <a:t>v &lt;- t[c(TRUE,FALSE,FALSE,FALSE,FALSE,TRUE,FALSE)]</a:t>
            </a:r>
          </a:p>
          <a:p>
            <a:r>
              <a:rPr lang="en-IN" dirty="0"/>
              <a:t>print(v)</a:t>
            </a:r>
          </a:p>
          <a:p>
            <a:endParaRPr lang="en-IN" dirty="0"/>
          </a:p>
          <a:p>
            <a:r>
              <a:rPr lang="en-IN" dirty="0"/>
              <a:t># Accessing vector elements using negative indexing.</a:t>
            </a:r>
          </a:p>
          <a:p>
            <a:r>
              <a:rPr lang="en-IN" dirty="0"/>
              <a:t>x &lt;- t[c(-2,-5)]</a:t>
            </a:r>
          </a:p>
          <a:p>
            <a:r>
              <a:rPr lang="en-IN" dirty="0"/>
              <a:t>print(x)</a:t>
            </a:r>
          </a:p>
          <a:p>
            <a:endParaRPr lang="en-IN" dirty="0"/>
          </a:p>
          <a:p>
            <a:r>
              <a:rPr lang="en-IN" dirty="0"/>
              <a:t># Accessing vector elements using 0/1 indexing.</a:t>
            </a:r>
          </a:p>
          <a:p>
            <a:r>
              <a:rPr lang="en-IN" dirty="0"/>
              <a:t>y &lt;- t[c(0,0,0,0,0,0,1)]</a:t>
            </a:r>
          </a:p>
          <a:p>
            <a:r>
              <a:rPr lang="en-IN" dirty="0"/>
              <a:t>print(y)</a:t>
            </a:r>
          </a:p>
        </p:txBody>
      </p:sp>
    </p:spTree>
    <p:extLst>
      <p:ext uri="{BB962C8B-B14F-4D97-AF65-F5344CB8AC3E}">
        <p14:creationId xmlns:p14="http://schemas.microsoft.com/office/powerpoint/2010/main" val="4220973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6D790-AB8B-BFBA-D123-1FFF4A4A1966}"/>
              </a:ext>
            </a:extLst>
          </p:cNvPr>
          <p:cNvSpPr>
            <a:spLocks noGrp="1"/>
          </p:cNvSpPr>
          <p:nvPr>
            <p:ph type="title"/>
          </p:nvPr>
        </p:nvSpPr>
        <p:spPr/>
        <p:txBody>
          <a:bodyPr/>
          <a:lstStyle/>
          <a:p>
            <a:r>
              <a:rPr lang="en-IN" dirty="0"/>
              <a:t>Operators in R</a:t>
            </a:r>
          </a:p>
        </p:txBody>
      </p:sp>
      <p:sp>
        <p:nvSpPr>
          <p:cNvPr id="3" name="Content Placeholder 2">
            <a:extLst>
              <a:ext uri="{FF2B5EF4-FFF2-40B4-BE49-F238E27FC236}">
                <a16:creationId xmlns:a16="http://schemas.microsoft.com/office/drawing/2014/main" id="{255334B5-97EE-E5EA-44D1-73C867EDD450}"/>
              </a:ext>
            </a:extLst>
          </p:cNvPr>
          <p:cNvSpPr>
            <a:spLocks noGrp="1"/>
          </p:cNvSpPr>
          <p:nvPr>
            <p:ph idx="1"/>
          </p:nvPr>
        </p:nvSpPr>
        <p:spPr/>
        <p:txBody>
          <a:bodyPr>
            <a:normAutofit lnSpcReduction="10000"/>
          </a:bodyPr>
          <a:lstStyle/>
          <a:p>
            <a:pPr algn="just"/>
            <a:r>
              <a:rPr lang="en-US" b="0" i="0" dirty="0">
                <a:solidFill>
                  <a:srgbClr val="000000"/>
                </a:solidFill>
                <a:effectLst/>
                <a:latin typeface="Nunito" pitchFamily="2" charset="0"/>
              </a:rPr>
              <a:t>An operator is a symbol that tells the compiler to perform specific mathematical or logical manipulations. R language is rich in built-in operators and provides following types of operators.</a:t>
            </a:r>
          </a:p>
          <a:p>
            <a:pPr algn="l"/>
            <a:r>
              <a:rPr lang="en-US" b="0" i="0" dirty="0">
                <a:solidFill>
                  <a:srgbClr val="000000"/>
                </a:solidFill>
                <a:effectLst/>
                <a:latin typeface="Heebo" pitchFamily="2" charset="-79"/>
                <a:cs typeface="Heebo" pitchFamily="2" charset="-79"/>
              </a:rPr>
              <a:t>Types of Operators:</a:t>
            </a:r>
          </a:p>
          <a:p>
            <a:pPr algn="l"/>
            <a:endParaRPr lang="en-US" b="0" i="0" dirty="0">
              <a:solidFill>
                <a:srgbClr val="000000"/>
              </a:solidFill>
              <a:effectLst/>
              <a:latin typeface="Heebo" pitchFamily="2" charset="-79"/>
              <a:cs typeface="Heebo" pitchFamily="2" charset="-79"/>
            </a:endParaRPr>
          </a:p>
          <a:p>
            <a:pPr algn="l">
              <a:buFont typeface="Arial" panose="020B0604020202020204" pitchFamily="34" charset="0"/>
              <a:buChar char="•"/>
            </a:pPr>
            <a:r>
              <a:rPr lang="en-US" b="0" i="0" dirty="0">
                <a:solidFill>
                  <a:srgbClr val="000000"/>
                </a:solidFill>
                <a:effectLst/>
                <a:latin typeface="Nunito" pitchFamily="2" charset="0"/>
              </a:rPr>
              <a:t>Arithmetic Operators</a:t>
            </a:r>
          </a:p>
          <a:p>
            <a:pPr algn="l">
              <a:buFont typeface="Arial" panose="020B0604020202020204" pitchFamily="34" charset="0"/>
              <a:buChar char="•"/>
            </a:pPr>
            <a:r>
              <a:rPr lang="en-US" b="0" i="0" dirty="0">
                <a:solidFill>
                  <a:srgbClr val="000000"/>
                </a:solidFill>
                <a:effectLst/>
                <a:latin typeface="Nunito" pitchFamily="2" charset="0"/>
              </a:rPr>
              <a:t>Relational Operators</a:t>
            </a:r>
          </a:p>
          <a:p>
            <a:pPr algn="l">
              <a:buFont typeface="Arial" panose="020B0604020202020204" pitchFamily="34" charset="0"/>
              <a:buChar char="•"/>
            </a:pPr>
            <a:r>
              <a:rPr lang="en-US" b="0" i="0" dirty="0">
                <a:solidFill>
                  <a:srgbClr val="000000"/>
                </a:solidFill>
                <a:effectLst/>
                <a:latin typeface="Nunito" pitchFamily="2" charset="0"/>
              </a:rPr>
              <a:t>Logical Operators</a:t>
            </a:r>
          </a:p>
          <a:p>
            <a:pPr algn="l">
              <a:buFont typeface="Arial" panose="020B0604020202020204" pitchFamily="34" charset="0"/>
              <a:buChar char="•"/>
            </a:pPr>
            <a:r>
              <a:rPr lang="en-US" b="0" i="0" dirty="0">
                <a:solidFill>
                  <a:srgbClr val="000000"/>
                </a:solidFill>
                <a:effectLst/>
                <a:latin typeface="Nunito" pitchFamily="2" charset="0"/>
              </a:rPr>
              <a:t>Assignment Operators</a:t>
            </a:r>
          </a:p>
          <a:p>
            <a:br>
              <a:rPr lang="en-US" dirty="0"/>
            </a:br>
            <a:endParaRPr lang="en-IN" dirty="0"/>
          </a:p>
        </p:txBody>
      </p:sp>
    </p:spTree>
    <p:extLst>
      <p:ext uri="{BB962C8B-B14F-4D97-AF65-F5344CB8AC3E}">
        <p14:creationId xmlns:p14="http://schemas.microsoft.com/office/powerpoint/2010/main" val="2434350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A4FC6-E737-6A2A-AB6D-900BD0C5146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C505114-5E8E-5179-FDC5-EFED3AE5F407}"/>
              </a:ext>
            </a:extLst>
          </p:cNvPr>
          <p:cNvSpPr>
            <a:spLocks noGrp="1"/>
          </p:cNvSpPr>
          <p:nvPr>
            <p:ph idx="1"/>
          </p:nvPr>
        </p:nvSpPr>
        <p:spPr/>
        <p:txBody>
          <a:bodyPr/>
          <a:lstStyle/>
          <a:p>
            <a:r>
              <a:rPr lang="en-US" b="0" i="0" dirty="0">
                <a:solidFill>
                  <a:srgbClr val="000000"/>
                </a:solidFill>
                <a:effectLst/>
                <a:latin typeface="Nunito" pitchFamily="2" charset="0"/>
              </a:rPr>
              <a:t>R is a programming language and software environment for statistical analysis, </a:t>
            </a:r>
            <a:r>
              <a:rPr lang="en-IN" b="0" i="0" dirty="0">
                <a:solidFill>
                  <a:srgbClr val="000000"/>
                </a:solidFill>
                <a:effectLst/>
                <a:latin typeface="Nunito" pitchFamily="2" charset="0"/>
              </a:rPr>
              <a:t>graphics representation and reporting. </a:t>
            </a:r>
            <a:r>
              <a:rPr lang="en-US" b="0" i="0" dirty="0">
                <a:solidFill>
                  <a:srgbClr val="000000"/>
                </a:solidFill>
                <a:effectLst/>
                <a:latin typeface="Nunito" pitchFamily="2" charset="0"/>
              </a:rPr>
              <a:t>This programming language was named </a:t>
            </a:r>
            <a:r>
              <a:rPr lang="en-US" b="1" i="0" dirty="0">
                <a:solidFill>
                  <a:srgbClr val="000000"/>
                </a:solidFill>
                <a:effectLst/>
                <a:latin typeface="Nunito" pitchFamily="2" charset="0"/>
              </a:rPr>
              <a:t>R</a:t>
            </a:r>
            <a:r>
              <a:rPr lang="en-US" b="0" i="0" dirty="0">
                <a:solidFill>
                  <a:srgbClr val="000000"/>
                </a:solidFill>
                <a:effectLst/>
                <a:latin typeface="Nunito" pitchFamily="2" charset="0"/>
              </a:rPr>
              <a:t>, based on the first letter of first name of the two R authors (Robert Gentleman and Ross Ihaka), and partly a play on the name of the Bell Labs Language </a:t>
            </a:r>
            <a:r>
              <a:rPr lang="en-US" b="1" i="0" dirty="0">
                <a:solidFill>
                  <a:srgbClr val="000000"/>
                </a:solidFill>
                <a:effectLst/>
                <a:latin typeface="Nunito" pitchFamily="2" charset="0"/>
              </a:rPr>
              <a:t>S</a:t>
            </a:r>
            <a:r>
              <a:rPr lang="en-US" b="0" i="0" dirty="0">
                <a:solidFill>
                  <a:srgbClr val="000000"/>
                </a:solidFill>
                <a:effectLst/>
                <a:latin typeface="Nunito" pitchFamily="2" charset="0"/>
              </a:rPr>
              <a:t>. R is freely available under the GNU General Public License</a:t>
            </a:r>
            <a:endParaRPr lang="en-IN" dirty="0"/>
          </a:p>
        </p:txBody>
      </p:sp>
    </p:spTree>
    <p:extLst>
      <p:ext uri="{BB962C8B-B14F-4D97-AF65-F5344CB8AC3E}">
        <p14:creationId xmlns:p14="http://schemas.microsoft.com/office/powerpoint/2010/main" val="1380387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ADCCF-9A12-B0B5-C5C6-A1A8287A4696}"/>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Arithmetic Operators</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3CDC79DF-AD43-30FE-12D4-63F855F3567D}"/>
              </a:ext>
            </a:extLst>
          </p:cNvPr>
          <p:cNvSpPr>
            <a:spLocks noGrp="1"/>
          </p:cNvSpPr>
          <p:nvPr>
            <p:ph idx="1"/>
          </p:nvPr>
        </p:nvSpPr>
        <p:spPr/>
        <p:txBody>
          <a:bodyPr>
            <a:normAutofit fontScale="77500" lnSpcReduction="20000"/>
          </a:bodyPr>
          <a:lstStyle/>
          <a:p>
            <a:r>
              <a:rPr lang="fr-FR" dirty="0"/>
              <a:t>+----</a:t>
            </a:r>
          </a:p>
          <a:p>
            <a:r>
              <a:rPr lang="fr-FR" dirty="0"/>
              <a:t>v &lt;- c( 2,5.5,6)</a:t>
            </a:r>
          </a:p>
          <a:p>
            <a:r>
              <a:rPr lang="fr-FR" dirty="0"/>
              <a:t>t &lt;- c(8, 3, 4)</a:t>
            </a:r>
          </a:p>
          <a:p>
            <a:r>
              <a:rPr lang="fr-FR" dirty="0" err="1"/>
              <a:t>print</a:t>
            </a:r>
            <a:r>
              <a:rPr lang="fr-FR" dirty="0"/>
              <a:t>(</a:t>
            </a:r>
            <a:r>
              <a:rPr lang="fr-FR" dirty="0" err="1"/>
              <a:t>v+t</a:t>
            </a:r>
            <a:r>
              <a:rPr lang="fr-FR" dirty="0"/>
              <a:t>)</a:t>
            </a:r>
          </a:p>
          <a:p>
            <a:r>
              <a:rPr lang="fr-FR" dirty="0">
                <a:solidFill>
                  <a:srgbClr val="FF0000"/>
                </a:solidFill>
              </a:rPr>
              <a:t>Output:   10.0  8.5  10.0</a:t>
            </a:r>
          </a:p>
          <a:p>
            <a:endParaRPr lang="fr-FR" dirty="0"/>
          </a:p>
          <a:p>
            <a:r>
              <a:rPr lang="fr-FR" dirty="0" err="1"/>
              <a:t>Same</a:t>
            </a:r>
            <a:r>
              <a:rPr lang="fr-FR" dirty="0"/>
              <a:t> as </a:t>
            </a:r>
            <a:r>
              <a:rPr lang="fr-FR" dirty="0" err="1"/>
              <a:t>we</a:t>
            </a:r>
            <a:r>
              <a:rPr lang="fr-FR" dirty="0"/>
              <a:t> can use -,*, / as </a:t>
            </a:r>
            <a:r>
              <a:rPr lang="fr-FR" dirty="0" err="1"/>
              <a:t>well</a:t>
            </a:r>
            <a:r>
              <a:rPr lang="fr-FR" dirty="0"/>
              <a:t>. </a:t>
            </a:r>
          </a:p>
          <a:p>
            <a:endParaRPr lang="fr-FR" dirty="0"/>
          </a:p>
          <a:p>
            <a:r>
              <a:rPr lang="en-IN" b="0" i="0" dirty="0">
                <a:solidFill>
                  <a:srgbClr val="FF0000"/>
                </a:solidFill>
                <a:effectLst/>
                <a:latin typeface="Nunito" pitchFamily="2" charset="0"/>
              </a:rPr>
              <a:t>%%</a:t>
            </a:r>
            <a:r>
              <a:rPr lang="fr-FR" b="0" i="0" dirty="0">
                <a:solidFill>
                  <a:srgbClr val="FF0000"/>
                </a:solidFill>
                <a:effectLst/>
                <a:latin typeface="Nunito" pitchFamily="2" charset="0"/>
              </a:rPr>
              <a:t> --- </a:t>
            </a:r>
            <a:r>
              <a:rPr lang="en-US" b="0" i="0" dirty="0">
                <a:solidFill>
                  <a:srgbClr val="212529"/>
                </a:solidFill>
                <a:effectLst/>
                <a:latin typeface="Nunito" pitchFamily="2" charset="0"/>
              </a:rPr>
              <a:t>Give the remainder of the first vector with the second</a:t>
            </a:r>
          </a:p>
          <a:p>
            <a:r>
              <a:rPr lang="en-US" dirty="0">
                <a:solidFill>
                  <a:srgbClr val="212529"/>
                </a:solidFill>
                <a:latin typeface="Nunito" pitchFamily="2" charset="0"/>
              </a:rPr>
              <a:t>Example: </a:t>
            </a:r>
            <a:r>
              <a:rPr lang="fr-FR" dirty="0">
                <a:solidFill>
                  <a:srgbClr val="212529"/>
                </a:solidFill>
                <a:latin typeface="Nunito" pitchFamily="2" charset="0"/>
              </a:rPr>
              <a:t>v &lt;- c( 2,5.5,6)</a:t>
            </a:r>
          </a:p>
          <a:p>
            <a:r>
              <a:rPr lang="fr-FR" dirty="0">
                <a:solidFill>
                  <a:srgbClr val="212529"/>
                </a:solidFill>
                <a:latin typeface="Nunito" pitchFamily="2" charset="0"/>
              </a:rPr>
              <a:t>t &lt;- c(8, 3, 4)</a:t>
            </a:r>
          </a:p>
          <a:p>
            <a:r>
              <a:rPr lang="fr-FR" dirty="0" err="1">
                <a:solidFill>
                  <a:srgbClr val="212529"/>
                </a:solidFill>
                <a:latin typeface="Nunito" pitchFamily="2" charset="0"/>
              </a:rPr>
              <a:t>print</a:t>
            </a:r>
            <a:r>
              <a:rPr lang="fr-FR" dirty="0">
                <a:solidFill>
                  <a:srgbClr val="212529"/>
                </a:solidFill>
                <a:latin typeface="Nunito" pitchFamily="2" charset="0"/>
              </a:rPr>
              <a:t>(v%%t)</a:t>
            </a:r>
          </a:p>
          <a:p>
            <a:r>
              <a:rPr lang="fr-FR" b="0" i="0" dirty="0">
                <a:solidFill>
                  <a:srgbClr val="FF0000"/>
                </a:solidFill>
                <a:effectLst/>
                <a:latin typeface="Nunito" pitchFamily="2" charset="0"/>
              </a:rPr>
              <a:t>Output:   </a:t>
            </a:r>
            <a:r>
              <a:rPr lang="en-IN" dirty="0">
                <a:solidFill>
                  <a:srgbClr val="FF0000"/>
                </a:solidFill>
              </a:rPr>
              <a:t>2.0 2.5 2.0</a:t>
            </a:r>
          </a:p>
        </p:txBody>
      </p:sp>
    </p:spTree>
    <p:extLst>
      <p:ext uri="{BB962C8B-B14F-4D97-AF65-F5344CB8AC3E}">
        <p14:creationId xmlns:p14="http://schemas.microsoft.com/office/powerpoint/2010/main" val="325765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7BFA-9901-7CC4-07F1-F3D19219ED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C0C8689-1038-1FA4-B357-77D718BD60E6}"/>
              </a:ext>
            </a:extLst>
          </p:cNvPr>
          <p:cNvSpPr>
            <a:spLocks noGrp="1"/>
          </p:cNvSpPr>
          <p:nvPr>
            <p:ph idx="1"/>
          </p:nvPr>
        </p:nvSpPr>
        <p:spPr/>
        <p:txBody>
          <a:bodyPr>
            <a:normAutofit fontScale="77500" lnSpcReduction="20000"/>
          </a:bodyPr>
          <a:lstStyle/>
          <a:p>
            <a:r>
              <a:rPr lang="en-IN" dirty="0"/>
              <a:t>%/%--- </a:t>
            </a:r>
            <a:r>
              <a:rPr lang="en-US" dirty="0"/>
              <a:t>The result of division of first vector with second (quotient)</a:t>
            </a:r>
            <a:r>
              <a:rPr lang="fr-FR" dirty="0"/>
              <a:t> </a:t>
            </a:r>
          </a:p>
          <a:p>
            <a:r>
              <a:rPr lang="fr-FR" dirty="0"/>
              <a:t>v &lt;- c( 2,5.5,6)</a:t>
            </a:r>
          </a:p>
          <a:p>
            <a:r>
              <a:rPr lang="fr-FR" dirty="0"/>
              <a:t>t &lt;- c(8, 3, 4)</a:t>
            </a:r>
          </a:p>
          <a:p>
            <a:r>
              <a:rPr lang="fr-FR" dirty="0" err="1"/>
              <a:t>print</a:t>
            </a:r>
            <a:r>
              <a:rPr lang="fr-FR" dirty="0"/>
              <a:t>(v%/%t)</a:t>
            </a:r>
          </a:p>
          <a:p>
            <a:r>
              <a:rPr lang="fr-FR" dirty="0">
                <a:solidFill>
                  <a:srgbClr val="FF0000"/>
                </a:solidFill>
              </a:rPr>
              <a:t>Output: 0 1 1</a:t>
            </a:r>
          </a:p>
          <a:p>
            <a:endParaRPr lang="fr-FR" dirty="0"/>
          </a:p>
          <a:p>
            <a:r>
              <a:rPr lang="fr-FR" dirty="0"/>
              <a:t>^----</a:t>
            </a:r>
            <a:r>
              <a:rPr lang="en-US" dirty="0"/>
              <a:t>The first vector raised to the exponent of second vector</a:t>
            </a:r>
          </a:p>
          <a:p>
            <a:endParaRPr lang="fr-FR" dirty="0"/>
          </a:p>
          <a:p>
            <a:r>
              <a:rPr lang="fr-FR" dirty="0"/>
              <a:t>v &lt;- c( 2,5.5,6)</a:t>
            </a:r>
          </a:p>
          <a:p>
            <a:r>
              <a:rPr lang="fr-FR" dirty="0"/>
              <a:t>t &lt;- c(8, 3, 4)</a:t>
            </a:r>
          </a:p>
          <a:p>
            <a:r>
              <a:rPr lang="fr-FR" dirty="0" err="1"/>
              <a:t>print</a:t>
            </a:r>
            <a:r>
              <a:rPr lang="fr-FR" dirty="0"/>
              <a:t>(</a:t>
            </a:r>
            <a:r>
              <a:rPr lang="fr-FR" dirty="0" err="1"/>
              <a:t>v^t</a:t>
            </a:r>
            <a:r>
              <a:rPr lang="fr-FR" dirty="0"/>
              <a:t>)</a:t>
            </a:r>
          </a:p>
          <a:p>
            <a:endParaRPr lang="fr-FR" dirty="0"/>
          </a:p>
          <a:p>
            <a:r>
              <a:rPr lang="fr-FR" dirty="0">
                <a:solidFill>
                  <a:srgbClr val="FF0000"/>
                </a:solidFill>
              </a:rPr>
              <a:t>Output:  </a:t>
            </a:r>
            <a:r>
              <a:rPr lang="en-IN" dirty="0">
                <a:solidFill>
                  <a:srgbClr val="FF0000"/>
                </a:solidFill>
              </a:rPr>
              <a:t> 256.000  166.375 1296.000</a:t>
            </a:r>
          </a:p>
        </p:txBody>
      </p:sp>
    </p:spTree>
    <p:extLst>
      <p:ext uri="{BB962C8B-B14F-4D97-AF65-F5344CB8AC3E}">
        <p14:creationId xmlns:p14="http://schemas.microsoft.com/office/powerpoint/2010/main" val="2782188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6AA3D-013B-F62C-D531-5605A1F39AB5}"/>
              </a:ext>
            </a:extLst>
          </p:cNvPr>
          <p:cNvSpPr>
            <a:spLocks noGrp="1"/>
          </p:cNvSpPr>
          <p:nvPr>
            <p:ph type="title"/>
          </p:nvPr>
        </p:nvSpPr>
        <p:spPr/>
        <p:txBody>
          <a:bodyPr/>
          <a:lstStyle/>
          <a:p>
            <a:r>
              <a:rPr lang="en-IN" dirty="0"/>
              <a:t>Relational Operators</a:t>
            </a:r>
          </a:p>
        </p:txBody>
      </p:sp>
      <p:sp>
        <p:nvSpPr>
          <p:cNvPr id="3" name="Content Placeholder 2">
            <a:extLst>
              <a:ext uri="{FF2B5EF4-FFF2-40B4-BE49-F238E27FC236}">
                <a16:creationId xmlns:a16="http://schemas.microsoft.com/office/drawing/2014/main" id="{8286311C-13F0-908B-AD6C-30769E649442}"/>
              </a:ext>
            </a:extLst>
          </p:cNvPr>
          <p:cNvSpPr>
            <a:spLocks noGrp="1"/>
          </p:cNvSpPr>
          <p:nvPr>
            <p:ph idx="1"/>
          </p:nvPr>
        </p:nvSpPr>
        <p:spPr/>
        <p:txBody>
          <a:bodyPr/>
          <a:lstStyle/>
          <a:p>
            <a:r>
              <a:rPr lang="en-US" dirty="0"/>
              <a:t>In this operator each element of the first vector is compared with the corresponding element of the second vector. The result of comparison is a Boolean value.</a:t>
            </a:r>
          </a:p>
          <a:p>
            <a:endParaRPr lang="en-US" dirty="0"/>
          </a:p>
          <a:p>
            <a:r>
              <a:rPr lang="en-US" dirty="0"/>
              <a:t>&gt;	Checks if each element of the first vector is greater than the corresponding element of the second vector.</a:t>
            </a:r>
          </a:p>
          <a:p>
            <a:pPr marL="0" indent="0">
              <a:buNone/>
            </a:pPr>
            <a:r>
              <a:rPr lang="en-US" dirty="0"/>
              <a:t>    </a:t>
            </a:r>
            <a:r>
              <a:rPr lang="fr-FR" dirty="0"/>
              <a:t> v &lt;- c(2,5.5,6,9)</a:t>
            </a:r>
          </a:p>
          <a:p>
            <a:r>
              <a:rPr lang="fr-FR" dirty="0"/>
              <a:t>t &lt;- c(8,2.5,14,9)</a:t>
            </a:r>
          </a:p>
          <a:p>
            <a:r>
              <a:rPr lang="fr-FR" dirty="0" err="1"/>
              <a:t>print</a:t>
            </a:r>
            <a:r>
              <a:rPr lang="fr-FR" dirty="0"/>
              <a:t>(v&gt;t)</a:t>
            </a:r>
          </a:p>
          <a:p>
            <a:r>
              <a:rPr lang="fr-FR" dirty="0"/>
              <a:t>FALSE  TRUE FALSE </a:t>
            </a:r>
            <a:r>
              <a:rPr lang="fr-FR" dirty="0" err="1"/>
              <a:t>FALSE</a:t>
            </a:r>
            <a:endParaRPr lang="fr-FR"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66171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392D5-D41C-F8AB-B91A-D13F3E4B05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92543D-B85A-6072-EE36-8C393BEB2B1E}"/>
              </a:ext>
            </a:extLst>
          </p:cNvPr>
          <p:cNvSpPr>
            <a:spLocks noGrp="1"/>
          </p:cNvSpPr>
          <p:nvPr>
            <p:ph idx="1"/>
          </p:nvPr>
        </p:nvSpPr>
        <p:spPr/>
        <p:txBody>
          <a:bodyPr/>
          <a:lstStyle/>
          <a:p>
            <a:r>
              <a:rPr lang="en-US" dirty="0"/>
              <a:t>&lt;	Checks if each element of the first vector is less than the corresponding element of the second vector.</a:t>
            </a:r>
          </a:p>
          <a:p>
            <a:r>
              <a:rPr lang="fr-FR" dirty="0"/>
              <a:t>v &lt;- c(2,5.5,6,9)</a:t>
            </a:r>
          </a:p>
          <a:p>
            <a:r>
              <a:rPr lang="fr-FR" dirty="0"/>
              <a:t>t &lt;- c(8,2.5,14,9)</a:t>
            </a:r>
          </a:p>
          <a:p>
            <a:r>
              <a:rPr lang="fr-FR" dirty="0" err="1"/>
              <a:t>print</a:t>
            </a:r>
            <a:r>
              <a:rPr lang="fr-FR" dirty="0"/>
              <a:t>(v &lt; t)</a:t>
            </a:r>
          </a:p>
          <a:p>
            <a:endParaRPr lang="en-IN" dirty="0"/>
          </a:p>
          <a:p>
            <a:r>
              <a:rPr lang="en-IN" dirty="0"/>
              <a:t>TRUE FALSE  TRUE FALSE</a:t>
            </a:r>
          </a:p>
        </p:txBody>
      </p:sp>
    </p:spTree>
    <p:extLst>
      <p:ext uri="{BB962C8B-B14F-4D97-AF65-F5344CB8AC3E}">
        <p14:creationId xmlns:p14="http://schemas.microsoft.com/office/powerpoint/2010/main" val="4032934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91157-A860-9C83-C3E6-4085AE0E884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31AACC-91C4-D4C9-04AF-7AB6360EED6D}"/>
              </a:ext>
            </a:extLst>
          </p:cNvPr>
          <p:cNvSpPr>
            <a:spLocks noGrp="1"/>
          </p:cNvSpPr>
          <p:nvPr>
            <p:ph idx="1"/>
          </p:nvPr>
        </p:nvSpPr>
        <p:spPr/>
        <p:txBody>
          <a:bodyPr/>
          <a:lstStyle/>
          <a:p>
            <a:r>
              <a:rPr lang="en-US" dirty="0"/>
              <a:t>==	Checks if each element of the first vector is equal to the corresponding element of the second vector.</a:t>
            </a:r>
          </a:p>
          <a:p>
            <a:endParaRPr lang="en-US" dirty="0"/>
          </a:p>
          <a:p>
            <a:endParaRPr lang="en-IN" dirty="0"/>
          </a:p>
        </p:txBody>
      </p:sp>
      <p:sp>
        <p:nvSpPr>
          <p:cNvPr id="5" name="TextBox 4">
            <a:extLst>
              <a:ext uri="{FF2B5EF4-FFF2-40B4-BE49-F238E27FC236}">
                <a16:creationId xmlns:a16="http://schemas.microsoft.com/office/drawing/2014/main" id="{09F46842-32CE-17D0-B200-332DB56FBF23}"/>
              </a:ext>
            </a:extLst>
          </p:cNvPr>
          <p:cNvSpPr txBox="1"/>
          <p:nvPr/>
        </p:nvSpPr>
        <p:spPr>
          <a:xfrm>
            <a:off x="942115" y="2974262"/>
            <a:ext cx="8201885" cy="4247317"/>
          </a:xfrm>
          <a:prstGeom prst="rect">
            <a:avLst/>
          </a:prstGeom>
          <a:noFill/>
        </p:spPr>
        <p:txBody>
          <a:bodyPr wrap="square">
            <a:spAutoFit/>
          </a:bodyPr>
          <a:lstStyle/>
          <a:p>
            <a:r>
              <a:rPr lang="en-US" dirty="0"/>
              <a:t>&lt;=	Checks if each element of the first vector is less than or equal to the corresponding element of the second vector.</a:t>
            </a:r>
          </a:p>
          <a:p>
            <a:endParaRPr lang="en-US" dirty="0"/>
          </a:p>
          <a:p>
            <a:endParaRPr lang="en-US" dirty="0"/>
          </a:p>
          <a:p>
            <a:r>
              <a:rPr lang="en-US" dirty="0"/>
              <a:t>&gt;=	Checks if each element of the first vector is greater than or equal to the corresponding element of the second vector.</a:t>
            </a:r>
          </a:p>
          <a:p>
            <a:endParaRPr lang="en-US" dirty="0"/>
          </a:p>
          <a:p>
            <a:endParaRPr lang="en-US" dirty="0"/>
          </a:p>
          <a:p>
            <a:r>
              <a:rPr lang="en-US" dirty="0"/>
              <a:t> !=	Checks if each element of the first vector is unequal to the corresponding element of the second vector.</a:t>
            </a:r>
          </a:p>
          <a:p>
            <a:endParaRPr lang="en-US" dirty="0"/>
          </a:p>
          <a:p>
            <a:r>
              <a:rPr lang="fr-FR" dirty="0"/>
              <a:t>v &lt;- c(2,5.5,6,9)</a:t>
            </a:r>
          </a:p>
          <a:p>
            <a:r>
              <a:rPr lang="fr-FR" dirty="0"/>
              <a:t>t &lt;- c(8,2.5,14,9)</a:t>
            </a:r>
          </a:p>
          <a:p>
            <a:r>
              <a:rPr lang="fr-FR" dirty="0" err="1"/>
              <a:t>print</a:t>
            </a:r>
            <a:r>
              <a:rPr lang="fr-FR" dirty="0"/>
              <a:t>(v!=t)</a:t>
            </a:r>
            <a:endParaRPr lang="en-US" dirty="0"/>
          </a:p>
          <a:p>
            <a:endParaRPr lang="en-IN" dirty="0"/>
          </a:p>
        </p:txBody>
      </p:sp>
    </p:spTree>
    <p:extLst>
      <p:ext uri="{BB962C8B-B14F-4D97-AF65-F5344CB8AC3E}">
        <p14:creationId xmlns:p14="http://schemas.microsoft.com/office/powerpoint/2010/main" val="1983637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4DEC5-2B6E-82C6-CCC0-B3585044B25D}"/>
              </a:ext>
            </a:extLst>
          </p:cNvPr>
          <p:cNvSpPr>
            <a:spLocks noGrp="1"/>
          </p:cNvSpPr>
          <p:nvPr>
            <p:ph type="title"/>
          </p:nvPr>
        </p:nvSpPr>
        <p:spPr/>
        <p:txBody>
          <a:bodyPr/>
          <a:lstStyle/>
          <a:p>
            <a:r>
              <a:rPr lang="en-IN" dirty="0"/>
              <a:t>Logical Operators</a:t>
            </a:r>
          </a:p>
        </p:txBody>
      </p:sp>
      <p:sp>
        <p:nvSpPr>
          <p:cNvPr id="3" name="Content Placeholder 2">
            <a:extLst>
              <a:ext uri="{FF2B5EF4-FFF2-40B4-BE49-F238E27FC236}">
                <a16:creationId xmlns:a16="http://schemas.microsoft.com/office/drawing/2014/main" id="{743E249E-23F4-87DD-B262-F875934A98A7}"/>
              </a:ext>
            </a:extLst>
          </p:cNvPr>
          <p:cNvSpPr>
            <a:spLocks noGrp="1"/>
          </p:cNvSpPr>
          <p:nvPr>
            <p:ph idx="1"/>
          </p:nvPr>
        </p:nvSpPr>
        <p:spPr/>
        <p:txBody>
          <a:bodyPr/>
          <a:lstStyle/>
          <a:p>
            <a:r>
              <a:rPr lang="en-US" dirty="0"/>
              <a:t>It is applicable only to vectors of type logical, numeric or complex. All numbers greater than 1 are considered as logical value TRUE. </a:t>
            </a:r>
          </a:p>
          <a:p>
            <a:endParaRPr lang="en-US" dirty="0"/>
          </a:p>
          <a:p>
            <a:r>
              <a:rPr lang="en-US" dirty="0"/>
              <a:t>Each element of the first vector is compared with the corresponding element of the second vector. The result of comparison is a Boolean value.</a:t>
            </a:r>
          </a:p>
          <a:p>
            <a:endParaRPr lang="en-US" dirty="0"/>
          </a:p>
          <a:p>
            <a:endParaRPr lang="en-US" dirty="0"/>
          </a:p>
          <a:p>
            <a:endParaRPr lang="en-IN" dirty="0"/>
          </a:p>
        </p:txBody>
      </p:sp>
    </p:spTree>
    <p:extLst>
      <p:ext uri="{BB962C8B-B14F-4D97-AF65-F5344CB8AC3E}">
        <p14:creationId xmlns:p14="http://schemas.microsoft.com/office/powerpoint/2010/main" val="869960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7709-0D9F-1DFD-8654-8C28D0C088C0}"/>
              </a:ext>
            </a:extLst>
          </p:cNvPr>
          <p:cNvSpPr>
            <a:spLocks noGrp="1"/>
          </p:cNvSpPr>
          <p:nvPr>
            <p:ph type="title"/>
          </p:nvPr>
        </p:nvSpPr>
        <p:spPr/>
        <p:txBody>
          <a:bodyPr/>
          <a:lstStyle/>
          <a:p>
            <a:r>
              <a:rPr lang="en-IN" dirty="0">
                <a:solidFill>
                  <a:srgbClr val="FF0000"/>
                </a:solidFill>
              </a:rPr>
              <a:t>AND</a:t>
            </a:r>
            <a:r>
              <a:rPr lang="en-IN" dirty="0"/>
              <a:t>, OR, NOT</a:t>
            </a:r>
          </a:p>
        </p:txBody>
      </p:sp>
      <p:sp>
        <p:nvSpPr>
          <p:cNvPr id="3" name="Content Placeholder 2">
            <a:extLst>
              <a:ext uri="{FF2B5EF4-FFF2-40B4-BE49-F238E27FC236}">
                <a16:creationId xmlns:a16="http://schemas.microsoft.com/office/drawing/2014/main" id="{8E974AB6-6589-658F-384E-6D54265FD928}"/>
              </a:ext>
            </a:extLst>
          </p:cNvPr>
          <p:cNvSpPr>
            <a:spLocks noGrp="1"/>
          </p:cNvSpPr>
          <p:nvPr>
            <p:ph idx="1"/>
          </p:nvPr>
        </p:nvSpPr>
        <p:spPr>
          <a:xfrm>
            <a:off x="705044" y="2160589"/>
            <a:ext cx="8596668" cy="3880773"/>
          </a:xfrm>
        </p:spPr>
        <p:txBody>
          <a:bodyPr/>
          <a:lstStyle/>
          <a:p>
            <a:pPr marL="0" indent="0">
              <a:buNone/>
            </a:pPr>
            <a:r>
              <a:rPr lang="en-US" dirty="0"/>
              <a:t>&amp;  ---   It is called Element-wise Logical AND operator. It combines each element of the first vector with the corresponding element of the second vector and </a:t>
            </a:r>
            <a:r>
              <a:rPr lang="en-US" dirty="0">
                <a:solidFill>
                  <a:srgbClr val="FF0000"/>
                </a:solidFill>
              </a:rPr>
              <a:t>gives a output TRUE if both the elements are TRUE.</a:t>
            </a:r>
          </a:p>
          <a:p>
            <a:pPr marL="0" indent="0">
              <a:buNone/>
            </a:pPr>
            <a:endParaRPr lang="en-US" dirty="0"/>
          </a:p>
          <a:p>
            <a:pPr marL="0" indent="0">
              <a:buNone/>
            </a:pPr>
            <a:r>
              <a:rPr lang="en-IN" dirty="0"/>
              <a:t>v &lt;- c(0,1,TRUE,2+3i)</a:t>
            </a:r>
          </a:p>
          <a:p>
            <a:pPr marL="0" indent="0">
              <a:buNone/>
            </a:pPr>
            <a:r>
              <a:rPr lang="en-IN" dirty="0"/>
              <a:t>t &lt;- c(4,1,FALSE,2+3i)</a:t>
            </a:r>
          </a:p>
          <a:p>
            <a:pPr marL="0" indent="0">
              <a:buNone/>
            </a:pPr>
            <a:r>
              <a:rPr lang="en-IN" dirty="0"/>
              <a:t>Print (</a:t>
            </a:r>
            <a:r>
              <a:rPr lang="en-IN" dirty="0" err="1"/>
              <a:t>v&amp;t</a:t>
            </a:r>
            <a:r>
              <a:rPr lang="en-IN" dirty="0"/>
              <a:t>)</a:t>
            </a:r>
          </a:p>
          <a:p>
            <a:pPr marL="0" indent="0">
              <a:buNone/>
            </a:pPr>
            <a:endParaRPr lang="en-IN" dirty="0"/>
          </a:p>
          <a:p>
            <a:pPr marL="0" indent="0">
              <a:buNone/>
            </a:pPr>
            <a:r>
              <a:rPr lang="en-IN" dirty="0"/>
              <a:t>Output: FALSE  TRUE FALSE  TRUE</a:t>
            </a:r>
          </a:p>
        </p:txBody>
      </p:sp>
    </p:spTree>
    <p:extLst>
      <p:ext uri="{BB962C8B-B14F-4D97-AF65-F5344CB8AC3E}">
        <p14:creationId xmlns:p14="http://schemas.microsoft.com/office/powerpoint/2010/main" val="1730646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BA01-E53D-31CB-4E0A-E5281523AFF1}"/>
              </a:ext>
            </a:extLst>
          </p:cNvPr>
          <p:cNvSpPr>
            <a:spLocks noGrp="1"/>
          </p:cNvSpPr>
          <p:nvPr>
            <p:ph type="title"/>
          </p:nvPr>
        </p:nvSpPr>
        <p:spPr/>
        <p:txBody>
          <a:bodyPr/>
          <a:lstStyle/>
          <a:p>
            <a:r>
              <a:rPr lang="en-IN" dirty="0">
                <a:solidFill>
                  <a:srgbClr val="FF0000"/>
                </a:solidFill>
              </a:rPr>
              <a:t>OR</a:t>
            </a:r>
          </a:p>
        </p:txBody>
      </p:sp>
      <p:sp>
        <p:nvSpPr>
          <p:cNvPr id="3" name="Content Placeholder 2">
            <a:extLst>
              <a:ext uri="{FF2B5EF4-FFF2-40B4-BE49-F238E27FC236}">
                <a16:creationId xmlns:a16="http://schemas.microsoft.com/office/drawing/2014/main" id="{FED03BAD-E754-D5D4-A4A7-E81671A9F341}"/>
              </a:ext>
            </a:extLst>
          </p:cNvPr>
          <p:cNvSpPr>
            <a:spLocks noGrp="1"/>
          </p:cNvSpPr>
          <p:nvPr>
            <p:ph idx="1"/>
          </p:nvPr>
        </p:nvSpPr>
        <p:spPr/>
        <p:txBody>
          <a:bodyPr/>
          <a:lstStyle/>
          <a:p>
            <a:r>
              <a:rPr lang="en-US" dirty="0"/>
              <a:t>|---	It is called Element-wise Logical OR operator. It combines each element of the first vector with the corresponding element of the second vector and </a:t>
            </a:r>
            <a:r>
              <a:rPr lang="en-US" dirty="0">
                <a:solidFill>
                  <a:srgbClr val="FF0000"/>
                </a:solidFill>
              </a:rPr>
              <a:t>gives a output TRUE if one the elements is TRUE.</a:t>
            </a:r>
          </a:p>
          <a:p>
            <a:endParaRPr lang="en-US" dirty="0"/>
          </a:p>
          <a:p>
            <a:r>
              <a:rPr lang="en-US" dirty="0">
                <a:solidFill>
                  <a:srgbClr val="FF0000"/>
                </a:solidFill>
              </a:rPr>
              <a:t>Example: </a:t>
            </a:r>
          </a:p>
          <a:p>
            <a:r>
              <a:rPr lang="en-US" dirty="0"/>
              <a:t> v &lt;- c(3,0,TRUE,4+2i)</a:t>
            </a:r>
          </a:p>
          <a:p>
            <a:r>
              <a:rPr lang="en-US" dirty="0"/>
              <a:t>t &lt;- c(0,1,FALSE,2+3i)</a:t>
            </a:r>
          </a:p>
          <a:p>
            <a:r>
              <a:rPr lang="en-US" dirty="0"/>
              <a:t>print(</a:t>
            </a:r>
            <a:r>
              <a:rPr lang="en-US" dirty="0" err="1"/>
              <a:t>v|t</a:t>
            </a:r>
            <a:r>
              <a:rPr lang="en-US" dirty="0"/>
              <a:t>)</a:t>
            </a:r>
          </a:p>
          <a:p>
            <a:r>
              <a:rPr lang="en-US" dirty="0"/>
              <a:t>Output:  </a:t>
            </a:r>
          </a:p>
          <a:p>
            <a:r>
              <a:rPr lang="en-US" dirty="0"/>
              <a:t>TRUE </a:t>
            </a:r>
            <a:r>
              <a:rPr lang="en-US" dirty="0" err="1"/>
              <a:t>TRUE</a:t>
            </a:r>
            <a:r>
              <a:rPr lang="en-US" dirty="0"/>
              <a:t> </a:t>
            </a:r>
            <a:r>
              <a:rPr lang="en-US" dirty="0" err="1"/>
              <a:t>TRUE</a:t>
            </a:r>
            <a:r>
              <a:rPr lang="en-US" dirty="0"/>
              <a:t> </a:t>
            </a:r>
            <a:r>
              <a:rPr lang="en-US" dirty="0" err="1"/>
              <a:t>TRUE</a:t>
            </a:r>
            <a:endParaRPr lang="en-US" dirty="0"/>
          </a:p>
          <a:p>
            <a:endParaRPr lang="en-US" dirty="0"/>
          </a:p>
          <a:p>
            <a:endParaRPr lang="en-IN" dirty="0"/>
          </a:p>
        </p:txBody>
      </p:sp>
    </p:spTree>
    <p:extLst>
      <p:ext uri="{BB962C8B-B14F-4D97-AF65-F5344CB8AC3E}">
        <p14:creationId xmlns:p14="http://schemas.microsoft.com/office/powerpoint/2010/main" val="3863002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AADE-42B3-BA8F-D751-937BA79628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F9FA49-C58E-3835-3598-C5484DACBEEB}"/>
              </a:ext>
            </a:extLst>
          </p:cNvPr>
          <p:cNvSpPr>
            <a:spLocks noGrp="1"/>
          </p:cNvSpPr>
          <p:nvPr>
            <p:ph idx="1"/>
          </p:nvPr>
        </p:nvSpPr>
        <p:spPr/>
        <p:txBody>
          <a:bodyPr/>
          <a:lstStyle/>
          <a:p>
            <a:r>
              <a:rPr lang="en-US" dirty="0"/>
              <a:t>!	---  It is called Logical NOT operator. Takes each element of the vector and gives the opposite logical value.</a:t>
            </a:r>
          </a:p>
          <a:p>
            <a:endParaRPr lang="en-US" dirty="0"/>
          </a:p>
          <a:p>
            <a:r>
              <a:rPr lang="en-IN" dirty="0"/>
              <a:t>v &lt;- c(3,0,TRUE,2+2i)</a:t>
            </a:r>
          </a:p>
          <a:p>
            <a:r>
              <a:rPr lang="en-IN" dirty="0"/>
              <a:t>print(!v)</a:t>
            </a:r>
          </a:p>
          <a:p>
            <a:endParaRPr lang="en-IN" dirty="0"/>
          </a:p>
          <a:p>
            <a:r>
              <a:rPr lang="en-IN" dirty="0"/>
              <a:t>Output:  FALSE  TRUE FALSE </a:t>
            </a:r>
            <a:r>
              <a:rPr lang="en-IN" dirty="0" err="1"/>
              <a:t>FALSE</a:t>
            </a:r>
            <a:endParaRPr lang="en-IN" dirty="0"/>
          </a:p>
        </p:txBody>
      </p:sp>
    </p:spTree>
    <p:extLst>
      <p:ext uri="{BB962C8B-B14F-4D97-AF65-F5344CB8AC3E}">
        <p14:creationId xmlns:p14="http://schemas.microsoft.com/office/powerpoint/2010/main" val="1441962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2040-61E2-E3D4-E435-A2C63A9A0C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1E26094-8968-F468-60D6-6FCC4AEF4B27}"/>
              </a:ext>
            </a:extLst>
          </p:cNvPr>
          <p:cNvSpPr>
            <a:spLocks noGrp="1"/>
          </p:cNvSpPr>
          <p:nvPr>
            <p:ph idx="1"/>
          </p:nvPr>
        </p:nvSpPr>
        <p:spPr/>
        <p:txBody>
          <a:bodyPr>
            <a:normAutofit fontScale="92500" lnSpcReduction="20000"/>
          </a:bodyPr>
          <a:lstStyle/>
          <a:p>
            <a:r>
              <a:rPr lang="en-US" dirty="0"/>
              <a:t>&amp;&amp; ---	Called Logical AND operator. Takes first element of both the vectors and gives the TRUE only if both are TRUE.</a:t>
            </a:r>
          </a:p>
          <a:p>
            <a:r>
              <a:rPr lang="en-US" dirty="0"/>
              <a:t>Example: </a:t>
            </a:r>
          </a:p>
          <a:p>
            <a:r>
              <a:rPr lang="en-IN" dirty="0"/>
              <a:t>v &lt;- c(3,0,TRUE,2+2i)</a:t>
            </a:r>
          </a:p>
          <a:p>
            <a:r>
              <a:rPr lang="en-IN" dirty="0"/>
              <a:t>t &lt;- c(1,3,TRUE,2+3i)</a:t>
            </a:r>
          </a:p>
          <a:p>
            <a:r>
              <a:rPr lang="en-IN" dirty="0"/>
              <a:t>print(v&amp;&amp;t)</a:t>
            </a:r>
          </a:p>
          <a:p>
            <a:r>
              <a:rPr lang="en-IN" dirty="0"/>
              <a:t>Output: TRUE</a:t>
            </a:r>
          </a:p>
          <a:p>
            <a:endParaRPr lang="en-IN" dirty="0"/>
          </a:p>
          <a:p>
            <a:r>
              <a:rPr lang="en-IN" dirty="0"/>
              <a:t>v &lt;- c(0,3,TRUE,2+2i)</a:t>
            </a:r>
          </a:p>
          <a:p>
            <a:r>
              <a:rPr lang="en-IN" dirty="0"/>
              <a:t>t &lt;- c(1,0,TRUE,2+3i)</a:t>
            </a:r>
          </a:p>
          <a:p>
            <a:r>
              <a:rPr lang="en-IN" dirty="0"/>
              <a:t>print(v&amp;&amp;t)</a:t>
            </a:r>
          </a:p>
          <a:p>
            <a:r>
              <a:rPr lang="en-IN" dirty="0"/>
              <a:t>Output: false </a:t>
            </a:r>
          </a:p>
        </p:txBody>
      </p:sp>
    </p:spTree>
    <p:extLst>
      <p:ext uri="{BB962C8B-B14F-4D97-AF65-F5344CB8AC3E}">
        <p14:creationId xmlns:p14="http://schemas.microsoft.com/office/powerpoint/2010/main" val="520273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EABF-BF2F-C28E-0B07-E98D8C73FBF8}"/>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Features of R</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43FD5FF8-90C4-4DAD-FFC6-04621C8EBA3B}"/>
              </a:ext>
            </a:extLst>
          </p:cNvPr>
          <p:cNvSpPr>
            <a:spLocks noGrp="1"/>
          </p:cNvSpPr>
          <p:nvPr>
            <p:ph idx="1"/>
          </p:nvPr>
        </p:nvSpPr>
        <p:spPr/>
        <p:txBody>
          <a:bodyPr/>
          <a:lstStyle/>
          <a:p>
            <a:r>
              <a:rPr lang="en-US" b="0" i="0" dirty="0">
                <a:solidFill>
                  <a:srgbClr val="000000"/>
                </a:solidFill>
                <a:effectLst/>
                <a:latin typeface="Nunito" pitchFamily="2" charset="0"/>
              </a:rPr>
              <a:t>R is a well-developed, simple and effective programming language which includes conditionals, loops, user defined recursive functions and input and output facilities.</a:t>
            </a:r>
          </a:p>
          <a:p>
            <a:r>
              <a:rPr lang="en-US" b="0" i="0" dirty="0">
                <a:solidFill>
                  <a:srgbClr val="000000"/>
                </a:solidFill>
                <a:effectLst/>
                <a:latin typeface="Nunito" pitchFamily="2" charset="0"/>
              </a:rPr>
              <a:t>R has an effective data handling and storage facility,</a:t>
            </a:r>
          </a:p>
          <a:p>
            <a:r>
              <a:rPr lang="en-US" b="0" i="0" dirty="0">
                <a:solidFill>
                  <a:srgbClr val="000000"/>
                </a:solidFill>
                <a:effectLst/>
                <a:latin typeface="Nunito" pitchFamily="2" charset="0"/>
              </a:rPr>
              <a:t>R provides a suite of operators for calculations on arrays, lists, vectors and matrices.</a:t>
            </a:r>
          </a:p>
          <a:p>
            <a:r>
              <a:rPr lang="en-US" b="0" i="0" dirty="0">
                <a:solidFill>
                  <a:srgbClr val="000000"/>
                </a:solidFill>
                <a:effectLst/>
                <a:latin typeface="Nunito" pitchFamily="2" charset="0"/>
              </a:rPr>
              <a:t>R provides graphical facilities for data analysis and display either directly at the computer or printing at the papers.</a:t>
            </a:r>
          </a:p>
          <a:p>
            <a:endParaRPr lang="en-IN" dirty="0"/>
          </a:p>
        </p:txBody>
      </p:sp>
    </p:spTree>
    <p:extLst>
      <p:ext uri="{BB962C8B-B14F-4D97-AF65-F5344CB8AC3E}">
        <p14:creationId xmlns:p14="http://schemas.microsoft.com/office/powerpoint/2010/main" val="3854601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6500F-13B3-9B8F-1CE9-73566A65438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5C457F1-5A73-4A46-27AA-6389B9045571}"/>
              </a:ext>
            </a:extLst>
          </p:cNvPr>
          <p:cNvSpPr>
            <a:spLocks noGrp="1"/>
          </p:cNvSpPr>
          <p:nvPr>
            <p:ph idx="1"/>
          </p:nvPr>
        </p:nvSpPr>
        <p:spPr/>
        <p:txBody>
          <a:bodyPr/>
          <a:lstStyle/>
          <a:p>
            <a:r>
              <a:rPr lang="en-US" dirty="0"/>
              <a:t>||---	Called Logical OR operator. Takes first element of both the vectors and gives the TRUE if one of them is TRUE.</a:t>
            </a:r>
          </a:p>
          <a:p>
            <a:endParaRPr lang="en-US" dirty="0"/>
          </a:p>
          <a:p>
            <a:r>
              <a:rPr lang="en-IN" dirty="0"/>
              <a:t>v &lt;- c(0,0,TRUE,2+2i)</a:t>
            </a:r>
          </a:p>
          <a:p>
            <a:r>
              <a:rPr lang="en-IN" dirty="0"/>
              <a:t>t &lt;- c(0,3,TRUE,2+3i)</a:t>
            </a:r>
          </a:p>
          <a:p>
            <a:r>
              <a:rPr lang="en-IN" dirty="0"/>
              <a:t>print(v||t)</a:t>
            </a:r>
          </a:p>
          <a:p>
            <a:r>
              <a:rPr lang="en-IN" dirty="0"/>
              <a:t>Output:  FALSE</a:t>
            </a:r>
          </a:p>
        </p:txBody>
      </p:sp>
    </p:spTree>
    <p:extLst>
      <p:ext uri="{BB962C8B-B14F-4D97-AF65-F5344CB8AC3E}">
        <p14:creationId xmlns:p14="http://schemas.microsoft.com/office/powerpoint/2010/main" val="1093112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4B0C4-4D49-235F-145D-E5114FAC74A5}"/>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Assignment Operators</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5DA08E26-6027-EB86-EEE5-2B1BF69FA949}"/>
              </a:ext>
            </a:extLst>
          </p:cNvPr>
          <p:cNvSpPr>
            <a:spLocks noGrp="1"/>
          </p:cNvSpPr>
          <p:nvPr>
            <p:ph idx="1"/>
          </p:nvPr>
        </p:nvSpPr>
        <p:spPr/>
        <p:txBody>
          <a:bodyPr>
            <a:normAutofit/>
          </a:bodyPr>
          <a:lstStyle/>
          <a:p>
            <a:r>
              <a:rPr lang="en-US" b="0" i="0" dirty="0">
                <a:solidFill>
                  <a:srgbClr val="000000"/>
                </a:solidFill>
                <a:effectLst/>
                <a:latin typeface="Nunito" pitchFamily="2" charset="0"/>
              </a:rPr>
              <a:t>These operators are used to assign values to vectors.</a:t>
            </a:r>
          </a:p>
          <a:p>
            <a:r>
              <a:rPr lang="en-US" b="0" i="0" dirty="0">
                <a:solidFill>
                  <a:srgbClr val="000000"/>
                </a:solidFill>
                <a:effectLst/>
                <a:latin typeface="Nunito" pitchFamily="2" charset="0"/>
              </a:rPr>
              <a:t> &lt;−  or  = or &lt;&lt;− all are known as left assignment. </a:t>
            </a:r>
          </a:p>
          <a:p>
            <a:r>
              <a:rPr lang="en-US" b="0" i="0" dirty="0">
                <a:solidFill>
                  <a:srgbClr val="000000"/>
                </a:solidFill>
                <a:effectLst/>
                <a:latin typeface="Nunito" pitchFamily="2" charset="0"/>
              </a:rPr>
              <a:t>-&gt; or  -&gt;&gt; all are known as right assignment. </a:t>
            </a:r>
          </a:p>
          <a:p>
            <a:endParaRPr lang="en-IN" dirty="0"/>
          </a:p>
        </p:txBody>
      </p:sp>
    </p:spTree>
    <p:extLst>
      <p:ext uri="{BB962C8B-B14F-4D97-AF65-F5344CB8AC3E}">
        <p14:creationId xmlns:p14="http://schemas.microsoft.com/office/powerpoint/2010/main" val="2242761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F32C9-E887-9C48-A590-EE8543D75D95}"/>
              </a:ext>
            </a:extLst>
          </p:cNvPr>
          <p:cNvSpPr>
            <a:spLocks noGrp="1"/>
          </p:cNvSpPr>
          <p:nvPr>
            <p:ph type="title"/>
          </p:nvPr>
        </p:nvSpPr>
        <p:spPr/>
        <p:txBody>
          <a:bodyPr/>
          <a:lstStyle/>
          <a:p>
            <a:r>
              <a:rPr lang="en-IN" b="0" i="0" dirty="0">
                <a:effectLst/>
                <a:latin typeface="Heebo" pitchFamily="2" charset="-79"/>
                <a:cs typeface="Heebo" pitchFamily="2" charset="-79"/>
              </a:rPr>
              <a:t>Vector arithmetic</a:t>
            </a:r>
            <a:br>
              <a:rPr lang="en-IN" b="0" i="0" dirty="0">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6A7DB049-8C79-AFDA-1969-7AC30D1C77EC}"/>
              </a:ext>
            </a:extLst>
          </p:cNvPr>
          <p:cNvSpPr>
            <a:spLocks noGrp="1"/>
          </p:cNvSpPr>
          <p:nvPr>
            <p:ph idx="1"/>
          </p:nvPr>
        </p:nvSpPr>
        <p:spPr/>
        <p:txBody>
          <a:bodyPr/>
          <a:lstStyle/>
          <a:p>
            <a:r>
              <a:rPr lang="en-US" b="0" i="0" dirty="0">
                <a:solidFill>
                  <a:srgbClr val="000000"/>
                </a:solidFill>
                <a:effectLst/>
                <a:latin typeface="Nunito" pitchFamily="2" charset="0"/>
              </a:rPr>
              <a:t>Two vectors of same length can be added, subtracted, multiplied or divided giving the result as a vector output.</a:t>
            </a:r>
          </a:p>
          <a:p>
            <a:endParaRPr lang="en-US" dirty="0">
              <a:solidFill>
                <a:srgbClr val="000000"/>
              </a:solidFill>
              <a:latin typeface="Nunito" pitchFamily="2" charset="0"/>
            </a:endParaRPr>
          </a:p>
          <a:p>
            <a:r>
              <a:rPr lang="en-US" b="0" i="0" dirty="0">
                <a:solidFill>
                  <a:srgbClr val="000000"/>
                </a:solidFill>
                <a:effectLst/>
                <a:latin typeface="Nunito" pitchFamily="2" charset="0"/>
              </a:rPr>
              <a:t># Create two vectors.</a:t>
            </a:r>
          </a:p>
          <a:p>
            <a:r>
              <a:rPr lang="en-US" b="0" i="0" dirty="0">
                <a:solidFill>
                  <a:srgbClr val="000000"/>
                </a:solidFill>
                <a:effectLst/>
                <a:latin typeface="Nunito" pitchFamily="2" charset="0"/>
              </a:rPr>
              <a:t>v1 &lt;- c(3,8,4,5,0,11)</a:t>
            </a:r>
          </a:p>
          <a:p>
            <a:r>
              <a:rPr lang="en-US" b="0" i="0" dirty="0">
                <a:solidFill>
                  <a:srgbClr val="000000"/>
                </a:solidFill>
                <a:effectLst/>
                <a:latin typeface="Nunito" pitchFamily="2" charset="0"/>
              </a:rPr>
              <a:t>v2 &lt;- c(4,11,0,8,1,2)</a:t>
            </a:r>
          </a:p>
          <a:p>
            <a:endParaRPr lang="en-US" b="0" i="0" dirty="0">
              <a:solidFill>
                <a:srgbClr val="000000"/>
              </a:solidFill>
              <a:effectLst/>
              <a:latin typeface="Nunito" pitchFamily="2" charset="0"/>
            </a:endParaRPr>
          </a:p>
          <a:p>
            <a:r>
              <a:rPr lang="en-US" b="0" i="0" dirty="0">
                <a:solidFill>
                  <a:srgbClr val="000000"/>
                </a:solidFill>
                <a:effectLst/>
                <a:latin typeface="Nunito" pitchFamily="2" charset="0"/>
              </a:rPr>
              <a:t># Vector addition.</a:t>
            </a:r>
          </a:p>
          <a:p>
            <a:r>
              <a:rPr lang="en-US" b="0" i="0" dirty="0" err="1">
                <a:solidFill>
                  <a:srgbClr val="000000"/>
                </a:solidFill>
                <a:effectLst/>
                <a:latin typeface="Nunito" pitchFamily="2" charset="0"/>
              </a:rPr>
              <a:t>add.result</a:t>
            </a:r>
            <a:r>
              <a:rPr lang="en-US" b="0" i="0" dirty="0">
                <a:solidFill>
                  <a:srgbClr val="000000"/>
                </a:solidFill>
                <a:effectLst/>
                <a:latin typeface="Nunito" pitchFamily="2" charset="0"/>
              </a:rPr>
              <a:t> &lt;- v1+v2</a:t>
            </a:r>
          </a:p>
          <a:p>
            <a:r>
              <a:rPr lang="en-US" b="0" i="0" dirty="0">
                <a:solidFill>
                  <a:srgbClr val="000000"/>
                </a:solidFill>
                <a:effectLst/>
                <a:latin typeface="Nunito" pitchFamily="2" charset="0"/>
              </a:rPr>
              <a:t>print(</a:t>
            </a:r>
            <a:r>
              <a:rPr lang="en-US" b="0" i="0" dirty="0" err="1">
                <a:solidFill>
                  <a:srgbClr val="000000"/>
                </a:solidFill>
                <a:effectLst/>
                <a:latin typeface="Nunito" pitchFamily="2" charset="0"/>
              </a:rPr>
              <a:t>add.result</a:t>
            </a:r>
            <a:r>
              <a:rPr lang="en-US" b="0" i="0" dirty="0">
                <a:solidFill>
                  <a:srgbClr val="000000"/>
                </a:solidFill>
                <a:effectLst/>
                <a:latin typeface="Nunito" pitchFamily="2" charset="0"/>
              </a:rPr>
              <a:t>)</a:t>
            </a:r>
          </a:p>
          <a:p>
            <a:endParaRPr lang="en-US" dirty="0">
              <a:solidFill>
                <a:srgbClr val="000000"/>
              </a:solidFill>
              <a:latin typeface="Nunito" pitchFamily="2" charset="0"/>
            </a:endParaRPr>
          </a:p>
          <a:p>
            <a:pPr marL="0" indent="0">
              <a:buNone/>
            </a:pPr>
            <a:endParaRPr lang="en-US" b="0" i="0" dirty="0">
              <a:solidFill>
                <a:srgbClr val="000000"/>
              </a:solidFill>
              <a:effectLst/>
              <a:latin typeface="Nunito" pitchFamily="2" charset="0"/>
            </a:endParaRPr>
          </a:p>
          <a:p>
            <a:endParaRPr lang="en-IN" dirty="0"/>
          </a:p>
        </p:txBody>
      </p:sp>
    </p:spTree>
    <p:extLst>
      <p:ext uri="{BB962C8B-B14F-4D97-AF65-F5344CB8AC3E}">
        <p14:creationId xmlns:p14="http://schemas.microsoft.com/office/powerpoint/2010/main" val="2906936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CDE2-2313-B439-76D5-A139E81E7B55}"/>
              </a:ext>
            </a:extLst>
          </p:cNvPr>
          <p:cNvSpPr>
            <a:spLocks noGrp="1"/>
          </p:cNvSpPr>
          <p:nvPr>
            <p:ph type="title"/>
          </p:nvPr>
        </p:nvSpPr>
        <p:spPr/>
        <p:txBody>
          <a:bodyPr/>
          <a:lstStyle/>
          <a:p>
            <a:r>
              <a:rPr lang="en-IN" dirty="0"/>
              <a:t>NOTE: </a:t>
            </a:r>
          </a:p>
        </p:txBody>
      </p:sp>
      <p:sp>
        <p:nvSpPr>
          <p:cNvPr id="3" name="Content Placeholder 2">
            <a:extLst>
              <a:ext uri="{FF2B5EF4-FFF2-40B4-BE49-F238E27FC236}">
                <a16:creationId xmlns:a16="http://schemas.microsoft.com/office/drawing/2014/main" id="{D1DD8EB8-AB9F-DA62-8826-C243BFFE06B4}"/>
              </a:ext>
            </a:extLst>
          </p:cNvPr>
          <p:cNvSpPr>
            <a:spLocks noGrp="1"/>
          </p:cNvSpPr>
          <p:nvPr>
            <p:ph idx="1"/>
          </p:nvPr>
        </p:nvSpPr>
        <p:spPr/>
        <p:txBody>
          <a:bodyPr/>
          <a:lstStyle/>
          <a:p>
            <a:r>
              <a:rPr lang="en-IN" dirty="0"/>
              <a:t>Same as we can apply subtraction, multiplication and division on vectors. </a:t>
            </a:r>
          </a:p>
          <a:p>
            <a:endParaRPr lang="en-IN" dirty="0"/>
          </a:p>
          <a:p>
            <a:r>
              <a:rPr lang="en-US" dirty="0"/>
              <a:t>If we apply arithmetic operations to two vectors of unequal length, then the elements of the shorter vector are recycled to complete the operations.</a:t>
            </a:r>
          </a:p>
          <a:p>
            <a:endParaRPr lang="en-US" dirty="0"/>
          </a:p>
          <a:p>
            <a:r>
              <a:rPr lang="en-IN" dirty="0"/>
              <a:t>v1 &lt;- c(3,8,4,5,0,11)</a:t>
            </a:r>
          </a:p>
          <a:p>
            <a:r>
              <a:rPr lang="en-IN" dirty="0"/>
              <a:t>v2 &lt;- c(4,11)</a:t>
            </a:r>
          </a:p>
          <a:p>
            <a:r>
              <a:rPr lang="en-IN" dirty="0"/>
              <a:t>S &lt;- v1+v2</a:t>
            </a:r>
          </a:p>
          <a:p>
            <a:pPr marL="0" indent="0">
              <a:buNone/>
            </a:pPr>
            <a:endParaRPr lang="en-IN" dirty="0"/>
          </a:p>
        </p:txBody>
      </p:sp>
    </p:spTree>
    <p:extLst>
      <p:ext uri="{BB962C8B-B14F-4D97-AF65-F5344CB8AC3E}">
        <p14:creationId xmlns:p14="http://schemas.microsoft.com/office/powerpoint/2010/main" val="4147935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FCDD4-0D4A-EDDC-8958-0D2630E2A86B}"/>
              </a:ext>
            </a:extLst>
          </p:cNvPr>
          <p:cNvSpPr>
            <a:spLocks noGrp="1"/>
          </p:cNvSpPr>
          <p:nvPr>
            <p:ph type="title"/>
          </p:nvPr>
        </p:nvSpPr>
        <p:spPr/>
        <p:txBody>
          <a:bodyPr/>
          <a:lstStyle/>
          <a:p>
            <a:r>
              <a:rPr lang="en-US" dirty="0"/>
              <a:t>Elements in a vector can be sorted using the sort() function.</a:t>
            </a:r>
            <a:endParaRPr lang="en-IN" dirty="0"/>
          </a:p>
        </p:txBody>
      </p:sp>
      <p:sp>
        <p:nvSpPr>
          <p:cNvPr id="3" name="Content Placeholder 2">
            <a:extLst>
              <a:ext uri="{FF2B5EF4-FFF2-40B4-BE49-F238E27FC236}">
                <a16:creationId xmlns:a16="http://schemas.microsoft.com/office/drawing/2014/main" id="{CDB3746D-6D9E-DA9E-5734-B5B503C67122}"/>
              </a:ext>
            </a:extLst>
          </p:cNvPr>
          <p:cNvSpPr>
            <a:spLocks noGrp="1"/>
          </p:cNvSpPr>
          <p:nvPr>
            <p:ph idx="1"/>
          </p:nvPr>
        </p:nvSpPr>
        <p:spPr/>
        <p:txBody>
          <a:bodyPr/>
          <a:lstStyle/>
          <a:p>
            <a:r>
              <a:rPr lang="en-IN" dirty="0"/>
              <a:t>v &lt;- c(3,8,4,5,0,11, -9, 304)</a:t>
            </a:r>
          </a:p>
          <a:p>
            <a:r>
              <a:rPr lang="en-IN" dirty="0"/>
              <a:t>s &lt;- sort(v)</a:t>
            </a:r>
          </a:p>
          <a:p>
            <a:r>
              <a:rPr lang="en-IN" dirty="0"/>
              <a:t>print(s)</a:t>
            </a:r>
          </a:p>
          <a:p>
            <a:r>
              <a:rPr lang="en-IN" dirty="0"/>
              <a:t>-9   0   3   4   5   8  11 304</a:t>
            </a:r>
          </a:p>
          <a:p>
            <a:pPr marL="0" indent="0">
              <a:buNone/>
            </a:pPr>
            <a:r>
              <a:rPr lang="en-US" dirty="0">
                <a:solidFill>
                  <a:srgbClr val="FF0000"/>
                </a:solidFill>
              </a:rPr>
              <a:t># Sort the elements in the reverse order.</a:t>
            </a:r>
          </a:p>
          <a:p>
            <a:r>
              <a:rPr lang="en-US" dirty="0"/>
              <a:t>r &lt;- sort(v, decreasing = TRUE)</a:t>
            </a:r>
          </a:p>
          <a:p>
            <a:r>
              <a:rPr lang="en-US" dirty="0"/>
              <a:t>print(r)</a:t>
            </a:r>
          </a:p>
          <a:p>
            <a:r>
              <a:rPr lang="en-US" dirty="0"/>
              <a:t>Output: 304  11   8   5   4   3   0  -9</a:t>
            </a:r>
            <a:endParaRPr lang="en-IN" dirty="0"/>
          </a:p>
        </p:txBody>
      </p:sp>
    </p:spTree>
    <p:extLst>
      <p:ext uri="{BB962C8B-B14F-4D97-AF65-F5344CB8AC3E}">
        <p14:creationId xmlns:p14="http://schemas.microsoft.com/office/powerpoint/2010/main" val="1737137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8C07-6969-9E6F-CCEC-2AF1F8665A7C}"/>
              </a:ext>
            </a:extLst>
          </p:cNvPr>
          <p:cNvSpPr>
            <a:spLocks noGrp="1"/>
          </p:cNvSpPr>
          <p:nvPr>
            <p:ph type="title"/>
          </p:nvPr>
        </p:nvSpPr>
        <p:spPr/>
        <p:txBody>
          <a:bodyPr/>
          <a:lstStyle/>
          <a:p>
            <a:r>
              <a:rPr lang="en-US" b="0" i="0" dirty="0">
                <a:solidFill>
                  <a:srgbClr val="000000"/>
                </a:solidFill>
                <a:effectLst/>
                <a:latin typeface="Nunito" pitchFamily="2" charset="0"/>
              </a:rPr>
              <a:t>Lists</a:t>
            </a:r>
            <a:br>
              <a:rPr lang="en-US" b="0" i="0" dirty="0">
                <a:solidFill>
                  <a:srgbClr val="000000"/>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AE398B5D-F854-AA5A-5E9F-39B0C20EFEFE}"/>
              </a:ext>
            </a:extLst>
          </p:cNvPr>
          <p:cNvSpPr>
            <a:spLocks noGrp="1"/>
          </p:cNvSpPr>
          <p:nvPr>
            <p:ph idx="1"/>
          </p:nvPr>
        </p:nvSpPr>
        <p:spPr/>
        <p:txBody>
          <a:bodyPr/>
          <a:lstStyle/>
          <a:p>
            <a:r>
              <a:rPr lang="en-US" dirty="0"/>
              <a:t>Lists are the R objects which contain elements of different types like − numbers, strings, vectors and another list inside it. A list can also contain a matrix or a function as its elements. List is created using list() function. </a:t>
            </a:r>
          </a:p>
          <a:p>
            <a:endParaRPr lang="en-US" dirty="0"/>
          </a:p>
          <a:p>
            <a:r>
              <a:rPr lang="en-US" dirty="0"/>
              <a:t>Example: </a:t>
            </a:r>
          </a:p>
          <a:p>
            <a:endParaRPr lang="en-US" dirty="0"/>
          </a:p>
          <a:p>
            <a:endParaRPr lang="en-IN" dirty="0"/>
          </a:p>
        </p:txBody>
      </p:sp>
    </p:spTree>
    <p:extLst>
      <p:ext uri="{BB962C8B-B14F-4D97-AF65-F5344CB8AC3E}">
        <p14:creationId xmlns:p14="http://schemas.microsoft.com/office/powerpoint/2010/main" val="2935937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EC571D-D6AC-07B7-A21B-F32D401F0E37}"/>
              </a:ext>
            </a:extLst>
          </p:cNvPr>
          <p:cNvSpPr txBox="1"/>
          <p:nvPr/>
        </p:nvSpPr>
        <p:spPr>
          <a:xfrm>
            <a:off x="1080655" y="758271"/>
            <a:ext cx="8073735" cy="5632311"/>
          </a:xfrm>
          <a:prstGeom prst="rect">
            <a:avLst/>
          </a:prstGeom>
          <a:noFill/>
        </p:spPr>
        <p:txBody>
          <a:bodyPr wrap="square">
            <a:spAutoFit/>
          </a:bodyPr>
          <a:lstStyle/>
          <a:p>
            <a:r>
              <a:rPr lang="en-IN" dirty="0"/>
              <a:t>a = list("orange", "red", c(23,32,61), FALSE, 71.83, 819.7)</a:t>
            </a:r>
          </a:p>
          <a:p>
            <a:r>
              <a:rPr lang="en-IN" dirty="0"/>
              <a:t> a</a:t>
            </a:r>
          </a:p>
          <a:p>
            <a:r>
              <a:rPr lang="en-IN" dirty="0"/>
              <a:t> </a:t>
            </a:r>
          </a:p>
          <a:p>
            <a:r>
              <a:rPr lang="en-IN" dirty="0"/>
              <a:t>[[1]]</a:t>
            </a:r>
          </a:p>
          <a:p>
            <a:r>
              <a:rPr lang="en-IN" dirty="0"/>
              <a:t>[1] "orange"</a:t>
            </a:r>
          </a:p>
          <a:p>
            <a:endParaRPr lang="en-IN" dirty="0"/>
          </a:p>
          <a:p>
            <a:r>
              <a:rPr lang="en-IN" dirty="0"/>
              <a:t>[[2]]</a:t>
            </a:r>
          </a:p>
          <a:p>
            <a:r>
              <a:rPr lang="en-IN" dirty="0"/>
              <a:t>[1] "red"</a:t>
            </a:r>
          </a:p>
          <a:p>
            <a:endParaRPr lang="en-IN" dirty="0"/>
          </a:p>
          <a:p>
            <a:r>
              <a:rPr lang="en-IN" dirty="0"/>
              <a:t>[[3]]</a:t>
            </a:r>
          </a:p>
          <a:p>
            <a:r>
              <a:rPr lang="en-IN" dirty="0"/>
              <a:t>[1] 23 32 61</a:t>
            </a:r>
          </a:p>
          <a:p>
            <a:endParaRPr lang="en-IN" dirty="0"/>
          </a:p>
          <a:p>
            <a:r>
              <a:rPr lang="en-IN" dirty="0"/>
              <a:t>[[4]]</a:t>
            </a:r>
          </a:p>
          <a:p>
            <a:r>
              <a:rPr lang="en-IN" dirty="0"/>
              <a:t>[1] FALSE</a:t>
            </a:r>
          </a:p>
          <a:p>
            <a:endParaRPr lang="en-IN" dirty="0"/>
          </a:p>
          <a:p>
            <a:r>
              <a:rPr lang="en-IN" dirty="0"/>
              <a:t>[[5]]</a:t>
            </a:r>
          </a:p>
          <a:p>
            <a:r>
              <a:rPr lang="en-IN" dirty="0"/>
              <a:t>[1] 71.83</a:t>
            </a:r>
          </a:p>
          <a:p>
            <a:endParaRPr lang="en-IN" dirty="0"/>
          </a:p>
          <a:p>
            <a:r>
              <a:rPr lang="en-IN" dirty="0"/>
              <a:t>[[6]]</a:t>
            </a:r>
          </a:p>
          <a:p>
            <a:r>
              <a:rPr lang="en-IN" dirty="0"/>
              <a:t>[1] 819.7</a:t>
            </a:r>
          </a:p>
        </p:txBody>
      </p:sp>
    </p:spTree>
    <p:extLst>
      <p:ext uri="{BB962C8B-B14F-4D97-AF65-F5344CB8AC3E}">
        <p14:creationId xmlns:p14="http://schemas.microsoft.com/office/powerpoint/2010/main" val="15845089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1A085-EFF8-C939-BDE7-A7D251D6430C}"/>
              </a:ext>
            </a:extLst>
          </p:cNvPr>
          <p:cNvSpPr>
            <a:spLocks noGrp="1"/>
          </p:cNvSpPr>
          <p:nvPr>
            <p:ph type="title"/>
          </p:nvPr>
        </p:nvSpPr>
        <p:spPr>
          <a:xfrm>
            <a:off x="677334" y="609600"/>
            <a:ext cx="9117830" cy="1320800"/>
          </a:xfrm>
        </p:spPr>
        <p:txBody>
          <a:bodyPr>
            <a:normAutofit/>
          </a:bodyPr>
          <a:lstStyle/>
          <a:p>
            <a:r>
              <a:rPr lang="en-US" dirty="0"/>
              <a:t>Naming List Elements</a:t>
            </a:r>
            <a:br>
              <a:rPr lang="en-US" dirty="0"/>
            </a:br>
            <a:endParaRPr lang="en-IN" dirty="0"/>
          </a:p>
        </p:txBody>
      </p:sp>
      <p:sp>
        <p:nvSpPr>
          <p:cNvPr id="3" name="Content Placeholder 2">
            <a:extLst>
              <a:ext uri="{FF2B5EF4-FFF2-40B4-BE49-F238E27FC236}">
                <a16:creationId xmlns:a16="http://schemas.microsoft.com/office/drawing/2014/main" id="{AFF61943-5D35-9B13-EE4D-E0B1C2DB1B91}"/>
              </a:ext>
            </a:extLst>
          </p:cNvPr>
          <p:cNvSpPr>
            <a:spLocks noGrp="1"/>
          </p:cNvSpPr>
          <p:nvPr>
            <p:ph idx="1"/>
          </p:nvPr>
        </p:nvSpPr>
        <p:spPr/>
        <p:txBody>
          <a:bodyPr/>
          <a:lstStyle/>
          <a:p>
            <a:r>
              <a:rPr lang="en-US" dirty="0"/>
              <a:t>The list elements can be given names and they can be accessed using these names.</a:t>
            </a:r>
            <a:endParaRPr lang="en-IN" dirty="0"/>
          </a:p>
        </p:txBody>
      </p:sp>
    </p:spTree>
    <p:extLst>
      <p:ext uri="{BB962C8B-B14F-4D97-AF65-F5344CB8AC3E}">
        <p14:creationId xmlns:p14="http://schemas.microsoft.com/office/powerpoint/2010/main" val="864083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7D8477-E149-30D5-7DFD-400EE797081D}"/>
              </a:ext>
            </a:extLst>
          </p:cNvPr>
          <p:cNvSpPr txBox="1"/>
          <p:nvPr/>
        </p:nvSpPr>
        <p:spPr>
          <a:xfrm>
            <a:off x="1579418" y="425391"/>
            <a:ext cx="7574972" cy="2862322"/>
          </a:xfrm>
          <a:prstGeom prst="rect">
            <a:avLst/>
          </a:prstGeom>
          <a:noFill/>
        </p:spPr>
        <p:txBody>
          <a:bodyPr wrap="square">
            <a:spAutoFit/>
          </a:bodyPr>
          <a:lstStyle/>
          <a:p>
            <a:r>
              <a:rPr lang="en-US" dirty="0"/>
              <a:t># Create a list containing a vector, a matrix and a list.</a:t>
            </a:r>
          </a:p>
          <a:p>
            <a:endParaRPr lang="en-US" dirty="0"/>
          </a:p>
          <a:p>
            <a:r>
              <a:rPr lang="en-US" dirty="0"/>
              <a:t>a &lt;- list(c("</a:t>
            </a:r>
            <a:r>
              <a:rPr lang="en-US" dirty="0" err="1"/>
              <a:t>Jan","Feb","Mar“,”April</a:t>
            </a:r>
            <a:r>
              <a:rPr lang="en-US" dirty="0"/>
              <a:t>”, “</a:t>
            </a:r>
            <a:r>
              <a:rPr lang="en-US" dirty="0" err="1"/>
              <a:t>May”,”June</a:t>
            </a:r>
            <a:r>
              <a:rPr lang="en-US" dirty="0"/>
              <a:t>”), matrix(c(5,5,8,-2,-9), </a:t>
            </a:r>
            <a:r>
              <a:rPr lang="en-US" dirty="0" err="1"/>
              <a:t>nrow</a:t>
            </a:r>
            <a:r>
              <a:rPr lang="en-US" dirty="0"/>
              <a:t> = 2), list("green",17.3))</a:t>
            </a:r>
          </a:p>
          <a:p>
            <a:endParaRPr lang="en-US" dirty="0"/>
          </a:p>
          <a:p>
            <a:r>
              <a:rPr lang="en-US" dirty="0"/>
              <a:t># Give names to the elements in the list.</a:t>
            </a:r>
          </a:p>
          <a:p>
            <a:r>
              <a:rPr lang="en-US" dirty="0"/>
              <a:t>names(a) &lt;- c(“Two Quarter", "</a:t>
            </a:r>
            <a:r>
              <a:rPr lang="en-US" dirty="0" err="1"/>
              <a:t>A_Matrix</a:t>
            </a:r>
            <a:r>
              <a:rPr lang="en-US" dirty="0"/>
              <a:t>", "A list")</a:t>
            </a:r>
          </a:p>
          <a:p>
            <a:endParaRPr lang="en-US" dirty="0"/>
          </a:p>
          <a:p>
            <a:r>
              <a:rPr lang="en-US" dirty="0"/>
              <a:t># Show the list.</a:t>
            </a:r>
          </a:p>
          <a:p>
            <a:r>
              <a:rPr lang="en-US" dirty="0"/>
              <a:t>print(a)</a:t>
            </a:r>
            <a:endParaRPr lang="en-IN" dirty="0"/>
          </a:p>
        </p:txBody>
      </p:sp>
    </p:spTree>
    <p:extLst>
      <p:ext uri="{BB962C8B-B14F-4D97-AF65-F5344CB8AC3E}">
        <p14:creationId xmlns:p14="http://schemas.microsoft.com/office/powerpoint/2010/main" val="18969320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3BCEA-E262-7DC2-839A-E1831E7906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4AC527-8D6C-420B-D815-94416EDBB5FE}"/>
              </a:ext>
            </a:extLst>
          </p:cNvPr>
          <p:cNvSpPr>
            <a:spLocks noGrp="1"/>
          </p:cNvSpPr>
          <p:nvPr>
            <p:ph idx="1"/>
          </p:nvPr>
        </p:nvSpPr>
        <p:spPr/>
        <p:txBody>
          <a:bodyPr/>
          <a:lstStyle/>
          <a:p>
            <a:r>
              <a:rPr lang="en-US" dirty="0"/>
              <a:t>a = list(c("</a:t>
            </a:r>
            <a:r>
              <a:rPr lang="en-US" dirty="0" err="1"/>
              <a:t>Jan","Feb","Mar“,”April</a:t>
            </a:r>
            <a:r>
              <a:rPr lang="en-US" dirty="0"/>
              <a:t>”, “</a:t>
            </a:r>
            <a:r>
              <a:rPr lang="en-US" dirty="0" err="1"/>
              <a:t>May”,”June</a:t>
            </a:r>
            <a:r>
              <a:rPr lang="en-US" dirty="0"/>
              <a:t>”), matrix(c(5,5,8,-2,-9), </a:t>
            </a:r>
            <a:r>
              <a:rPr lang="en-US" dirty="0" err="1"/>
              <a:t>nrow</a:t>
            </a:r>
            <a:r>
              <a:rPr lang="en-US" dirty="0"/>
              <a:t> = 2), list("green",12.3))</a:t>
            </a:r>
          </a:p>
          <a:p>
            <a:r>
              <a:rPr lang="en-US" dirty="0"/>
              <a:t>names(a) = c(“Two Quarter", "</a:t>
            </a:r>
            <a:r>
              <a:rPr lang="en-US" dirty="0" err="1"/>
              <a:t>A_Matrix</a:t>
            </a:r>
            <a:r>
              <a:rPr lang="en-US" dirty="0"/>
              <a:t>", "A list")</a:t>
            </a:r>
          </a:p>
          <a:p>
            <a:r>
              <a:rPr lang="en-US" dirty="0"/>
              <a:t>a</a:t>
            </a:r>
            <a:endParaRPr lang="en-IN" dirty="0"/>
          </a:p>
          <a:p>
            <a:endParaRPr lang="en-US" dirty="0"/>
          </a:p>
          <a:p>
            <a:endParaRPr lang="en-IN" dirty="0"/>
          </a:p>
        </p:txBody>
      </p:sp>
    </p:spTree>
    <p:extLst>
      <p:ext uri="{BB962C8B-B14F-4D97-AF65-F5344CB8AC3E}">
        <p14:creationId xmlns:p14="http://schemas.microsoft.com/office/powerpoint/2010/main" val="3674927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5F9C6-15DB-4F0D-3BDF-3421F6A6D876}"/>
              </a:ext>
            </a:extLst>
          </p:cNvPr>
          <p:cNvSpPr>
            <a:spLocks noGrp="1"/>
          </p:cNvSpPr>
          <p:nvPr>
            <p:ph type="title"/>
          </p:nvPr>
        </p:nvSpPr>
        <p:spPr/>
        <p:txBody>
          <a:bodyPr/>
          <a:lstStyle/>
          <a:p>
            <a:r>
              <a:rPr lang="en-US" dirty="0"/>
              <a:t>Basic Syntax</a:t>
            </a:r>
            <a:endParaRPr lang="en-IN" dirty="0"/>
          </a:p>
        </p:txBody>
      </p:sp>
      <p:sp>
        <p:nvSpPr>
          <p:cNvPr id="3" name="Content Placeholder 2">
            <a:extLst>
              <a:ext uri="{FF2B5EF4-FFF2-40B4-BE49-F238E27FC236}">
                <a16:creationId xmlns:a16="http://schemas.microsoft.com/office/drawing/2014/main" id="{726CF2CB-7DF4-5665-6917-A3B22142A742}"/>
              </a:ext>
            </a:extLst>
          </p:cNvPr>
          <p:cNvSpPr>
            <a:spLocks noGrp="1"/>
          </p:cNvSpPr>
          <p:nvPr>
            <p:ph idx="1"/>
          </p:nvPr>
        </p:nvSpPr>
        <p:spPr/>
        <p:txBody>
          <a:bodyPr/>
          <a:lstStyle/>
          <a:p>
            <a:r>
              <a:rPr lang="en-IN" dirty="0">
                <a:solidFill>
                  <a:srgbClr val="FF0000"/>
                </a:solidFill>
              </a:rPr>
              <a:t>First method</a:t>
            </a:r>
          </a:p>
          <a:p>
            <a:r>
              <a:rPr lang="en-IN" dirty="0"/>
              <a:t>a &lt;- "Hello, World!"</a:t>
            </a:r>
          </a:p>
          <a:p>
            <a:r>
              <a:rPr lang="en-IN"/>
              <a:t> </a:t>
            </a:r>
            <a:r>
              <a:rPr lang="en-IN" dirty="0"/>
              <a:t>print ( a)        //enter run in scripting window</a:t>
            </a:r>
          </a:p>
          <a:p>
            <a:r>
              <a:rPr lang="en-IN" dirty="0">
                <a:solidFill>
                  <a:srgbClr val="FF0000"/>
                </a:solidFill>
              </a:rPr>
              <a:t>2</a:t>
            </a:r>
            <a:r>
              <a:rPr lang="en-IN" baseline="30000" dirty="0">
                <a:solidFill>
                  <a:srgbClr val="FF0000"/>
                </a:solidFill>
              </a:rPr>
              <a:t>nd</a:t>
            </a:r>
            <a:r>
              <a:rPr lang="en-IN" dirty="0">
                <a:solidFill>
                  <a:srgbClr val="FF0000"/>
                </a:solidFill>
              </a:rPr>
              <a:t> method</a:t>
            </a:r>
          </a:p>
          <a:p>
            <a:r>
              <a:rPr lang="en-IN" dirty="0"/>
              <a:t>a = "Hello, World!"</a:t>
            </a:r>
          </a:p>
          <a:p>
            <a:r>
              <a:rPr lang="en-IN" dirty="0"/>
              <a:t>a                      //in  console window</a:t>
            </a:r>
          </a:p>
          <a:p>
            <a:pPr marL="0" indent="0">
              <a:buNone/>
            </a:pPr>
            <a:r>
              <a:rPr lang="en-IN" dirty="0">
                <a:solidFill>
                  <a:srgbClr val="FF0000"/>
                </a:solidFill>
              </a:rPr>
              <a:t>Output</a:t>
            </a:r>
          </a:p>
          <a:p>
            <a:pPr marL="0" indent="0">
              <a:buNone/>
            </a:pPr>
            <a:r>
              <a:rPr lang="en-IN" dirty="0"/>
              <a:t>Hello, World!</a:t>
            </a:r>
            <a:endParaRPr lang="en-IN" dirty="0">
              <a:solidFill>
                <a:srgbClr val="FF0000"/>
              </a:solidFill>
            </a:endParaRPr>
          </a:p>
          <a:p>
            <a:endParaRPr lang="en-IN" dirty="0">
              <a:solidFill>
                <a:srgbClr val="FF0000"/>
              </a:solidFill>
            </a:endParaRPr>
          </a:p>
        </p:txBody>
      </p:sp>
    </p:spTree>
    <p:extLst>
      <p:ext uri="{BB962C8B-B14F-4D97-AF65-F5344CB8AC3E}">
        <p14:creationId xmlns:p14="http://schemas.microsoft.com/office/powerpoint/2010/main" val="2405819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604F-4370-2093-72E4-5D6291EB040C}"/>
              </a:ext>
            </a:extLst>
          </p:cNvPr>
          <p:cNvSpPr>
            <a:spLocks noGrp="1"/>
          </p:cNvSpPr>
          <p:nvPr>
            <p:ph type="title"/>
          </p:nvPr>
        </p:nvSpPr>
        <p:spPr/>
        <p:txBody>
          <a:bodyPr/>
          <a:lstStyle/>
          <a:p>
            <a:r>
              <a:rPr lang="en-US" b="0" i="0" dirty="0">
                <a:solidFill>
                  <a:srgbClr val="000000"/>
                </a:solidFill>
                <a:effectLst/>
                <a:latin typeface="Heebo" pitchFamily="2" charset="-79"/>
                <a:cs typeface="Heebo" pitchFamily="2" charset="-79"/>
              </a:rPr>
              <a:t>Accessing List Elements</a:t>
            </a:r>
            <a:br>
              <a:rPr lang="en-US"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850FF9FA-B1CC-7BDD-758F-1C846AC3FB74}"/>
              </a:ext>
            </a:extLst>
          </p:cNvPr>
          <p:cNvSpPr>
            <a:spLocks noGrp="1"/>
          </p:cNvSpPr>
          <p:nvPr>
            <p:ph idx="1"/>
          </p:nvPr>
        </p:nvSpPr>
        <p:spPr/>
        <p:txBody>
          <a:bodyPr/>
          <a:lstStyle/>
          <a:p>
            <a:pPr algn="just"/>
            <a:r>
              <a:rPr lang="en-US" b="0" i="0" dirty="0">
                <a:solidFill>
                  <a:srgbClr val="000000"/>
                </a:solidFill>
                <a:effectLst/>
                <a:latin typeface="Nunito" pitchFamily="2" charset="0"/>
              </a:rPr>
              <a:t>Elements of the list can be accessed by the index of the element in the list. In case of named lists it can also be accessed using the names.</a:t>
            </a:r>
          </a:p>
          <a:p>
            <a:pPr algn="just"/>
            <a:endParaRPr lang="en-US" dirty="0">
              <a:solidFill>
                <a:srgbClr val="000000"/>
              </a:solidFill>
              <a:latin typeface="Nunito" pitchFamily="2" charset="0"/>
            </a:endParaRPr>
          </a:p>
          <a:p>
            <a:pPr algn="just"/>
            <a:r>
              <a:rPr lang="en-US" b="0" i="0" dirty="0">
                <a:solidFill>
                  <a:srgbClr val="000000"/>
                </a:solidFill>
                <a:effectLst/>
                <a:latin typeface="Nunito" pitchFamily="2" charset="0"/>
              </a:rPr>
              <a:t>print(a [1])</a:t>
            </a:r>
          </a:p>
          <a:p>
            <a:pPr algn="just"/>
            <a:r>
              <a:rPr lang="en-US" b="0" i="0" dirty="0">
                <a:solidFill>
                  <a:srgbClr val="000000"/>
                </a:solidFill>
                <a:effectLst/>
                <a:latin typeface="Nunito" pitchFamily="2" charset="0"/>
              </a:rPr>
              <a:t>print(a [3])</a:t>
            </a:r>
          </a:p>
          <a:p>
            <a:pPr algn="just"/>
            <a:endParaRPr lang="en-US" b="0" i="0" dirty="0">
              <a:solidFill>
                <a:srgbClr val="000000"/>
              </a:solidFill>
              <a:effectLst/>
              <a:latin typeface="Nunito" pitchFamily="2" charset="0"/>
            </a:endParaRPr>
          </a:p>
          <a:p>
            <a:pPr algn="just"/>
            <a:endParaRPr lang="en-US" dirty="0">
              <a:solidFill>
                <a:srgbClr val="000000"/>
              </a:solidFill>
              <a:latin typeface="Nunito" pitchFamily="2" charset="0"/>
            </a:endParaRPr>
          </a:p>
          <a:p>
            <a:pPr algn="just"/>
            <a:r>
              <a:rPr lang="en-US" b="0" i="0" dirty="0">
                <a:solidFill>
                  <a:srgbClr val="FF0000"/>
                </a:solidFill>
                <a:effectLst/>
                <a:latin typeface="Nunito" pitchFamily="2" charset="0"/>
              </a:rPr>
              <a:t> # Access the list element using the name of the element.</a:t>
            </a:r>
          </a:p>
          <a:p>
            <a:pPr algn="just"/>
            <a:r>
              <a:rPr lang="en-US" b="0" i="0" dirty="0">
                <a:solidFill>
                  <a:srgbClr val="000000"/>
                </a:solidFill>
                <a:effectLst/>
                <a:latin typeface="Nunito" pitchFamily="2" charset="0"/>
              </a:rPr>
              <a:t>print(</a:t>
            </a:r>
            <a:r>
              <a:rPr lang="en-US" dirty="0">
                <a:solidFill>
                  <a:srgbClr val="000000"/>
                </a:solidFill>
                <a:latin typeface="Nunito" pitchFamily="2" charset="0"/>
              </a:rPr>
              <a:t>a </a:t>
            </a:r>
            <a:r>
              <a:rPr lang="en-US" b="0" i="0" dirty="0">
                <a:solidFill>
                  <a:srgbClr val="000000"/>
                </a:solidFill>
                <a:effectLst/>
                <a:latin typeface="Nunito" pitchFamily="2" charset="0"/>
              </a:rPr>
              <a:t>$</a:t>
            </a:r>
            <a:r>
              <a:rPr lang="en-US" b="0" i="0" dirty="0" err="1">
                <a:solidFill>
                  <a:srgbClr val="000000"/>
                </a:solidFill>
                <a:effectLst/>
                <a:latin typeface="Nunito" pitchFamily="2" charset="0"/>
              </a:rPr>
              <a:t>A_Matrix</a:t>
            </a:r>
            <a:r>
              <a:rPr lang="en-US" b="0" i="0" dirty="0">
                <a:solidFill>
                  <a:srgbClr val="000000"/>
                </a:solidFill>
                <a:effectLst/>
                <a:latin typeface="Nunito" pitchFamily="2" charset="0"/>
              </a:rPr>
              <a:t>)</a:t>
            </a:r>
          </a:p>
          <a:p>
            <a:pPr algn="just"/>
            <a:endParaRPr lang="en-US" b="0" i="0" dirty="0">
              <a:solidFill>
                <a:srgbClr val="000000"/>
              </a:solidFill>
              <a:effectLst/>
              <a:latin typeface="Nunito" pitchFamily="2" charset="0"/>
            </a:endParaRPr>
          </a:p>
          <a:p>
            <a:pPr algn="just"/>
            <a:endParaRPr lang="en-US" dirty="0">
              <a:solidFill>
                <a:srgbClr val="000000"/>
              </a:solidFill>
              <a:latin typeface="Nunito" pitchFamily="2" charset="0"/>
            </a:endParaRPr>
          </a:p>
          <a:p>
            <a:pPr algn="just"/>
            <a:endParaRPr lang="en-US" b="0" i="0" dirty="0">
              <a:solidFill>
                <a:srgbClr val="000000"/>
              </a:solidFill>
              <a:effectLst/>
              <a:latin typeface="Nunito" pitchFamily="2" charset="0"/>
            </a:endParaRPr>
          </a:p>
          <a:p>
            <a:endParaRPr lang="en-IN" dirty="0"/>
          </a:p>
        </p:txBody>
      </p:sp>
    </p:spTree>
    <p:extLst>
      <p:ext uri="{BB962C8B-B14F-4D97-AF65-F5344CB8AC3E}">
        <p14:creationId xmlns:p14="http://schemas.microsoft.com/office/powerpoint/2010/main" val="26202542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633C-6BDE-10CF-227D-8E2777165AC9}"/>
              </a:ext>
            </a:extLst>
          </p:cNvPr>
          <p:cNvSpPr>
            <a:spLocks noGrp="1"/>
          </p:cNvSpPr>
          <p:nvPr>
            <p:ph type="title"/>
          </p:nvPr>
        </p:nvSpPr>
        <p:spPr/>
        <p:txBody>
          <a:bodyPr/>
          <a:lstStyle/>
          <a:p>
            <a:r>
              <a:rPr lang="en-US" dirty="0"/>
              <a:t>Merging Lists</a:t>
            </a:r>
            <a:br>
              <a:rPr lang="en-US" dirty="0"/>
            </a:br>
            <a:endParaRPr lang="en-IN" dirty="0"/>
          </a:p>
        </p:txBody>
      </p:sp>
      <p:sp>
        <p:nvSpPr>
          <p:cNvPr id="3" name="Content Placeholder 2">
            <a:extLst>
              <a:ext uri="{FF2B5EF4-FFF2-40B4-BE49-F238E27FC236}">
                <a16:creationId xmlns:a16="http://schemas.microsoft.com/office/drawing/2014/main" id="{D046E049-CD47-FE26-FF21-F3D54A885ABF}"/>
              </a:ext>
            </a:extLst>
          </p:cNvPr>
          <p:cNvSpPr>
            <a:spLocks noGrp="1"/>
          </p:cNvSpPr>
          <p:nvPr>
            <p:ph idx="1"/>
          </p:nvPr>
        </p:nvSpPr>
        <p:spPr/>
        <p:txBody>
          <a:bodyPr>
            <a:normAutofit/>
          </a:bodyPr>
          <a:lstStyle/>
          <a:p>
            <a:r>
              <a:rPr lang="en-US" dirty="0"/>
              <a:t>You can merge many lists into one list by placing all the lists inside one list() function.</a:t>
            </a:r>
          </a:p>
          <a:p>
            <a:endParaRPr lang="en-US" dirty="0"/>
          </a:p>
          <a:p>
            <a:r>
              <a:rPr lang="en-US" dirty="0">
                <a:highlight>
                  <a:srgbClr val="FFFF00"/>
                </a:highlight>
              </a:rPr>
              <a:t> # Create two lists.</a:t>
            </a:r>
          </a:p>
          <a:p>
            <a:r>
              <a:rPr lang="en-US" dirty="0"/>
              <a:t>list1 &lt;- list(3,3,4,5)</a:t>
            </a:r>
          </a:p>
          <a:p>
            <a:r>
              <a:rPr lang="en-US" dirty="0"/>
              <a:t>list2 &lt;- list("</a:t>
            </a:r>
            <a:r>
              <a:rPr lang="en-US" dirty="0" err="1"/>
              <a:t>Sunday","Monday","Tuesday</a:t>
            </a:r>
            <a:r>
              <a:rPr lang="en-US" dirty="0"/>
              <a:t>")</a:t>
            </a:r>
          </a:p>
          <a:p>
            <a:r>
              <a:rPr lang="en-US" dirty="0">
                <a:highlight>
                  <a:srgbClr val="FFFF00"/>
                </a:highlight>
              </a:rPr>
              <a:t># Merge the two lists.</a:t>
            </a:r>
          </a:p>
          <a:p>
            <a:r>
              <a:rPr lang="en-US" dirty="0" err="1"/>
              <a:t>merged.list</a:t>
            </a:r>
            <a:r>
              <a:rPr lang="en-US" dirty="0"/>
              <a:t> &lt;- c(list1,list2)</a:t>
            </a:r>
          </a:p>
          <a:p>
            <a:r>
              <a:rPr lang="en-US" dirty="0">
                <a:highlight>
                  <a:srgbClr val="FFFF00"/>
                </a:highlight>
              </a:rPr>
              <a:t># Print the merged list.</a:t>
            </a:r>
          </a:p>
          <a:p>
            <a:r>
              <a:rPr lang="en-US" dirty="0"/>
              <a:t>print(</a:t>
            </a:r>
            <a:r>
              <a:rPr lang="en-US" dirty="0" err="1"/>
              <a:t>merged.list</a:t>
            </a:r>
            <a:r>
              <a:rPr lang="en-US" dirty="0"/>
              <a:t>)</a:t>
            </a:r>
            <a:endParaRPr lang="en-IN" dirty="0"/>
          </a:p>
        </p:txBody>
      </p:sp>
    </p:spTree>
    <p:extLst>
      <p:ext uri="{BB962C8B-B14F-4D97-AF65-F5344CB8AC3E}">
        <p14:creationId xmlns:p14="http://schemas.microsoft.com/office/powerpoint/2010/main" val="37988927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819D4-36BC-937F-0F27-4F91E4ABC6EF}"/>
              </a:ext>
            </a:extLst>
          </p:cNvPr>
          <p:cNvSpPr>
            <a:spLocks noGrp="1"/>
          </p:cNvSpPr>
          <p:nvPr>
            <p:ph type="title"/>
          </p:nvPr>
        </p:nvSpPr>
        <p:spPr/>
        <p:txBody>
          <a:bodyPr/>
          <a:lstStyle/>
          <a:p>
            <a:r>
              <a:rPr lang="en-IN" dirty="0"/>
              <a:t>Converting List to Vector</a:t>
            </a:r>
          </a:p>
        </p:txBody>
      </p:sp>
      <p:sp>
        <p:nvSpPr>
          <p:cNvPr id="3" name="Content Placeholder 2">
            <a:extLst>
              <a:ext uri="{FF2B5EF4-FFF2-40B4-BE49-F238E27FC236}">
                <a16:creationId xmlns:a16="http://schemas.microsoft.com/office/drawing/2014/main" id="{7448F6C4-4F15-EF82-6D36-8398662231F8}"/>
              </a:ext>
            </a:extLst>
          </p:cNvPr>
          <p:cNvSpPr>
            <a:spLocks noGrp="1"/>
          </p:cNvSpPr>
          <p:nvPr>
            <p:ph idx="1"/>
          </p:nvPr>
        </p:nvSpPr>
        <p:spPr/>
        <p:txBody>
          <a:bodyPr/>
          <a:lstStyle/>
          <a:p>
            <a:r>
              <a:rPr lang="en-US" dirty="0"/>
              <a:t>A list can be converted to a vector so that the elements of the vector. All the arithmetic operations on vectors can be applied after the list is converted into vectors. To do this conversion, we use the </a:t>
            </a:r>
            <a:r>
              <a:rPr lang="en-US" dirty="0" err="1"/>
              <a:t>unlist</a:t>
            </a:r>
            <a:r>
              <a:rPr lang="en-US" dirty="0"/>
              <a:t>() function. </a:t>
            </a:r>
            <a:endParaRPr lang="en-IN" dirty="0"/>
          </a:p>
        </p:txBody>
      </p:sp>
    </p:spTree>
    <p:extLst>
      <p:ext uri="{BB962C8B-B14F-4D97-AF65-F5344CB8AC3E}">
        <p14:creationId xmlns:p14="http://schemas.microsoft.com/office/powerpoint/2010/main" val="12428032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05B4-8DFC-1BBF-A2B8-C22D46DD9F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2A1804-BE04-6046-5644-FA88E336C204}"/>
              </a:ext>
            </a:extLst>
          </p:cNvPr>
          <p:cNvSpPr>
            <a:spLocks noGrp="1"/>
          </p:cNvSpPr>
          <p:nvPr>
            <p:ph idx="1"/>
          </p:nvPr>
        </p:nvSpPr>
        <p:spPr/>
        <p:txBody>
          <a:bodyPr>
            <a:normAutofit/>
          </a:bodyPr>
          <a:lstStyle/>
          <a:p>
            <a:r>
              <a:rPr lang="en-US" dirty="0"/>
              <a:t># Create lists.</a:t>
            </a:r>
          </a:p>
          <a:p>
            <a:r>
              <a:rPr lang="en-US" dirty="0"/>
              <a:t>list1 &lt;- list(1:5)</a:t>
            </a:r>
          </a:p>
          <a:p>
            <a:r>
              <a:rPr lang="en-US" dirty="0"/>
              <a:t>print(list1)</a:t>
            </a:r>
          </a:p>
          <a:p>
            <a:endParaRPr lang="en-US" dirty="0"/>
          </a:p>
          <a:p>
            <a:r>
              <a:rPr lang="en-US" dirty="0"/>
              <a:t>list2 &lt;-list(10:14)</a:t>
            </a:r>
          </a:p>
          <a:p>
            <a:r>
              <a:rPr lang="en-US" dirty="0"/>
              <a:t>print(list2)</a:t>
            </a:r>
          </a:p>
          <a:p>
            <a:endParaRPr lang="en-US" dirty="0"/>
          </a:p>
        </p:txBody>
      </p:sp>
    </p:spTree>
    <p:extLst>
      <p:ext uri="{BB962C8B-B14F-4D97-AF65-F5344CB8AC3E}">
        <p14:creationId xmlns:p14="http://schemas.microsoft.com/office/powerpoint/2010/main" val="42925844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C5DB5-DEA2-2C40-E8EA-B4347E1948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5A82F7-2280-31DE-6E1A-FF803CCF383A}"/>
              </a:ext>
            </a:extLst>
          </p:cNvPr>
          <p:cNvSpPr>
            <a:spLocks noGrp="1"/>
          </p:cNvSpPr>
          <p:nvPr>
            <p:ph idx="1"/>
          </p:nvPr>
        </p:nvSpPr>
        <p:spPr/>
        <p:txBody>
          <a:bodyPr>
            <a:normAutofit lnSpcReduction="10000"/>
          </a:bodyPr>
          <a:lstStyle/>
          <a:p>
            <a:r>
              <a:rPr lang="en-US" dirty="0"/>
              <a:t># Convert the lists to vectors.</a:t>
            </a:r>
          </a:p>
          <a:p>
            <a:r>
              <a:rPr lang="en-US" dirty="0"/>
              <a:t>v1 &lt;- </a:t>
            </a:r>
            <a:r>
              <a:rPr lang="en-US" dirty="0" err="1"/>
              <a:t>unlist</a:t>
            </a:r>
            <a:r>
              <a:rPr lang="en-US" dirty="0"/>
              <a:t>(list1)</a:t>
            </a:r>
          </a:p>
          <a:p>
            <a:r>
              <a:rPr lang="en-US" dirty="0"/>
              <a:t>v2 &lt;- </a:t>
            </a:r>
            <a:r>
              <a:rPr lang="en-US" dirty="0" err="1"/>
              <a:t>unlist</a:t>
            </a:r>
            <a:r>
              <a:rPr lang="en-US" dirty="0"/>
              <a:t>(list2)</a:t>
            </a:r>
          </a:p>
          <a:p>
            <a:endParaRPr lang="en-US" dirty="0"/>
          </a:p>
          <a:p>
            <a:r>
              <a:rPr lang="en-US" dirty="0"/>
              <a:t>print(v1)</a:t>
            </a:r>
          </a:p>
          <a:p>
            <a:r>
              <a:rPr lang="en-US" dirty="0"/>
              <a:t>print(v2)</a:t>
            </a:r>
          </a:p>
          <a:p>
            <a:endParaRPr lang="en-US" dirty="0"/>
          </a:p>
          <a:p>
            <a:r>
              <a:rPr lang="en-US" dirty="0"/>
              <a:t># Now add the vectors</a:t>
            </a:r>
          </a:p>
          <a:p>
            <a:r>
              <a:rPr lang="en-US" dirty="0"/>
              <a:t>result &lt;- v1+v2</a:t>
            </a:r>
          </a:p>
          <a:p>
            <a:r>
              <a:rPr lang="en-US" dirty="0"/>
              <a:t>print(result)</a:t>
            </a:r>
          </a:p>
          <a:p>
            <a:endParaRPr lang="en-IN" dirty="0"/>
          </a:p>
        </p:txBody>
      </p:sp>
    </p:spTree>
    <p:extLst>
      <p:ext uri="{BB962C8B-B14F-4D97-AF65-F5344CB8AC3E}">
        <p14:creationId xmlns:p14="http://schemas.microsoft.com/office/powerpoint/2010/main" val="140130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72CA-C38A-18CC-941F-CFE154FFA47D}"/>
              </a:ext>
            </a:extLst>
          </p:cNvPr>
          <p:cNvSpPr>
            <a:spLocks noGrp="1"/>
          </p:cNvSpPr>
          <p:nvPr>
            <p:ph type="title"/>
          </p:nvPr>
        </p:nvSpPr>
        <p:spPr/>
        <p:txBody>
          <a:bodyPr/>
          <a:lstStyle/>
          <a:p>
            <a:r>
              <a:rPr lang="en-US" dirty="0">
                <a:solidFill>
                  <a:srgbClr val="000000"/>
                </a:solidFill>
                <a:latin typeface="Nunito" pitchFamily="2" charset="0"/>
              </a:rPr>
              <a:t>D</a:t>
            </a:r>
            <a:r>
              <a:rPr lang="en-US" b="0" i="0" dirty="0">
                <a:solidFill>
                  <a:srgbClr val="000000"/>
                </a:solidFill>
                <a:effectLst/>
                <a:latin typeface="Nunito" pitchFamily="2" charset="0"/>
              </a:rPr>
              <a:t>ata type</a:t>
            </a:r>
            <a:endParaRPr lang="en-IN" dirty="0"/>
          </a:p>
        </p:txBody>
      </p:sp>
      <p:sp>
        <p:nvSpPr>
          <p:cNvPr id="3" name="Content Placeholder 2">
            <a:extLst>
              <a:ext uri="{FF2B5EF4-FFF2-40B4-BE49-F238E27FC236}">
                <a16:creationId xmlns:a16="http://schemas.microsoft.com/office/drawing/2014/main" id="{FF6776CD-E53F-3E2A-A4D0-1A7D286E9861}"/>
              </a:ext>
            </a:extLst>
          </p:cNvPr>
          <p:cNvSpPr>
            <a:spLocks noGrp="1"/>
          </p:cNvSpPr>
          <p:nvPr>
            <p:ph idx="1"/>
          </p:nvPr>
        </p:nvSpPr>
        <p:spPr/>
        <p:txBody>
          <a:bodyPr/>
          <a:lstStyle/>
          <a:p>
            <a:r>
              <a:rPr lang="en-US" b="0" i="0" dirty="0">
                <a:solidFill>
                  <a:srgbClr val="000000"/>
                </a:solidFill>
                <a:effectLst/>
                <a:latin typeface="Nunito" pitchFamily="2" charset="0"/>
              </a:rPr>
              <a:t>Like other programming languages C and java, in R the variables are not declared as some data type. The variables are assigned with R-Objects and the data type of the R-object becomes the data type of the variable.</a:t>
            </a:r>
          </a:p>
          <a:p>
            <a:r>
              <a:rPr lang="en-US" dirty="0">
                <a:solidFill>
                  <a:srgbClr val="000000"/>
                </a:solidFill>
                <a:latin typeface="Nunito" pitchFamily="2" charset="0"/>
              </a:rPr>
              <a:t>It has a dynamic datatype means it takes datatype as values are to be stored.</a:t>
            </a:r>
            <a:endParaRPr lang="en-IN" dirty="0"/>
          </a:p>
        </p:txBody>
      </p:sp>
    </p:spTree>
    <p:extLst>
      <p:ext uri="{BB962C8B-B14F-4D97-AF65-F5344CB8AC3E}">
        <p14:creationId xmlns:p14="http://schemas.microsoft.com/office/powerpoint/2010/main" val="1775609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3112-7A01-1FD8-B39F-489E7BC0E89A}"/>
              </a:ext>
            </a:extLst>
          </p:cNvPr>
          <p:cNvSpPr>
            <a:spLocks noGrp="1"/>
          </p:cNvSpPr>
          <p:nvPr>
            <p:ph type="title"/>
          </p:nvPr>
        </p:nvSpPr>
        <p:spPr/>
        <p:txBody>
          <a:bodyPr/>
          <a:lstStyle/>
          <a:p>
            <a:r>
              <a:rPr lang="en-IN" dirty="0"/>
              <a:t>Different types of data types</a:t>
            </a:r>
          </a:p>
        </p:txBody>
      </p:sp>
      <p:sp>
        <p:nvSpPr>
          <p:cNvPr id="3" name="Content Placeholder 2">
            <a:extLst>
              <a:ext uri="{FF2B5EF4-FFF2-40B4-BE49-F238E27FC236}">
                <a16:creationId xmlns:a16="http://schemas.microsoft.com/office/drawing/2014/main" id="{03F43796-FC38-D02D-EEAE-DDE34593076F}"/>
              </a:ext>
            </a:extLst>
          </p:cNvPr>
          <p:cNvSpPr>
            <a:spLocks noGrp="1"/>
          </p:cNvSpPr>
          <p:nvPr>
            <p:ph idx="1"/>
          </p:nvPr>
        </p:nvSpPr>
        <p:spPr/>
        <p:txBody>
          <a:bodyPr/>
          <a:lstStyle/>
          <a:p>
            <a:r>
              <a:rPr lang="en-IN" dirty="0"/>
              <a:t>Logical	TRUE, FALSE</a:t>
            </a:r>
          </a:p>
          <a:p>
            <a:r>
              <a:rPr lang="en-IN" dirty="0"/>
              <a:t>Numeric	12.3, 5, 999</a:t>
            </a:r>
          </a:p>
          <a:p>
            <a:r>
              <a:rPr lang="en-IN" dirty="0"/>
              <a:t>Integer	2L, 34L, 0L</a:t>
            </a:r>
          </a:p>
          <a:p>
            <a:r>
              <a:rPr lang="en-IN" dirty="0"/>
              <a:t>Complex	3 + 2i</a:t>
            </a:r>
          </a:p>
          <a:p>
            <a:r>
              <a:rPr lang="en-IN" dirty="0"/>
              <a:t>Character	'a' , '"good",</a:t>
            </a:r>
          </a:p>
        </p:txBody>
      </p:sp>
    </p:spTree>
    <p:extLst>
      <p:ext uri="{BB962C8B-B14F-4D97-AF65-F5344CB8AC3E}">
        <p14:creationId xmlns:p14="http://schemas.microsoft.com/office/powerpoint/2010/main" val="1296101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6C2A-49F0-C6D0-FCA8-87A8D4CA93EC}"/>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90896A1B-3EC4-5554-F23F-E6D6BD30ACA6}"/>
              </a:ext>
            </a:extLst>
          </p:cNvPr>
          <p:cNvSpPr>
            <a:spLocks noGrp="1"/>
          </p:cNvSpPr>
          <p:nvPr>
            <p:ph idx="1"/>
          </p:nvPr>
        </p:nvSpPr>
        <p:spPr/>
        <p:txBody>
          <a:bodyPr>
            <a:normAutofit fontScale="92500" lnSpcReduction="20000"/>
          </a:bodyPr>
          <a:lstStyle/>
          <a:p>
            <a:r>
              <a:rPr lang="en-IN" dirty="0"/>
              <a:t>(1) a=3</a:t>
            </a:r>
          </a:p>
          <a:p>
            <a:r>
              <a:rPr lang="en-IN" dirty="0"/>
              <a:t>a</a:t>
            </a:r>
          </a:p>
          <a:p>
            <a:r>
              <a:rPr lang="en-IN" dirty="0"/>
              <a:t>Output:=3</a:t>
            </a:r>
          </a:p>
          <a:p>
            <a:r>
              <a:rPr lang="en-IN" dirty="0"/>
              <a:t>If we want to see the data type of this variable then use the syntax:</a:t>
            </a:r>
          </a:p>
          <a:p>
            <a:r>
              <a:rPr lang="en-IN" dirty="0"/>
              <a:t>Class(a)</a:t>
            </a:r>
          </a:p>
          <a:p>
            <a:r>
              <a:rPr lang="en-IN" dirty="0"/>
              <a:t>Output: “numeric”</a:t>
            </a:r>
          </a:p>
          <a:p>
            <a:r>
              <a:rPr lang="en-IN" dirty="0"/>
              <a:t>(2) a=“hello”</a:t>
            </a:r>
          </a:p>
          <a:p>
            <a:r>
              <a:rPr lang="en-IN" dirty="0"/>
              <a:t>A</a:t>
            </a:r>
          </a:p>
          <a:p>
            <a:r>
              <a:rPr lang="en-IN" dirty="0"/>
              <a:t>Output: “hello”</a:t>
            </a:r>
          </a:p>
          <a:p>
            <a:r>
              <a:rPr lang="en-IN" dirty="0"/>
              <a:t>Class(a)</a:t>
            </a:r>
          </a:p>
          <a:p>
            <a:r>
              <a:rPr lang="en-IN" dirty="0"/>
              <a:t>Output: “character”</a:t>
            </a:r>
          </a:p>
          <a:p>
            <a:endParaRPr lang="en-IN" dirty="0"/>
          </a:p>
        </p:txBody>
      </p:sp>
    </p:spTree>
    <p:extLst>
      <p:ext uri="{BB962C8B-B14F-4D97-AF65-F5344CB8AC3E}">
        <p14:creationId xmlns:p14="http://schemas.microsoft.com/office/powerpoint/2010/main" val="2359036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6185-6D02-9205-901E-277E0C7D2C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DD9991-F9FA-901C-31A2-85D0CFCD6F0D}"/>
              </a:ext>
            </a:extLst>
          </p:cNvPr>
          <p:cNvSpPr>
            <a:spLocks noGrp="1"/>
          </p:cNvSpPr>
          <p:nvPr>
            <p:ph idx="1"/>
          </p:nvPr>
        </p:nvSpPr>
        <p:spPr/>
        <p:txBody>
          <a:bodyPr/>
          <a:lstStyle/>
          <a:p>
            <a:r>
              <a:rPr lang="en-IN" dirty="0"/>
              <a:t>(3) A=true</a:t>
            </a:r>
          </a:p>
          <a:p>
            <a:r>
              <a:rPr lang="en-IN" dirty="0"/>
              <a:t>A</a:t>
            </a:r>
          </a:p>
          <a:p>
            <a:r>
              <a:rPr lang="en-IN" dirty="0"/>
              <a:t>Output: true</a:t>
            </a:r>
          </a:p>
          <a:p>
            <a:r>
              <a:rPr lang="en-IN" dirty="0"/>
              <a:t>(4) b=10+i6</a:t>
            </a:r>
          </a:p>
          <a:p>
            <a:r>
              <a:rPr lang="en-IN" dirty="0"/>
              <a:t>B</a:t>
            </a:r>
          </a:p>
          <a:p>
            <a:r>
              <a:rPr lang="en-IN" dirty="0"/>
              <a:t>Output: 10+ib</a:t>
            </a:r>
          </a:p>
          <a:p>
            <a:r>
              <a:rPr lang="en-IN" dirty="0"/>
              <a:t>Class(b)</a:t>
            </a:r>
          </a:p>
          <a:p>
            <a:r>
              <a:rPr lang="en-IN" dirty="0"/>
              <a:t>Output: complex</a:t>
            </a:r>
          </a:p>
          <a:p>
            <a:endParaRPr lang="en-IN" dirty="0"/>
          </a:p>
        </p:txBody>
      </p:sp>
    </p:spTree>
    <p:extLst>
      <p:ext uri="{BB962C8B-B14F-4D97-AF65-F5344CB8AC3E}">
        <p14:creationId xmlns:p14="http://schemas.microsoft.com/office/powerpoint/2010/main" val="1392593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4AC89-5ABB-CBAC-AF2D-0C850C592A77}"/>
              </a:ext>
            </a:extLst>
          </p:cNvPr>
          <p:cNvSpPr>
            <a:spLocks noGrp="1"/>
          </p:cNvSpPr>
          <p:nvPr>
            <p:ph type="title"/>
          </p:nvPr>
        </p:nvSpPr>
        <p:spPr/>
        <p:txBody>
          <a:bodyPr/>
          <a:lstStyle/>
          <a:p>
            <a:r>
              <a:rPr lang="en-IN" dirty="0"/>
              <a:t>Data structure OR Object in R</a:t>
            </a:r>
          </a:p>
        </p:txBody>
      </p:sp>
      <p:sp>
        <p:nvSpPr>
          <p:cNvPr id="3" name="Content Placeholder 2">
            <a:extLst>
              <a:ext uri="{FF2B5EF4-FFF2-40B4-BE49-F238E27FC236}">
                <a16:creationId xmlns:a16="http://schemas.microsoft.com/office/drawing/2014/main" id="{466A23E4-65E1-B05C-3236-A3AF883753D2}"/>
              </a:ext>
            </a:extLst>
          </p:cNvPr>
          <p:cNvSpPr>
            <a:spLocks noGrp="1"/>
          </p:cNvSpPr>
          <p:nvPr>
            <p:ph idx="1"/>
          </p:nvPr>
        </p:nvSpPr>
        <p:spPr/>
        <p:txBody>
          <a:bodyPr/>
          <a:lstStyle/>
          <a:p>
            <a:pPr algn="just"/>
            <a:r>
              <a:rPr lang="en-US" b="0" i="0" dirty="0">
                <a:solidFill>
                  <a:srgbClr val="000000"/>
                </a:solidFill>
                <a:effectLst/>
                <a:latin typeface="Nunito" pitchFamily="2" charset="0"/>
              </a:rPr>
              <a:t>There are many types of R-objects. The frequently used ones are −</a:t>
            </a:r>
          </a:p>
          <a:p>
            <a:pPr algn="l">
              <a:buFont typeface="Arial" panose="020B0604020202020204" pitchFamily="34" charset="0"/>
              <a:buChar char="•"/>
            </a:pPr>
            <a:r>
              <a:rPr lang="en-US" b="0" i="0" dirty="0">
                <a:solidFill>
                  <a:srgbClr val="000000"/>
                </a:solidFill>
                <a:effectLst/>
                <a:latin typeface="Nunito" pitchFamily="2" charset="0"/>
              </a:rPr>
              <a:t>Vectors</a:t>
            </a:r>
          </a:p>
          <a:p>
            <a:pPr algn="l">
              <a:buFont typeface="Arial" panose="020B0604020202020204" pitchFamily="34" charset="0"/>
              <a:buChar char="•"/>
            </a:pPr>
            <a:r>
              <a:rPr lang="en-US" b="0" i="0" dirty="0">
                <a:solidFill>
                  <a:srgbClr val="000000"/>
                </a:solidFill>
                <a:effectLst/>
                <a:latin typeface="Nunito" pitchFamily="2" charset="0"/>
              </a:rPr>
              <a:t>Lists</a:t>
            </a:r>
          </a:p>
          <a:p>
            <a:pPr algn="l">
              <a:buFont typeface="Arial" panose="020B0604020202020204" pitchFamily="34" charset="0"/>
              <a:buChar char="•"/>
            </a:pPr>
            <a:r>
              <a:rPr lang="en-US" b="0" i="0" dirty="0">
                <a:solidFill>
                  <a:srgbClr val="000000"/>
                </a:solidFill>
                <a:effectLst/>
                <a:latin typeface="Nunito" pitchFamily="2" charset="0"/>
              </a:rPr>
              <a:t>Matrices</a:t>
            </a:r>
          </a:p>
          <a:p>
            <a:pPr algn="l">
              <a:buFont typeface="Arial" panose="020B0604020202020204" pitchFamily="34" charset="0"/>
              <a:buChar char="•"/>
            </a:pPr>
            <a:r>
              <a:rPr lang="en-US" b="0" i="0" dirty="0">
                <a:solidFill>
                  <a:srgbClr val="000000"/>
                </a:solidFill>
                <a:effectLst/>
                <a:latin typeface="Nunito" pitchFamily="2" charset="0"/>
              </a:rPr>
              <a:t>Arrays</a:t>
            </a:r>
          </a:p>
          <a:p>
            <a:pPr algn="l">
              <a:buFont typeface="Arial" panose="020B0604020202020204" pitchFamily="34" charset="0"/>
              <a:buChar char="•"/>
            </a:pPr>
            <a:r>
              <a:rPr lang="en-US" b="0" i="0" dirty="0">
                <a:solidFill>
                  <a:srgbClr val="000000"/>
                </a:solidFill>
                <a:effectLst/>
                <a:latin typeface="Nunito" pitchFamily="2" charset="0"/>
              </a:rPr>
              <a:t>Factors</a:t>
            </a:r>
          </a:p>
          <a:p>
            <a:pPr algn="l">
              <a:buFont typeface="Arial" panose="020B0604020202020204" pitchFamily="34" charset="0"/>
              <a:buChar char="•"/>
            </a:pPr>
            <a:r>
              <a:rPr lang="en-US" b="0" i="0" dirty="0">
                <a:solidFill>
                  <a:srgbClr val="000000"/>
                </a:solidFill>
                <a:effectLst/>
                <a:latin typeface="Nunito" pitchFamily="2" charset="0"/>
              </a:rPr>
              <a:t>Data Frames</a:t>
            </a:r>
          </a:p>
          <a:p>
            <a:endParaRPr lang="en-IN" dirty="0"/>
          </a:p>
        </p:txBody>
      </p:sp>
    </p:spTree>
    <p:extLst>
      <p:ext uri="{BB962C8B-B14F-4D97-AF65-F5344CB8AC3E}">
        <p14:creationId xmlns:p14="http://schemas.microsoft.com/office/powerpoint/2010/main" val="11986956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2712</TotalTime>
  <Words>2524</Words>
  <Application>Microsoft Office PowerPoint</Application>
  <PresentationFormat>Widescreen</PresentationFormat>
  <Paragraphs>354</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Heebo</vt:lpstr>
      <vt:lpstr>Nunito</vt:lpstr>
      <vt:lpstr>Trebuchet MS</vt:lpstr>
      <vt:lpstr>Wingdings 3</vt:lpstr>
      <vt:lpstr>Facet</vt:lpstr>
      <vt:lpstr>R language tutorial</vt:lpstr>
      <vt:lpstr>Introduction:</vt:lpstr>
      <vt:lpstr>Features of R </vt:lpstr>
      <vt:lpstr>Basic Syntax</vt:lpstr>
      <vt:lpstr>Data type</vt:lpstr>
      <vt:lpstr>Different types of data types</vt:lpstr>
      <vt:lpstr>Example:</vt:lpstr>
      <vt:lpstr>PowerPoint Presentation</vt:lpstr>
      <vt:lpstr>Data structure OR Object in R</vt:lpstr>
      <vt:lpstr>Vectors</vt:lpstr>
      <vt:lpstr>PowerPoint Presentation</vt:lpstr>
      <vt:lpstr>PowerPoint Presentation</vt:lpstr>
      <vt:lpstr>Using colon operator with numeric data</vt:lpstr>
      <vt:lpstr>PowerPoint Presentation</vt:lpstr>
      <vt:lpstr>Using sequence (Seq.) operator</vt:lpstr>
      <vt:lpstr>Using the c() function</vt:lpstr>
      <vt:lpstr>Accessing Vector Elements by position </vt:lpstr>
      <vt:lpstr>PowerPoint Presentation</vt:lpstr>
      <vt:lpstr>Operators in R</vt:lpstr>
      <vt:lpstr>Arithmetic Operators </vt:lpstr>
      <vt:lpstr>PowerPoint Presentation</vt:lpstr>
      <vt:lpstr>Relational Operators</vt:lpstr>
      <vt:lpstr>PowerPoint Presentation</vt:lpstr>
      <vt:lpstr>PowerPoint Presentation</vt:lpstr>
      <vt:lpstr>Logical Operators</vt:lpstr>
      <vt:lpstr>AND, OR, NOT</vt:lpstr>
      <vt:lpstr>OR</vt:lpstr>
      <vt:lpstr>PowerPoint Presentation</vt:lpstr>
      <vt:lpstr>PowerPoint Presentation</vt:lpstr>
      <vt:lpstr>PowerPoint Presentation</vt:lpstr>
      <vt:lpstr>Assignment Operators </vt:lpstr>
      <vt:lpstr>Vector arithmetic </vt:lpstr>
      <vt:lpstr>NOTE: </vt:lpstr>
      <vt:lpstr>Elements in a vector can be sorted using the sort() function.</vt:lpstr>
      <vt:lpstr>Lists </vt:lpstr>
      <vt:lpstr>PowerPoint Presentation</vt:lpstr>
      <vt:lpstr>Naming List Elements </vt:lpstr>
      <vt:lpstr>PowerPoint Presentation</vt:lpstr>
      <vt:lpstr>PowerPoint Presentation</vt:lpstr>
      <vt:lpstr>Accessing List Elements </vt:lpstr>
      <vt:lpstr>Merging Lists </vt:lpstr>
      <vt:lpstr>Converting List to Vector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language tutorial</dc:title>
  <dc:creator>Vasu Aggarwal</dc:creator>
  <cp:lastModifiedBy>Vasu Aggarwal</cp:lastModifiedBy>
  <cp:revision>123</cp:revision>
  <dcterms:created xsi:type="dcterms:W3CDTF">2022-08-31T05:43:37Z</dcterms:created>
  <dcterms:modified xsi:type="dcterms:W3CDTF">2022-10-17T05:19:40Z</dcterms:modified>
</cp:coreProperties>
</file>