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72" r:id="rId7"/>
    <p:sldId id="259" r:id="rId8"/>
    <p:sldId id="260" r:id="rId9"/>
    <p:sldId id="263" r:id="rId10"/>
    <p:sldId id="267" r:id="rId11"/>
    <p:sldId id="282" r:id="rId12"/>
    <p:sldId id="283" r:id="rId13"/>
    <p:sldId id="277" r:id="rId14"/>
    <p:sldId id="278" r:id="rId15"/>
    <p:sldId id="279" r:id="rId16"/>
    <p:sldId id="280" r:id="rId17"/>
    <p:sldId id="281" r:id="rId18"/>
    <p:sldId id="275" r:id="rId19"/>
    <p:sldId id="276" r:id="rId20"/>
    <p:sldId id="261" r:id="rId21"/>
    <p:sldId id="262" r:id="rId22"/>
    <p:sldId id="284" r:id="rId23"/>
    <p:sldId id="285" r:id="rId24"/>
    <p:sldId id="286" r:id="rId25"/>
    <p:sldId id="287" r:id="rId26"/>
    <p:sldId id="288" r:id="rId27"/>
    <p:sldId id="289" r:id="rId28"/>
    <p:sldId id="290" r:id="rId29"/>
    <p:sldId id="291" r:id="rId30"/>
    <p:sldId id="264" r:id="rId31"/>
    <p:sldId id="268" r:id="rId32"/>
    <p:sldId id="269" r:id="rId33"/>
    <p:sldId id="292" r:id="rId34"/>
    <p:sldId id="293" r:id="rId35"/>
    <p:sldId id="270" r:id="rId36"/>
    <p:sldId id="271" r:id="rId37"/>
    <p:sldId id="265"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7B5A1-0995-121C-3E7E-C6D5BD1FE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A794C2-2CDC-16CC-FFEA-F55B460F9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7D537F-668B-997A-3E0C-869065021729}"/>
              </a:ext>
            </a:extLst>
          </p:cNvPr>
          <p:cNvSpPr>
            <a:spLocks noGrp="1"/>
          </p:cNvSpPr>
          <p:nvPr>
            <p:ph type="dt" sz="half" idx="10"/>
          </p:nvPr>
        </p:nvSpPr>
        <p:spPr/>
        <p:txBody>
          <a:bodyPr/>
          <a:lstStyle/>
          <a:p>
            <a:fld id="{19A5F32C-2840-431D-8129-A1FACF448383}" type="datetimeFigureOut">
              <a:rPr lang="en-IN" smtClean="0"/>
              <a:t>09-11-2022</a:t>
            </a:fld>
            <a:endParaRPr lang="en-IN"/>
          </a:p>
        </p:txBody>
      </p:sp>
      <p:sp>
        <p:nvSpPr>
          <p:cNvPr id="5" name="Footer Placeholder 4">
            <a:extLst>
              <a:ext uri="{FF2B5EF4-FFF2-40B4-BE49-F238E27FC236}">
                <a16:creationId xmlns:a16="http://schemas.microsoft.com/office/drawing/2014/main" id="{93CACA53-A4B4-06F7-C3BB-88AF102E5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0D683A-90CF-0769-340D-559E57FD2C70}"/>
              </a:ext>
            </a:extLst>
          </p:cNvPr>
          <p:cNvSpPr>
            <a:spLocks noGrp="1"/>
          </p:cNvSpPr>
          <p:nvPr>
            <p:ph type="sldNum" sz="quarter" idx="12"/>
          </p:nvPr>
        </p:nvSpPr>
        <p:spPr/>
        <p:txBody>
          <a:bodyPr/>
          <a:lstStyle/>
          <a:p>
            <a:fld id="{7C40B422-4578-4C22-BAEB-93E42347B0F7}" type="slidenum">
              <a:rPr lang="en-IN" smtClean="0"/>
              <a:t>‹#›</a:t>
            </a:fld>
            <a:endParaRPr lang="en-IN"/>
          </a:p>
        </p:txBody>
      </p:sp>
    </p:spTree>
    <p:extLst>
      <p:ext uri="{BB962C8B-B14F-4D97-AF65-F5344CB8AC3E}">
        <p14:creationId xmlns:p14="http://schemas.microsoft.com/office/powerpoint/2010/main" val="249692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31AC-2B19-64C4-C89A-60027EC319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B9086C-64BC-FBD5-BCFF-9DE81D0B7A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4BB56-5014-D52D-D83D-16E43878EF72}"/>
              </a:ext>
            </a:extLst>
          </p:cNvPr>
          <p:cNvSpPr>
            <a:spLocks noGrp="1"/>
          </p:cNvSpPr>
          <p:nvPr>
            <p:ph type="dt" sz="half" idx="10"/>
          </p:nvPr>
        </p:nvSpPr>
        <p:spPr/>
        <p:txBody>
          <a:bodyPr/>
          <a:lstStyle/>
          <a:p>
            <a:fld id="{19A5F32C-2840-431D-8129-A1FACF448383}" type="datetimeFigureOut">
              <a:rPr lang="en-IN" smtClean="0"/>
              <a:t>09-11-2022</a:t>
            </a:fld>
            <a:endParaRPr lang="en-IN"/>
          </a:p>
        </p:txBody>
      </p:sp>
      <p:sp>
        <p:nvSpPr>
          <p:cNvPr id="5" name="Footer Placeholder 4">
            <a:extLst>
              <a:ext uri="{FF2B5EF4-FFF2-40B4-BE49-F238E27FC236}">
                <a16:creationId xmlns:a16="http://schemas.microsoft.com/office/drawing/2014/main" id="{298E49A5-E669-2954-01D5-1060D39093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5EEF3-C3ED-B2C6-E976-9F94467E7E2B}"/>
              </a:ext>
            </a:extLst>
          </p:cNvPr>
          <p:cNvSpPr>
            <a:spLocks noGrp="1"/>
          </p:cNvSpPr>
          <p:nvPr>
            <p:ph type="sldNum" sz="quarter" idx="12"/>
          </p:nvPr>
        </p:nvSpPr>
        <p:spPr/>
        <p:txBody>
          <a:bodyPr/>
          <a:lstStyle/>
          <a:p>
            <a:fld id="{7C40B422-4578-4C22-BAEB-93E42347B0F7}" type="slidenum">
              <a:rPr lang="en-IN" smtClean="0"/>
              <a:t>‹#›</a:t>
            </a:fld>
            <a:endParaRPr lang="en-IN"/>
          </a:p>
        </p:txBody>
      </p:sp>
    </p:spTree>
    <p:extLst>
      <p:ext uri="{BB962C8B-B14F-4D97-AF65-F5344CB8AC3E}">
        <p14:creationId xmlns:p14="http://schemas.microsoft.com/office/powerpoint/2010/main" val="225946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1253AA-B9D0-21FF-9BC0-AB838919B9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6716C6-3666-28E3-5518-331E3EE461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438F98-91F7-E5E8-FC35-D0F25E89EA74}"/>
              </a:ext>
            </a:extLst>
          </p:cNvPr>
          <p:cNvSpPr>
            <a:spLocks noGrp="1"/>
          </p:cNvSpPr>
          <p:nvPr>
            <p:ph type="dt" sz="half" idx="10"/>
          </p:nvPr>
        </p:nvSpPr>
        <p:spPr/>
        <p:txBody>
          <a:bodyPr/>
          <a:lstStyle/>
          <a:p>
            <a:fld id="{19A5F32C-2840-431D-8129-A1FACF448383}" type="datetimeFigureOut">
              <a:rPr lang="en-IN" smtClean="0"/>
              <a:t>09-11-2022</a:t>
            </a:fld>
            <a:endParaRPr lang="en-IN"/>
          </a:p>
        </p:txBody>
      </p:sp>
      <p:sp>
        <p:nvSpPr>
          <p:cNvPr id="5" name="Footer Placeholder 4">
            <a:extLst>
              <a:ext uri="{FF2B5EF4-FFF2-40B4-BE49-F238E27FC236}">
                <a16:creationId xmlns:a16="http://schemas.microsoft.com/office/drawing/2014/main" id="{94873774-4C25-B7AE-BDEE-1D43A362CC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371922-F7C0-C002-C0B7-7CD33AB82F55}"/>
              </a:ext>
            </a:extLst>
          </p:cNvPr>
          <p:cNvSpPr>
            <a:spLocks noGrp="1"/>
          </p:cNvSpPr>
          <p:nvPr>
            <p:ph type="sldNum" sz="quarter" idx="12"/>
          </p:nvPr>
        </p:nvSpPr>
        <p:spPr/>
        <p:txBody>
          <a:bodyPr/>
          <a:lstStyle/>
          <a:p>
            <a:fld id="{7C40B422-4578-4C22-BAEB-93E42347B0F7}" type="slidenum">
              <a:rPr lang="en-IN" smtClean="0"/>
              <a:t>‹#›</a:t>
            </a:fld>
            <a:endParaRPr lang="en-IN"/>
          </a:p>
        </p:txBody>
      </p:sp>
    </p:spTree>
    <p:extLst>
      <p:ext uri="{BB962C8B-B14F-4D97-AF65-F5344CB8AC3E}">
        <p14:creationId xmlns:p14="http://schemas.microsoft.com/office/powerpoint/2010/main" val="136586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B3E4-A010-860C-0682-B7C9BE1575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D77A7C-9EC1-FCA7-2DB9-C0F222863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2890C9-48AD-F47D-4E5B-C2FB97684C76}"/>
              </a:ext>
            </a:extLst>
          </p:cNvPr>
          <p:cNvSpPr>
            <a:spLocks noGrp="1"/>
          </p:cNvSpPr>
          <p:nvPr>
            <p:ph type="dt" sz="half" idx="10"/>
          </p:nvPr>
        </p:nvSpPr>
        <p:spPr/>
        <p:txBody>
          <a:bodyPr/>
          <a:lstStyle/>
          <a:p>
            <a:fld id="{19A5F32C-2840-431D-8129-A1FACF448383}" type="datetimeFigureOut">
              <a:rPr lang="en-IN" smtClean="0"/>
              <a:t>09-11-2022</a:t>
            </a:fld>
            <a:endParaRPr lang="en-IN"/>
          </a:p>
        </p:txBody>
      </p:sp>
      <p:sp>
        <p:nvSpPr>
          <p:cNvPr id="5" name="Footer Placeholder 4">
            <a:extLst>
              <a:ext uri="{FF2B5EF4-FFF2-40B4-BE49-F238E27FC236}">
                <a16:creationId xmlns:a16="http://schemas.microsoft.com/office/drawing/2014/main" id="{5C55637A-B579-4A95-E6A9-3314072DE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D7C3E-E08C-8AB5-F212-43B6672D724C}"/>
              </a:ext>
            </a:extLst>
          </p:cNvPr>
          <p:cNvSpPr>
            <a:spLocks noGrp="1"/>
          </p:cNvSpPr>
          <p:nvPr>
            <p:ph type="sldNum" sz="quarter" idx="12"/>
          </p:nvPr>
        </p:nvSpPr>
        <p:spPr/>
        <p:txBody>
          <a:bodyPr/>
          <a:lstStyle/>
          <a:p>
            <a:fld id="{7C40B422-4578-4C22-BAEB-93E42347B0F7}" type="slidenum">
              <a:rPr lang="en-IN" smtClean="0"/>
              <a:t>‹#›</a:t>
            </a:fld>
            <a:endParaRPr lang="en-IN"/>
          </a:p>
        </p:txBody>
      </p:sp>
    </p:spTree>
    <p:extLst>
      <p:ext uri="{BB962C8B-B14F-4D97-AF65-F5344CB8AC3E}">
        <p14:creationId xmlns:p14="http://schemas.microsoft.com/office/powerpoint/2010/main" val="372067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5156-D95D-5980-77D1-07CD91096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5102C1-DFF2-EB30-BAF0-2F30B946BC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69BE0-1D4B-F603-F406-474BC7C08395}"/>
              </a:ext>
            </a:extLst>
          </p:cNvPr>
          <p:cNvSpPr>
            <a:spLocks noGrp="1"/>
          </p:cNvSpPr>
          <p:nvPr>
            <p:ph type="dt" sz="half" idx="10"/>
          </p:nvPr>
        </p:nvSpPr>
        <p:spPr/>
        <p:txBody>
          <a:bodyPr/>
          <a:lstStyle/>
          <a:p>
            <a:fld id="{19A5F32C-2840-431D-8129-A1FACF448383}" type="datetimeFigureOut">
              <a:rPr lang="en-IN" smtClean="0"/>
              <a:t>09-11-2022</a:t>
            </a:fld>
            <a:endParaRPr lang="en-IN"/>
          </a:p>
        </p:txBody>
      </p:sp>
      <p:sp>
        <p:nvSpPr>
          <p:cNvPr id="5" name="Footer Placeholder 4">
            <a:extLst>
              <a:ext uri="{FF2B5EF4-FFF2-40B4-BE49-F238E27FC236}">
                <a16:creationId xmlns:a16="http://schemas.microsoft.com/office/drawing/2014/main" id="{F2B5EB1A-2718-E1DB-DB03-A066D1FB5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C1F968-EC0B-D5B0-A535-10C205F656C1}"/>
              </a:ext>
            </a:extLst>
          </p:cNvPr>
          <p:cNvSpPr>
            <a:spLocks noGrp="1"/>
          </p:cNvSpPr>
          <p:nvPr>
            <p:ph type="sldNum" sz="quarter" idx="12"/>
          </p:nvPr>
        </p:nvSpPr>
        <p:spPr/>
        <p:txBody>
          <a:bodyPr/>
          <a:lstStyle/>
          <a:p>
            <a:fld id="{7C40B422-4578-4C22-BAEB-93E42347B0F7}" type="slidenum">
              <a:rPr lang="en-IN" smtClean="0"/>
              <a:t>‹#›</a:t>
            </a:fld>
            <a:endParaRPr lang="en-IN"/>
          </a:p>
        </p:txBody>
      </p:sp>
    </p:spTree>
    <p:extLst>
      <p:ext uri="{BB962C8B-B14F-4D97-AF65-F5344CB8AC3E}">
        <p14:creationId xmlns:p14="http://schemas.microsoft.com/office/powerpoint/2010/main" val="2256833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2FE5-9EF3-13AF-AAE3-9D2668937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4CB9A7-6DC2-4E87-460F-D9E3719C68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68EA6B-70F5-7CAF-0CD4-A583BAB43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1E5C61-93B1-E8A7-DF45-54719A1FB261}"/>
              </a:ext>
            </a:extLst>
          </p:cNvPr>
          <p:cNvSpPr>
            <a:spLocks noGrp="1"/>
          </p:cNvSpPr>
          <p:nvPr>
            <p:ph type="dt" sz="half" idx="10"/>
          </p:nvPr>
        </p:nvSpPr>
        <p:spPr/>
        <p:txBody>
          <a:bodyPr/>
          <a:lstStyle/>
          <a:p>
            <a:fld id="{19A5F32C-2840-431D-8129-A1FACF448383}" type="datetimeFigureOut">
              <a:rPr lang="en-IN" smtClean="0"/>
              <a:t>09-11-2022</a:t>
            </a:fld>
            <a:endParaRPr lang="en-IN"/>
          </a:p>
        </p:txBody>
      </p:sp>
      <p:sp>
        <p:nvSpPr>
          <p:cNvPr id="6" name="Footer Placeholder 5">
            <a:extLst>
              <a:ext uri="{FF2B5EF4-FFF2-40B4-BE49-F238E27FC236}">
                <a16:creationId xmlns:a16="http://schemas.microsoft.com/office/drawing/2014/main" id="{1BA4CD5A-FC2C-2CCF-C353-2D7F5EA23F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67B3E7-32E1-D0EF-D94F-9A809F7BF5E7}"/>
              </a:ext>
            </a:extLst>
          </p:cNvPr>
          <p:cNvSpPr>
            <a:spLocks noGrp="1"/>
          </p:cNvSpPr>
          <p:nvPr>
            <p:ph type="sldNum" sz="quarter" idx="12"/>
          </p:nvPr>
        </p:nvSpPr>
        <p:spPr/>
        <p:txBody>
          <a:bodyPr/>
          <a:lstStyle/>
          <a:p>
            <a:fld id="{7C40B422-4578-4C22-BAEB-93E42347B0F7}" type="slidenum">
              <a:rPr lang="en-IN" smtClean="0"/>
              <a:t>‹#›</a:t>
            </a:fld>
            <a:endParaRPr lang="en-IN"/>
          </a:p>
        </p:txBody>
      </p:sp>
    </p:spTree>
    <p:extLst>
      <p:ext uri="{BB962C8B-B14F-4D97-AF65-F5344CB8AC3E}">
        <p14:creationId xmlns:p14="http://schemas.microsoft.com/office/powerpoint/2010/main" val="8660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C310-AA49-BF5C-D845-B660D75535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18D19D-4792-54D4-4481-207EBA630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97A397-C58E-37C7-6D1E-8E660C0291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8C5E0E-39ED-6574-21D5-BB31CCAE5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2E0A0F-6652-9E59-0E32-FCB5A6CCFB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E46673-BCC2-F416-9ACB-89A040A0DB18}"/>
              </a:ext>
            </a:extLst>
          </p:cNvPr>
          <p:cNvSpPr>
            <a:spLocks noGrp="1"/>
          </p:cNvSpPr>
          <p:nvPr>
            <p:ph type="dt" sz="half" idx="10"/>
          </p:nvPr>
        </p:nvSpPr>
        <p:spPr/>
        <p:txBody>
          <a:bodyPr/>
          <a:lstStyle/>
          <a:p>
            <a:fld id="{19A5F32C-2840-431D-8129-A1FACF448383}" type="datetimeFigureOut">
              <a:rPr lang="en-IN" smtClean="0"/>
              <a:t>09-11-2022</a:t>
            </a:fld>
            <a:endParaRPr lang="en-IN"/>
          </a:p>
        </p:txBody>
      </p:sp>
      <p:sp>
        <p:nvSpPr>
          <p:cNvPr id="8" name="Footer Placeholder 7">
            <a:extLst>
              <a:ext uri="{FF2B5EF4-FFF2-40B4-BE49-F238E27FC236}">
                <a16:creationId xmlns:a16="http://schemas.microsoft.com/office/drawing/2014/main" id="{E2B6DB1B-3B94-2675-3E00-8FB1EED773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1A46E0-F7A2-F5F4-030C-279CB8A51D95}"/>
              </a:ext>
            </a:extLst>
          </p:cNvPr>
          <p:cNvSpPr>
            <a:spLocks noGrp="1"/>
          </p:cNvSpPr>
          <p:nvPr>
            <p:ph type="sldNum" sz="quarter" idx="12"/>
          </p:nvPr>
        </p:nvSpPr>
        <p:spPr/>
        <p:txBody>
          <a:bodyPr/>
          <a:lstStyle/>
          <a:p>
            <a:fld id="{7C40B422-4578-4C22-BAEB-93E42347B0F7}" type="slidenum">
              <a:rPr lang="en-IN" smtClean="0"/>
              <a:t>‹#›</a:t>
            </a:fld>
            <a:endParaRPr lang="en-IN"/>
          </a:p>
        </p:txBody>
      </p:sp>
    </p:spTree>
    <p:extLst>
      <p:ext uri="{BB962C8B-B14F-4D97-AF65-F5344CB8AC3E}">
        <p14:creationId xmlns:p14="http://schemas.microsoft.com/office/powerpoint/2010/main" val="427860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8FC-BDD3-08BD-8BA8-4E905E0C0E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E09008-A66A-A340-E660-1D425CB9239B}"/>
              </a:ext>
            </a:extLst>
          </p:cNvPr>
          <p:cNvSpPr>
            <a:spLocks noGrp="1"/>
          </p:cNvSpPr>
          <p:nvPr>
            <p:ph type="dt" sz="half" idx="10"/>
          </p:nvPr>
        </p:nvSpPr>
        <p:spPr/>
        <p:txBody>
          <a:bodyPr/>
          <a:lstStyle/>
          <a:p>
            <a:fld id="{19A5F32C-2840-431D-8129-A1FACF448383}" type="datetimeFigureOut">
              <a:rPr lang="en-IN" smtClean="0"/>
              <a:t>09-11-2022</a:t>
            </a:fld>
            <a:endParaRPr lang="en-IN"/>
          </a:p>
        </p:txBody>
      </p:sp>
      <p:sp>
        <p:nvSpPr>
          <p:cNvPr id="4" name="Footer Placeholder 3">
            <a:extLst>
              <a:ext uri="{FF2B5EF4-FFF2-40B4-BE49-F238E27FC236}">
                <a16:creationId xmlns:a16="http://schemas.microsoft.com/office/drawing/2014/main" id="{0D531395-DD3C-52F7-78CD-6481AACD9B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2FFBE8-90CE-AC52-0F0D-28E5D69D41C7}"/>
              </a:ext>
            </a:extLst>
          </p:cNvPr>
          <p:cNvSpPr>
            <a:spLocks noGrp="1"/>
          </p:cNvSpPr>
          <p:nvPr>
            <p:ph type="sldNum" sz="quarter" idx="12"/>
          </p:nvPr>
        </p:nvSpPr>
        <p:spPr/>
        <p:txBody>
          <a:bodyPr/>
          <a:lstStyle/>
          <a:p>
            <a:fld id="{7C40B422-4578-4C22-BAEB-93E42347B0F7}" type="slidenum">
              <a:rPr lang="en-IN" smtClean="0"/>
              <a:t>‹#›</a:t>
            </a:fld>
            <a:endParaRPr lang="en-IN"/>
          </a:p>
        </p:txBody>
      </p:sp>
    </p:spTree>
    <p:extLst>
      <p:ext uri="{BB962C8B-B14F-4D97-AF65-F5344CB8AC3E}">
        <p14:creationId xmlns:p14="http://schemas.microsoft.com/office/powerpoint/2010/main" val="334224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93A20-D454-2B66-DF20-B4E10BA84B90}"/>
              </a:ext>
            </a:extLst>
          </p:cNvPr>
          <p:cNvSpPr>
            <a:spLocks noGrp="1"/>
          </p:cNvSpPr>
          <p:nvPr>
            <p:ph type="dt" sz="half" idx="10"/>
          </p:nvPr>
        </p:nvSpPr>
        <p:spPr/>
        <p:txBody>
          <a:bodyPr/>
          <a:lstStyle/>
          <a:p>
            <a:fld id="{19A5F32C-2840-431D-8129-A1FACF448383}" type="datetimeFigureOut">
              <a:rPr lang="en-IN" smtClean="0"/>
              <a:t>09-11-2022</a:t>
            </a:fld>
            <a:endParaRPr lang="en-IN"/>
          </a:p>
        </p:txBody>
      </p:sp>
      <p:sp>
        <p:nvSpPr>
          <p:cNvPr id="3" name="Footer Placeholder 2">
            <a:extLst>
              <a:ext uri="{FF2B5EF4-FFF2-40B4-BE49-F238E27FC236}">
                <a16:creationId xmlns:a16="http://schemas.microsoft.com/office/drawing/2014/main" id="{542E38A8-94FC-8BB3-3C95-3250F0FE48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3CAF86-D041-AFE8-2F2F-99FF130E41C3}"/>
              </a:ext>
            </a:extLst>
          </p:cNvPr>
          <p:cNvSpPr>
            <a:spLocks noGrp="1"/>
          </p:cNvSpPr>
          <p:nvPr>
            <p:ph type="sldNum" sz="quarter" idx="12"/>
          </p:nvPr>
        </p:nvSpPr>
        <p:spPr/>
        <p:txBody>
          <a:bodyPr/>
          <a:lstStyle/>
          <a:p>
            <a:fld id="{7C40B422-4578-4C22-BAEB-93E42347B0F7}" type="slidenum">
              <a:rPr lang="en-IN" smtClean="0"/>
              <a:t>‹#›</a:t>
            </a:fld>
            <a:endParaRPr lang="en-IN"/>
          </a:p>
        </p:txBody>
      </p:sp>
    </p:spTree>
    <p:extLst>
      <p:ext uri="{BB962C8B-B14F-4D97-AF65-F5344CB8AC3E}">
        <p14:creationId xmlns:p14="http://schemas.microsoft.com/office/powerpoint/2010/main" val="396199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5896-F023-D649-AC69-4F0A4083C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9CD222-0C6C-7AFC-91F8-64F19777E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D557F1-9A63-3768-EE81-8B97A9CE0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30C98-5928-BE93-4074-1011198F9E7B}"/>
              </a:ext>
            </a:extLst>
          </p:cNvPr>
          <p:cNvSpPr>
            <a:spLocks noGrp="1"/>
          </p:cNvSpPr>
          <p:nvPr>
            <p:ph type="dt" sz="half" idx="10"/>
          </p:nvPr>
        </p:nvSpPr>
        <p:spPr/>
        <p:txBody>
          <a:bodyPr/>
          <a:lstStyle/>
          <a:p>
            <a:fld id="{19A5F32C-2840-431D-8129-A1FACF448383}" type="datetimeFigureOut">
              <a:rPr lang="en-IN" smtClean="0"/>
              <a:t>09-11-2022</a:t>
            </a:fld>
            <a:endParaRPr lang="en-IN"/>
          </a:p>
        </p:txBody>
      </p:sp>
      <p:sp>
        <p:nvSpPr>
          <p:cNvPr id="6" name="Footer Placeholder 5">
            <a:extLst>
              <a:ext uri="{FF2B5EF4-FFF2-40B4-BE49-F238E27FC236}">
                <a16:creationId xmlns:a16="http://schemas.microsoft.com/office/drawing/2014/main" id="{DC5CD497-8E33-E869-7AFC-5D2287F40E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285E19-3C64-514B-C5CC-2E9B7B51C862}"/>
              </a:ext>
            </a:extLst>
          </p:cNvPr>
          <p:cNvSpPr>
            <a:spLocks noGrp="1"/>
          </p:cNvSpPr>
          <p:nvPr>
            <p:ph type="sldNum" sz="quarter" idx="12"/>
          </p:nvPr>
        </p:nvSpPr>
        <p:spPr/>
        <p:txBody>
          <a:bodyPr/>
          <a:lstStyle/>
          <a:p>
            <a:fld id="{7C40B422-4578-4C22-BAEB-93E42347B0F7}" type="slidenum">
              <a:rPr lang="en-IN" smtClean="0"/>
              <a:t>‹#›</a:t>
            </a:fld>
            <a:endParaRPr lang="en-IN"/>
          </a:p>
        </p:txBody>
      </p:sp>
    </p:spTree>
    <p:extLst>
      <p:ext uri="{BB962C8B-B14F-4D97-AF65-F5344CB8AC3E}">
        <p14:creationId xmlns:p14="http://schemas.microsoft.com/office/powerpoint/2010/main" val="730247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654F-5B49-6B52-72D2-F972D1CCD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8D9265-F965-2C6B-FDF4-392CC0681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C23D24-6C84-5A67-914A-638BE5FC0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C8D51C-C7FC-B591-496C-51F9BF1D4D43}"/>
              </a:ext>
            </a:extLst>
          </p:cNvPr>
          <p:cNvSpPr>
            <a:spLocks noGrp="1"/>
          </p:cNvSpPr>
          <p:nvPr>
            <p:ph type="dt" sz="half" idx="10"/>
          </p:nvPr>
        </p:nvSpPr>
        <p:spPr/>
        <p:txBody>
          <a:bodyPr/>
          <a:lstStyle/>
          <a:p>
            <a:fld id="{19A5F32C-2840-431D-8129-A1FACF448383}" type="datetimeFigureOut">
              <a:rPr lang="en-IN" smtClean="0"/>
              <a:t>09-11-2022</a:t>
            </a:fld>
            <a:endParaRPr lang="en-IN"/>
          </a:p>
        </p:txBody>
      </p:sp>
      <p:sp>
        <p:nvSpPr>
          <p:cNvPr id="6" name="Footer Placeholder 5">
            <a:extLst>
              <a:ext uri="{FF2B5EF4-FFF2-40B4-BE49-F238E27FC236}">
                <a16:creationId xmlns:a16="http://schemas.microsoft.com/office/drawing/2014/main" id="{684067B0-9CAC-AB7D-4D3C-C1B3524263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26DE61-CC52-4183-4CC1-3D76C64C877F}"/>
              </a:ext>
            </a:extLst>
          </p:cNvPr>
          <p:cNvSpPr>
            <a:spLocks noGrp="1"/>
          </p:cNvSpPr>
          <p:nvPr>
            <p:ph type="sldNum" sz="quarter" idx="12"/>
          </p:nvPr>
        </p:nvSpPr>
        <p:spPr/>
        <p:txBody>
          <a:bodyPr/>
          <a:lstStyle/>
          <a:p>
            <a:fld id="{7C40B422-4578-4C22-BAEB-93E42347B0F7}" type="slidenum">
              <a:rPr lang="en-IN" smtClean="0"/>
              <a:t>‹#›</a:t>
            </a:fld>
            <a:endParaRPr lang="en-IN"/>
          </a:p>
        </p:txBody>
      </p:sp>
    </p:spTree>
    <p:extLst>
      <p:ext uri="{BB962C8B-B14F-4D97-AF65-F5344CB8AC3E}">
        <p14:creationId xmlns:p14="http://schemas.microsoft.com/office/powerpoint/2010/main" val="198548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0C7F17-F812-2AC7-CDB7-51DCF902B2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73B6A2-EDC6-8346-940B-797220DF54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4B13BF-DE43-9E0B-060E-BEE69CA84E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5F32C-2840-431D-8129-A1FACF448383}" type="datetimeFigureOut">
              <a:rPr lang="en-IN" smtClean="0"/>
              <a:t>09-11-2022</a:t>
            </a:fld>
            <a:endParaRPr lang="en-IN"/>
          </a:p>
        </p:txBody>
      </p:sp>
      <p:sp>
        <p:nvSpPr>
          <p:cNvPr id="5" name="Footer Placeholder 4">
            <a:extLst>
              <a:ext uri="{FF2B5EF4-FFF2-40B4-BE49-F238E27FC236}">
                <a16:creationId xmlns:a16="http://schemas.microsoft.com/office/drawing/2014/main" id="{0FC20ED4-A55C-6C0B-9CC4-6EDCF2C76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FADB89-9085-8250-0477-C37090614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0B422-4578-4C22-BAEB-93E42347B0F7}" type="slidenum">
              <a:rPr lang="en-IN" smtClean="0"/>
              <a:t>‹#›</a:t>
            </a:fld>
            <a:endParaRPr lang="en-IN"/>
          </a:p>
        </p:txBody>
      </p:sp>
    </p:spTree>
    <p:extLst>
      <p:ext uri="{BB962C8B-B14F-4D97-AF65-F5344CB8AC3E}">
        <p14:creationId xmlns:p14="http://schemas.microsoft.com/office/powerpoint/2010/main" val="1335835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scribbr.com/statistics/parameter-vs-statistic/" TargetMode="External"/><Relationship Id="rId2" Type="http://schemas.openxmlformats.org/officeDocument/2006/relationships/hyperlink" Target="https://www.scribbr.com/frequently-asked-questions/discrete-vs-continuous-variables/" TargetMode="External"/><Relationship Id="rId1" Type="http://schemas.openxmlformats.org/officeDocument/2006/relationships/slideLayout" Target="../slideLayouts/slideLayout7.xml"/><Relationship Id="rId4" Type="http://schemas.openxmlformats.org/officeDocument/2006/relationships/hyperlink" Target="https://www.scribbr.com/statistics/skewnes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oppr.com/guides/business-economics-cs/mathematics-of-finance-and-elementary-probability/random-variables/" TargetMode="External"/><Relationship Id="rId2" Type="http://schemas.openxmlformats.org/officeDocument/2006/relationships/hyperlink" Target="https://www.toppr.com/guides/maths/probability/introduction-to-probabil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oppr.com/guides/business-economics-cs/descriptive-statistics/application-of-statist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C1FA4-1A8D-238D-5D63-D11A6E8A5A05}"/>
              </a:ext>
            </a:extLst>
          </p:cNvPr>
          <p:cNvSpPr>
            <a:spLocks noGrp="1"/>
          </p:cNvSpPr>
          <p:nvPr>
            <p:ph type="ctrTitle"/>
          </p:nvPr>
        </p:nvSpPr>
        <p:spPr/>
        <p:txBody>
          <a:bodyPr/>
          <a:lstStyle/>
          <a:p>
            <a:r>
              <a:rPr lang="en-IN" dirty="0"/>
              <a:t>Theoretical Distribution</a:t>
            </a:r>
          </a:p>
        </p:txBody>
      </p:sp>
      <p:sp>
        <p:nvSpPr>
          <p:cNvPr id="3" name="Subtitle 2">
            <a:extLst>
              <a:ext uri="{FF2B5EF4-FFF2-40B4-BE49-F238E27FC236}">
                <a16:creationId xmlns:a16="http://schemas.microsoft.com/office/drawing/2014/main" id="{D0963CDD-2648-1C64-5E53-1596B44FB04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1633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9F44-4088-6B5F-F51D-5A287E444C1D}"/>
              </a:ext>
            </a:extLst>
          </p:cNvPr>
          <p:cNvSpPr>
            <a:spLocks noGrp="1"/>
          </p:cNvSpPr>
          <p:nvPr>
            <p:ph type="title"/>
          </p:nvPr>
        </p:nvSpPr>
        <p:spPr/>
        <p:txBody>
          <a:bodyPr/>
          <a:lstStyle/>
          <a:p>
            <a:r>
              <a:rPr lang="en-IN" dirty="0"/>
              <a:t>Sol: </a:t>
            </a:r>
          </a:p>
        </p:txBody>
      </p:sp>
      <p:sp>
        <p:nvSpPr>
          <p:cNvPr id="3" name="Content Placeholder 2">
            <a:extLst>
              <a:ext uri="{FF2B5EF4-FFF2-40B4-BE49-F238E27FC236}">
                <a16:creationId xmlns:a16="http://schemas.microsoft.com/office/drawing/2014/main" id="{661A7C03-90B6-17A0-2FCD-7533C5DC95FC}"/>
              </a:ext>
            </a:extLst>
          </p:cNvPr>
          <p:cNvSpPr>
            <a:spLocks noGrp="1"/>
          </p:cNvSpPr>
          <p:nvPr>
            <p:ph idx="1"/>
          </p:nvPr>
        </p:nvSpPr>
        <p:spPr/>
        <p:txBody>
          <a:bodyPr/>
          <a:lstStyle/>
          <a:p>
            <a:r>
              <a:rPr lang="en-IN" dirty="0"/>
              <a:t>In the usual notations, we are given: n=8 and N=256</a:t>
            </a:r>
          </a:p>
          <a:p>
            <a:r>
              <a:rPr lang="en-IN" dirty="0"/>
              <a:t>P= probability of success (head)in a single throw of a coin=1/2</a:t>
            </a:r>
          </a:p>
          <a:p>
            <a:r>
              <a:rPr lang="en-IN" dirty="0"/>
              <a:t>Q=1-p=1/2</a:t>
            </a:r>
          </a:p>
          <a:p>
            <a:r>
              <a:rPr lang="en-IN" dirty="0"/>
              <a:t>Hence by the binomial probability law, the probability of r successes in a toss of 8 coins is given by:</a:t>
            </a:r>
          </a:p>
          <a:p>
            <a:r>
              <a:rPr lang="pt-BR" dirty="0">
                <a:latin typeface="Minion Pro"/>
              </a:rPr>
              <a:t>p</a:t>
            </a:r>
            <a:r>
              <a:rPr lang="pt-BR" i="0" dirty="0">
                <a:effectLst/>
                <a:latin typeface="Minion Pro"/>
              </a:rPr>
              <a:t>(r)= nCx P</a:t>
            </a:r>
            <a:r>
              <a:rPr lang="pt-BR" i="0" baseline="30000" dirty="0">
                <a:effectLst/>
                <a:latin typeface="Minion Pro"/>
              </a:rPr>
              <a:t>x</a:t>
            </a:r>
            <a:r>
              <a:rPr lang="pt-BR" baseline="30000" dirty="0">
                <a:latin typeface="Minion Pro"/>
              </a:rPr>
              <a:t> </a:t>
            </a:r>
            <a:r>
              <a:rPr lang="pt-BR" i="0" dirty="0">
                <a:effectLst/>
                <a:latin typeface="Minion Pro"/>
              </a:rPr>
              <a:t>(1-P)</a:t>
            </a:r>
            <a:r>
              <a:rPr lang="pt-BR" i="0" baseline="30000" dirty="0">
                <a:effectLst/>
                <a:latin typeface="Minion Pro"/>
              </a:rPr>
              <a:t>n-x</a:t>
            </a:r>
            <a:r>
              <a:rPr lang="pt-BR" i="0" dirty="0">
                <a:effectLst/>
                <a:latin typeface="Minion Pro"/>
              </a:rPr>
              <a:t>   </a:t>
            </a:r>
          </a:p>
          <a:p>
            <a:r>
              <a:rPr lang="pt-BR" dirty="0">
                <a:latin typeface="Minion Pro"/>
              </a:rPr>
              <a:t>        =</a:t>
            </a:r>
            <a:r>
              <a:rPr lang="pt-BR" i="0" dirty="0">
                <a:effectLst/>
                <a:latin typeface="Minion Pro"/>
              </a:rPr>
              <a:t> 8Cx (½)</a:t>
            </a:r>
            <a:r>
              <a:rPr lang="pt-BR" i="0" baseline="30000" dirty="0">
                <a:effectLst/>
                <a:latin typeface="Minion Pro"/>
              </a:rPr>
              <a:t>x</a:t>
            </a:r>
            <a:r>
              <a:rPr lang="pt-BR" baseline="30000" dirty="0">
                <a:latin typeface="Minion Pro"/>
              </a:rPr>
              <a:t> </a:t>
            </a:r>
            <a:r>
              <a:rPr lang="pt-BR" i="0" dirty="0">
                <a:effectLst/>
                <a:latin typeface="Minion Pro"/>
              </a:rPr>
              <a:t>(1/2)</a:t>
            </a:r>
            <a:r>
              <a:rPr lang="pt-BR" baseline="30000" dirty="0">
                <a:latin typeface="Minion Pro"/>
              </a:rPr>
              <a:t>8</a:t>
            </a:r>
            <a:r>
              <a:rPr lang="pt-BR" i="0" baseline="30000" dirty="0">
                <a:effectLst/>
                <a:latin typeface="Minion Pro"/>
              </a:rPr>
              <a:t>-x</a:t>
            </a:r>
          </a:p>
          <a:p>
            <a:r>
              <a:rPr lang="pt-BR" i="0" dirty="0">
                <a:effectLst/>
                <a:latin typeface="Minion Pro"/>
              </a:rPr>
              <a:t>         = 8Cx (½)</a:t>
            </a:r>
            <a:r>
              <a:rPr lang="pt-BR" baseline="30000" dirty="0">
                <a:latin typeface="Minion Pro"/>
              </a:rPr>
              <a:t>8            ________(1)</a:t>
            </a:r>
          </a:p>
          <a:p>
            <a:r>
              <a:rPr lang="pt-BR" baseline="30000" dirty="0">
                <a:latin typeface="Minion Pro"/>
              </a:rPr>
              <a:t>Hence, in N=256 throw of 8 coins, the frequency of r successes is:</a:t>
            </a:r>
          </a:p>
          <a:p>
            <a:endParaRPr lang="en-IN" dirty="0"/>
          </a:p>
          <a:p>
            <a:endParaRPr lang="en-IN" dirty="0"/>
          </a:p>
          <a:p>
            <a:endParaRPr lang="en-IN" dirty="0"/>
          </a:p>
        </p:txBody>
      </p:sp>
    </p:spTree>
    <p:extLst>
      <p:ext uri="{BB962C8B-B14F-4D97-AF65-F5344CB8AC3E}">
        <p14:creationId xmlns:p14="http://schemas.microsoft.com/office/powerpoint/2010/main" val="295100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4977-BA60-B278-86D3-4CA2DAB3D5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528D38-2D96-1FA8-9F71-E5266E8A98EC}"/>
              </a:ext>
            </a:extLst>
          </p:cNvPr>
          <p:cNvSpPr>
            <a:spLocks noGrp="1"/>
          </p:cNvSpPr>
          <p:nvPr>
            <p:ph idx="1"/>
          </p:nvPr>
        </p:nvSpPr>
        <p:spPr/>
        <p:txBody>
          <a:bodyPr/>
          <a:lstStyle/>
          <a:p>
            <a:r>
              <a:rPr lang="en-IN" dirty="0"/>
              <a:t>F( r) = N. p( r) </a:t>
            </a:r>
          </a:p>
          <a:p>
            <a:r>
              <a:rPr lang="en-IN" dirty="0"/>
              <a:t>        =256. 1/256 </a:t>
            </a:r>
            <a:r>
              <a:rPr lang="pt-BR" i="0" dirty="0">
                <a:effectLst/>
                <a:latin typeface="Minion Pro"/>
              </a:rPr>
              <a:t>8Cx</a:t>
            </a:r>
          </a:p>
          <a:p>
            <a:r>
              <a:rPr lang="pt-BR" dirty="0">
                <a:latin typeface="Minion Pro"/>
              </a:rPr>
              <a:t>         = </a:t>
            </a:r>
            <a:r>
              <a:rPr lang="pt-BR" i="0" dirty="0">
                <a:effectLst/>
                <a:latin typeface="Minion Pro"/>
              </a:rPr>
              <a:t>8Cx</a:t>
            </a:r>
            <a:r>
              <a:rPr lang="pt-BR" dirty="0">
                <a:latin typeface="Minion Pro"/>
              </a:rPr>
              <a:t> where r=0,1,2,3,....8</a:t>
            </a:r>
          </a:p>
          <a:p>
            <a:r>
              <a:rPr lang="pt-BR" dirty="0">
                <a:latin typeface="Minion Pro"/>
              </a:rPr>
              <a:t>Thus the expected frequency are as obtained: </a:t>
            </a:r>
            <a:endParaRPr lang="en-IN" dirty="0"/>
          </a:p>
        </p:txBody>
      </p:sp>
      <p:graphicFrame>
        <p:nvGraphicFramePr>
          <p:cNvPr id="4" name="Table 4">
            <a:extLst>
              <a:ext uri="{FF2B5EF4-FFF2-40B4-BE49-F238E27FC236}">
                <a16:creationId xmlns:a16="http://schemas.microsoft.com/office/drawing/2014/main" id="{EB3B1F03-5644-241B-719D-0A66B1B3C397}"/>
              </a:ext>
            </a:extLst>
          </p:cNvPr>
          <p:cNvGraphicFramePr>
            <a:graphicFrameLocks noGrp="1"/>
          </p:cNvGraphicFramePr>
          <p:nvPr>
            <p:extLst>
              <p:ext uri="{D42A27DB-BD31-4B8C-83A1-F6EECF244321}">
                <p14:modId xmlns:p14="http://schemas.microsoft.com/office/powerpoint/2010/main" val="571225828"/>
              </p:ext>
            </p:extLst>
          </p:nvPr>
        </p:nvGraphicFramePr>
        <p:xfrm>
          <a:off x="1039092" y="4141736"/>
          <a:ext cx="9120910" cy="1554480"/>
        </p:xfrm>
        <a:graphic>
          <a:graphicData uri="http://schemas.openxmlformats.org/drawingml/2006/table">
            <a:tbl>
              <a:tblPr firstRow="1" bandRow="1">
                <a:tableStyleId>{5C22544A-7EE6-4342-B048-85BDC9FD1C3A}</a:tableStyleId>
              </a:tblPr>
              <a:tblGrid>
                <a:gridCol w="1208003">
                  <a:extLst>
                    <a:ext uri="{9D8B030D-6E8A-4147-A177-3AD203B41FA5}">
                      <a16:colId xmlns:a16="http://schemas.microsoft.com/office/drawing/2014/main" val="3559662155"/>
                    </a:ext>
                  </a:extLst>
                </a:gridCol>
                <a:gridCol w="787051">
                  <a:extLst>
                    <a:ext uri="{9D8B030D-6E8A-4147-A177-3AD203B41FA5}">
                      <a16:colId xmlns:a16="http://schemas.microsoft.com/office/drawing/2014/main" val="600073995"/>
                    </a:ext>
                  </a:extLst>
                </a:gridCol>
                <a:gridCol w="741219">
                  <a:extLst>
                    <a:ext uri="{9D8B030D-6E8A-4147-A177-3AD203B41FA5}">
                      <a16:colId xmlns:a16="http://schemas.microsoft.com/office/drawing/2014/main" val="2933943855"/>
                    </a:ext>
                  </a:extLst>
                </a:gridCol>
                <a:gridCol w="912091">
                  <a:extLst>
                    <a:ext uri="{9D8B030D-6E8A-4147-A177-3AD203B41FA5}">
                      <a16:colId xmlns:a16="http://schemas.microsoft.com/office/drawing/2014/main" val="171010668"/>
                    </a:ext>
                  </a:extLst>
                </a:gridCol>
                <a:gridCol w="912091">
                  <a:extLst>
                    <a:ext uri="{9D8B030D-6E8A-4147-A177-3AD203B41FA5}">
                      <a16:colId xmlns:a16="http://schemas.microsoft.com/office/drawing/2014/main" val="2692023931"/>
                    </a:ext>
                  </a:extLst>
                </a:gridCol>
                <a:gridCol w="912091">
                  <a:extLst>
                    <a:ext uri="{9D8B030D-6E8A-4147-A177-3AD203B41FA5}">
                      <a16:colId xmlns:a16="http://schemas.microsoft.com/office/drawing/2014/main" val="121231397"/>
                    </a:ext>
                  </a:extLst>
                </a:gridCol>
                <a:gridCol w="912091">
                  <a:extLst>
                    <a:ext uri="{9D8B030D-6E8A-4147-A177-3AD203B41FA5}">
                      <a16:colId xmlns:a16="http://schemas.microsoft.com/office/drawing/2014/main" val="702075700"/>
                    </a:ext>
                  </a:extLst>
                </a:gridCol>
                <a:gridCol w="912091">
                  <a:extLst>
                    <a:ext uri="{9D8B030D-6E8A-4147-A177-3AD203B41FA5}">
                      <a16:colId xmlns:a16="http://schemas.microsoft.com/office/drawing/2014/main" val="1809489296"/>
                    </a:ext>
                  </a:extLst>
                </a:gridCol>
                <a:gridCol w="912091">
                  <a:extLst>
                    <a:ext uri="{9D8B030D-6E8A-4147-A177-3AD203B41FA5}">
                      <a16:colId xmlns:a16="http://schemas.microsoft.com/office/drawing/2014/main" val="3307961869"/>
                    </a:ext>
                  </a:extLst>
                </a:gridCol>
                <a:gridCol w="912091">
                  <a:extLst>
                    <a:ext uri="{9D8B030D-6E8A-4147-A177-3AD203B41FA5}">
                      <a16:colId xmlns:a16="http://schemas.microsoft.com/office/drawing/2014/main" val="1546037521"/>
                    </a:ext>
                  </a:extLst>
                </a:gridCol>
              </a:tblGrid>
              <a:tr h="370840">
                <a:tc>
                  <a:txBody>
                    <a:bodyPr/>
                    <a:lstStyle/>
                    <a:p>
                      <a:r>
                        <a:rPr lang="en-IN" dirty="0" err="1"/>
                        <a:t>No.of</a:t>
                      </a:r>
                      <a:r>
                        <a:rPr lang="en-IN" dirty="0"/>
                        <a:t> heads</a:t>
                      </a:r>
                    </a:p>
                  </a:txBody>
                  <a:tcPr/>
                </a:tc>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6</a:t>
                      </a:r>
                    </a:p>
                  </a:txBody>
                  <a:tcPr/>
                </a:tc>
                <a:tc>
                  <a:txBody>
                    <a:bodyPr/>
                    <a:lstStyle/>
                    <a:p>
                      <a:r>
                        <a:rPr lang="en-IN" dirty="0"/>
                        <a:t>7</a:t>
                      </a:r>
                    </a:p>
                  </a:txBody>
                  <a:tcPr/>
                </a:tc>
                <a:tc>
                  <a:txBody>
                    <a:bodyPr/>
                    <a:lstStyle/>
                    <a:p>
                      <a:r>
                        <a:rPr lang="en-IN" dirty="0"/>
                        <a:t>8</a:t>
                      </a:r>
                    </a:p>
                  </a:txBody>
                  <a:tcPr/>
                </a:tc>
                <a:extLst>
                  <a:ext uri="{0D108BD9-81ED-4DB2-BD59-A6C34878D82A}">
                    <a16:rowId xmlns:a16="http://schemas.microsoft.com/office/drawing/2014/main" val="7170945"/>
                  </a:ext>
                </a:extLst>
              </a:tr>
              <a:tr h="370840">
                <a:tc>
                  <a:txBody>
                    <a:bodyPr/>
                    <a:lstStyle/>
                    <a:p>
                      <a:r>
                        <a:rPr lang="en-IN" dirty="0"/>
                        <a:t>Expected Frequencies</a:t>
                      </a:r>
                    </a:p>
                  </a:txBody>
                  <a:tcPr/>
                </a:tc>
                <a:tc>
                  <a:txBody>
                    <a:bodyPr/>
                    <a:lstStyle/>
                    <a:p>
                      <a:r>
                        <a:rPr lang="pt-BR" i="0" dirty="0">
                          <a:effectLst/>
                          <a:latin typeface="Minion Pro"/>
                        </a:rPr>
                        <a:t>8C0= 1</a:t>
                      </a:r>
                      <a:endParaRPr lang="en-IN" dirty="0"/>
                    </a:p>
                  </a:txBody>
                  <a:tcPr/>
                </a:tc>
                <a:tc>
                  <a:txBody>
                    <a:bodyPr/>
                    <a:lstStyle/>
                    <a:p>
                      <a:r>
                        <a:rPr lang="pt-BR" i="0" dirty="0">
                          <a:effectLst/>
                          <a:latin typeface="Minion Pro"/>
                        </a:rPr>
                        <a:t>8C1=8</a:t>
                      </a:r>
                      <a:endParaRPr lang="en-IN" dirty="0"/>
                    </a:p>
                  </a:txBody>
                  <a:tcPr/>
                </a:tc>
                <a:tc>
                  <a:txBody>
                    <a:bodyPr/>
                    <a:lstStyle/>
                    <a:p>
                      <a:r>
                        <a:rPr lang="pt-BR" i="0" dirty="0">
                          <a:effectLst/>
                          <a:latin typeface="Minion Pro"/>
                        </a:rPr>
                        <a:t>8C2=28</a:t>
                      </a:r>
                      <a:endParaRPr lang="en-IN" dirty="0"/>
                    </a:p>
                  </a:txBody>
                  <a:tcPr/>
                </a:tc>
                <a:tc>
                  <a:txBody>
                    <a:bodyPr/>
                    <a:lstStyle/>
                    <a:p>
                      <a:r>
                        <a:rPr lang="pt-BR" i="0" dirty="0">
                          <a:effectLst/>
                          <a:latin typeface="Minion Pro"/>
                        </a:rPr>
                        <a:t>8C3=56</a:t>
                      </a:r>
                      <a:endParaRPr lang="en-IN" dirty="0"/>
                    </a:p>
                  </a:txBody>
                  <a:tcPr/>
                </a:tc>
                <a:tc>
                  <a:txBody>
                    <a:bodyPr/>
                    <a:lstStyle/>
                    <a:p>
                      <a:r>
                        <a:rPr lang="pt-BR" i="0" dirty="0">
                          <a:effectLst/>
                          <a:latin typeface="Minion Pro"/>
                        </a:rPr>
                        <a:t>8C4=70</a:t>
                      </a:r>
                      <a:endParaRPr lang="en-IN" dirty="0"/>
                    </a:p>
                  </a:txBody>
                  <a:tcPr/>
                </a:tc>
                <a:tc>
                  <a:txBody>
                    <a:bodyPr/>
                    <a:lstStyle/>
                    <a:p>
                      <a:r>
                        <a:rPr lang="pt-BR" i="0" dirty="0">
                          <a:effectLst/>
                          <a:latin typeface="Minion Pro"/>
                        </a:rPr>
                        <a:t>8C5=56</a:t>
                      </a:r>
                      <a:endParaRPr lang="en-IN" dirty="0"/>
                    </a:p>
                  </a:txBody>
                  <a:tcPr/>
                </a:tc>
                <a:tc>
                  <a:txBody>
                    <a:bodyPr/>
                    <a:lstStyle/>
                    <a:p>
                      <a:r>
                        <a:rPr lang="pt-BR" i="0" dirty="0">
                          <a:effectLst/>
                          <a:latin typeface="Minion Pro"/>
                        </a:rPr>
                        <a:t>8C6=28</a:t>
                      </a:r>
                      <a:endParaRPr lang="en-IN" dirty="0"/>
                    </a:p>
                  </a:txBody>
                  <a:tcPr/>
                </a:tc>
                <a:tc>
                  <a:txBody>
                    <a:bodyPr/>
                    <a:lstStyle/>
                    <a:p>
                      <a:r>
                        <a:rPr lang="pt-BR" i="0" dirty="0">
                          <a:effectLst/>
                          <a:latin typeface="Minion Pro"/>
                        </a:rPr>
                        <a:t>8C7=8</a:t>
                      </a:r>
                      <a:endParaRPr lang="en-IN" dirty="0"/>
                    </a:p>
                  </a:txBody>
                  <a:tcPr/>
                </a:tc>
                <a:tc>
                  <a:txBody>
                    <a:bodyPr/>
                    <a:lstStyle/>
                    <a:p>
                      <a:r>
                        <a:rPr lang="pt-BR" i="0" dirty="0">
                          <a:effectLst/>
                          <a:latin typeface="Minion Pro"/>
                        </a:rPr>
                        <a:t>8C8=1</a:t>
                      </a:r>
                      <a:endParaRPr lang="en-IN" dirty="0"/>
                    </a:p>
                  </a:txBody>
                  <a:tcPr/>
                </a:tc>
                <a:extLst>
                  <a:ext uri="{0D108BD9-81ED-4DB2-BD59-A6C34878D82A}">
                    <a16:rowId xmlns:a16="http://schemas.microsoft.com/office/drawing/2014/main" val="2204371076"/>
                  </a:ext>
                </a:extLst>
              </a:tr>
            </a:tbl>
          </a:graphicData>
        </a:graphic>
      </p:graphicFrame>
    </p:spTree>
    <p:extLst>
      <p:ext uri="{BB962C8B-B14F-4D97-AF65-F5344CB8AC3E}">
        <p14:creationId xmlns:p14="http://schemas.microsoft.com/office/powerpoint/2010/main" val="387324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5340-CD5D-0FCA-4328-2929EC76197E}"/>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FBF052-437D-CDBA-D7CA-1B727BA2E350}"/>
                  </a:ext>
                </a:extLst>
              </p:cNvPr>
              <p:cNvSpPr>
                <a:spLocks noGrp="1"/>
              </p:cNvSpPr>
              <p:nvPr>
                <p:ph idx="1"/>
              </p:nvPr>
            </p:nvSpPr>
            <p:spPr/>
            <p:txBody>
              <a:bodyPr/>
              <a:lstStyle/>
              <a:p>
                <a:r>
                  <a:rPr lang="en-IN" dirty="0"/>
                  <a:t>II) for the theoretical distribution </a:t>
                </a:r>
              </a:p>
              <a:p>
                <a:r>
                  <a:rPr lang="en-IN" dirty="0"/>
                  <a:t>Mean=np=8*1/2=4</a:t>
                </a:r>
              </a:p>
              <a:p>
                <a:endParaRPr lang="en-IN" dirty="0"/>
              </a:p>
              <a:p>
                <a:r>
                  <a:rPr lang="en-IN" dirty="0"/>
                  <a:t>Standard deviation= </a:t>
                </a:r>
                <a14:m>
                  <m:oMath xmlns:m="http://schemas.openxmlformats.org/officeDocument/2006/math">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𝑛𝑝𝑞</m:t>
                        </m:r>
                        <m:r>
                          <a:rPr lang="en-IN" b="0" i="1" smtClean="0">
                            <a:latin typeface="Cambria Math" panose="02040503050406030204" pitchFamily="18" charset="0"/>
                          </a:rPr>
                          <m:t> </m:t>
                        </m:r>
                      </m:e>
                    </m:rad>
                    <m:r>
                      <a:rPr lang="en-IN" b="0" i="1" smtClean="0">
                        <a:latin typeface="Cambria Math" panose="02040503050406030204" pitchFamily="18" charset="0"/>
                      </a:rPr>
                      <m:t>=</m:t>
                    </m:r>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8∗</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∗1/2 </m:t>
                        </m:r>
                      </m:e>
                    </m:rad>
                    <m:r>
                      <a:rPr lang="en-IN" b="0" i="1" smtClean="0">
                        <a:latin typeface="Cambria Math" panose="02040503050406030204" pitchFamily="18" charset="0"/>
                      </a:rPr>
                      <m:t>=</m:t>
                    </m:r>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2</m:t>
                        </m:r>
                      </m:e>
                    </m:rad>
                  </m:oMath>
                </a14:m>
                <a:r>
                  <a:rPr lang="en-IN" dirty="0"/>
                  <a:t>= 1.4142</a:t>
                </a:r>
              </a:p>
            </p:txBody>
          </p:sp>
        </mc:Choice>
        <mc:Fallback xmlns="">
          <p:sp>
            <p:nvSpPr>
              <p:cNvPr id="3" name="Content Placeholder 2">
                <a:extLst>
                  <a:ext uri="{FF2B5EF4-FFF2-40B4-BE49-F238E27FC236}">
                    <a16:creationId xmlns:a16="http://schemas.microsoft.com/office/drawing/2014/main" id="{E1FBF052-437D-CDBA-D7CA-1B727BA2E35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891718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352F-7726-D9BD-D51C-4593D5095424}"/>
              </a:ext>
            </a:extLst>
          </p:cNvPr>
          <p:cNvSpPr>
            <a:spLocks noGrp="1"/>
          </p:cNvSpPr>
          <p:nvPr>
            <p:ph type="title"/>
          </p:nvPr>
        </p:nvSpPr>
        <p:spPr/>
        <p:txBody>
          <a:bodyPr/>
          <a:lstStyle/>
          <a:p>
            <a:r>
              <a:rPr lang="en-IN" dirty="0"/>
              <a:t>Practice problem</a:t>
            </a:r>
          </a:p>
        </p:txBody>
      </p:sp>
      <p:sp>
        <p:nvSpPr>
          <p:cNvPr id="3" name="Content Placeholder 2">
            <a:extLst>
              <a:ext uri="{FF2B5EF4-FFF2-40B4-BE49-F238E27FC236}">
                <a16:creationId xmlns:a16="http://schemas.microsoft.com/office/drawing/2014/main" id="{073546BB-7947-D2AA-8BF5-92A56056D58F}"/>
              </a:ext>
            </a:extLst>
          </p:cNvPr>
          <p:cNvSpPr>
            <a:spLocks noGrp="1"/>
          </p:cNvSpPr>
          <p:nvPr>
            <p:ph idx="1"/>
          </p:nvPr>
        </p:nvSpPr>
        <p:spPr/>
        <p:txBody>
          <a:bodyPr/>
          <a:lstStyle/>
          <a:p>
            <a:r>
              <a:rPr lang="en-IN" dirty="0"/>
              <a:t>Fit a binomial distribution to the following data:</a:t>
            </a:r>
          </a:p>
          <a:p>
            <a:endParaRPr lang="en-IN" dirty="0"/>
          </a:p>
        </p:txBody>
      </p:sp>
      <p:graphicFrame>
        <p:nvGraphicFramePr>
          <p:cNvPr id="4" name="Table 4">
            <a:extLst>
              <a:ext uri="{FF2B5EF4-FFF2-40B4-BE49-F238E27FC236}">
                <a16:creationId xmlns:a16="http://schemas.microsoft.com/office/drawing/2014/main" id="{D04C8A43-3F3F-43CB-0E20-C2687C417E5F}"/>
              </a:ext>
            </a:extLst>
          </p:cNvPr>
          <p:cNvGraphicFramePr>
            <a:graphicFrameLocks noGrp="1"/>
          </p:cNvGraphicFramePr>
          <p:nvPr>
            <p:extLst>
              <p:ext uri="{D42A27DB-BD31-4B8C-83A1-F6EECF244321}">
                <p14:modId xmlns:p14="http://schemas.microsoft.com/office/powerpoint/2010/main" val="3058809838"/>
              </p:ext>
            </p:extLst>
          </p:nvPr>
        </p:nvGraphicFramePr>
        <p:xfrm>
          <a:off x="1593273" y="2840183"/>
          <a:ext cx="8248074" cy="774070"/>
        </p:xfrm>
        <a:graphic>
          <a:graphicData uri="http://schemas.openxmlformats.org/drawingml/2006/table">
            <a:tbl>
              <a:tblPr firstRow="1" bandRow="1">
                <a:tableStyleId>{5C22544A-7EE6-4342-B048-85BDC9FD1C3A}</a:tableStyleId>
              </a:tblPr>
              <a:tblGrid>
                <a:gridCol w="1374679">
                  <a:extLst>
                    <a:ext uri="{9D8B030D-6E8A-4147-A177-3AD203B41FA5}">
                      <a16:colId xmlns:a16="http://schemas.microsoft.com/office/drawing/2014/main" val="1357962221"/>
                    </a:ext>
                  </a:extLst>
                </a:gridCol>
                <a:gridCol w="1374679">
                  <a:extLst>
                    <a:ext uri="{9D8B030D-6E8A-4147-A177-3AD203B41FA5}">
                      <a16:colId xmlns:a16="http://schemas.microsoft.com/office/drawing/2014/main" val="3204755077"/>
                    </a:ext>
                  </a:extLst>
                </a:gridCol>
                <a:gridCol w="1374679">
                  <a:extLst>
                    <a:ext uri="{9D8B030D-6E8A-4147-A177-3AD203B41FA5}">
                      <a16:colId xmlns:a16="http://schemas.microsoft.com/office/drawing/2014/main" val="419426861"/>
                    </a:ext>
                  </a:extLst>
                </a:gridCol>
                <a:gridCol w="1374679">
                  <a:extLst>
                    <a:ext uri="{9D8B030D-6E8A-4147-A177-3AD203B41FA5}">
                      <a16:colId xmlns:a16="http://schemas.microsoft.com/office/drawing/2014/main" val="1960167330"/>
                    </a:ext>
                  </a:extLst>
                </a:gridCol>
                <a:gridCol w="1374679">
                  <a:extLst>
                    <a:ext uri="{9D8B030D-6E8A-4147-A177-3AD203B41FA5}">
                      <a16:colId xmlns:a16="http://schemas.microsoft.com/office/drawing/2014/main" val="729000160"/>
                    </a:ext>
                  </a:extLst>
                </a:gridCol>
                <a:gridCol w="1374679">
                  <a:extLst>
                    <a:ext uri="{9D8B030D-6E8A-4147-A177-3AD203B41FA5}">
                      <a16:colId xmlns:a16="http://schemas.microsoft.com/office/drawing/2014/main" val="1058674130"/>
                    </a:ext>
                  </a:extLst>
                </a:gridCol>
              </a:tblGrid>
              <a:tr h="386100">
                <a:tc>
                  <a:txBody>
                    <a:bodyPr/>
                    <a:lstStyle/>
                    <a:p>
                      <a:r>
                        <a:rPr lang="en-IN" dirty="0"/>
                        <a:t>X</a:t>
                      </a:r>
                    </a:p>
                  </a:txBody>
                  <a:tcPr/>
                </a:tc>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extLst>
                  <a:ext uri="{0D108BD9-81ED-4DB2-BD59-A6C34878D82A}">
                    <a16:rowId xmlns:a16="http://schemas.microsoft.com/office/drawing/2014/main" val="3800406135"/>
                  </a:ext>
                </a:extLst>
              </a:tr>
              <a:tr h="387970">
                <a:tc>
                  <a:txBody>
                    <a:bodyPr/>
                    <a:lstStyle/>
                    <a:p>
                      <a:r>
                        <a:rPr lang="en-IN" dirty="0"/>
                        <a:t>F</a:t>
                      </a:r>
                    </a:p>
                  </a:txBody>
                  <a:tcPr/>
                </a:tc>
                <a:tc>
                  <a:txBody>
                    <a:bodyPr/>
                    <a:lstStyle/>
                    <a:p>
                      <a:r>
                        <a:rPr lang="en-IN" dirty="0"/>
                        <a:t>28</a:t>
                      </a:r>
                    </a:p>
                  </a:txBody>
                  <a:tcPr/>
                </a:tc>
                <a:tc>
                  <a:txBody>
                    <a:bodyPr/>
                    <a:lstStyle/>
                    <a:p>
                      <a:r>
                        <a:rPr lang="en-IN" dirty="0"/>
                        <a:t>62</a:t>
                      </a:r>
                    </a:p>
                  </a:txBody>
                  <a:tcPr/>
                </a:tc>
                <a:tc>
                  <a:txBody>
                    <a:bodyPr/>
                    <a:lstStyle/>
                    <a:p>
                      <a:r>
                        <a:rPr lang="en-IN" dirty="0"/>
                        <a:t>46</a:t>
                      </a:r>
                    </a:p>
                  </a:txBody>
                  <a:tcPr/>
                </a:tc>
                <a:tc>
                  <a:txBody>
                    <a:bodyPr/>
                    <a:lstStyle/>
                    <a:p>
                      <a:r>
                        <a:rPr lang="en-IN" dirty="0"/>
                        <a:t>10</a:t>
                      </a:r>
                    </a:p>
                  </a:txBody>
                  <a:tcPr/>
                </a:tc>
                <a:tc>
                  <a:txBody>
                    <a:bodyPr/>
                    <a:lstStyle/>
                    <a:p>
                      <a:r>
                        <a:rPr lang="en-IN" dirty="0"/>
                        <a:t>4</a:t>
                      </a:r>
                    </a:p>
                  </a:txBody>
                  <a:tcPr/>
                </a:tc>
                <a:extLst>
                  <a:ext uri="{0D108BD9-81ED-4DB2-BD59-A6C34878D82A}">
                    <a16:rowId xmlns:a16="http://schemas.microsoft.com/office/drawing/2014/main" val="3909559002"/>
                  </a:ext>
                </a:extLst>
              </a:tr>
            </a:tbl>
          </a:graphicData>
        </a:graphic>
      </p:graphicFrame>
    </p:spTree>
    <p:extLst>
      <p:ext uri="{BB962C8B-B14F-4D97-AF65-F5344CB8AC3E}">
        <p14:creationId xmlns:p14="http://schemas.microsoft.com/office/powerpoint/2010/main" val="107944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1A3A-9880-05CC-2A7E-31F19EF9ECFC}"/>
              </a:ext>
            </a:extLst>
          </p:cNvPr>
          <p:cNvSpPr>
            <a:spLocks noGrp="1"/>
          </p:cNvSpPr>
          <p:nvPr>
            <p:ph type="title"/>
          </p:nvPr>
        </p:nvSpPr>
        <p:spPr/>
        <p:txBody>
          <a:bodyPr/>
          <a:lstStyle/>
          <a:p>
            <a:r>
              <a:rPr lang="en-IN" dirty="0"/>
              <a:t>Solution: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1620E9-0C97-DF11-244E-0279ED12FA70}"/>
                  </a:ext>
                </a:extLst>
              </p:cNvPr>
              <p:cNvSpPr>
                <a:spLocks noGrp="1"/>
              </p:cNvSpPr>
              <p:nvPr>
                <p:ph idx="1"/>
              </p:nvPr>
            </p:nvSpPr>
            <p:spPr/>
            <p:txBody>
              <a:bodyPr>
                <a:normAutofit lnSpcReduction="10000"/>
              </a:bodyPr>
              <a:lstStyle/>
              <a:p>
                <a:r>
                  <a:rPr lang="en-IN" dirty="0"/>
                  <a:t>In the usual notations we have: n=4, N=</a:t>
                </a:r>
                <a14:m>
                  <m:oMath xmlns:m="http://schemas.openxmlformats.org/officeDocument/2006/math">
                    <m:r>
                      <m:rPr>
                        <m:nor/>
                      </m:rPr>
                      <a:rPr lang="el-GR" dirty="0" smtClean="0">
                        <a:latin typeface="Source Code Pro" panose="020B0509030403020204" pitchFamily="49" charset="0"/>
                        <a:ea typeface="Source Code Pro" panose="020B0509030403020204" pitchFamily="49" charset="0"/>
                      </a:rPr>
                      <m:t>Σ</m:t>
                    </m:r>
                    <m:r>
                      <m:rPr>
                        <m:nor/>
                      </m:rPr>
                      <a:rPr lang="en-IN" dirty="0" smtClean="0">
                        <a:latin typeface="Source Code Pro" panose="020B0509030403020204" pitchFamily="49" charset="0"/>
                        <a:ea typeface="Source Code Pro" panose="020B0509030403020204" pitchFamily="49" charset="0"/>
                      </a:rPr>
                      <m:t>f</m:t>
                    </m:r>
                    <m:r>
                      <a:rPr lang="en-IN" b="0" i="1" smtClean="0">
                        <a:latin typeface="Cambria Math" panose="02040503050406030204" pitchFamily="18" charset="0"/>
                      </a:rPr>
                      <m:t>=150</m:t>
                    </m:r>
                  </m:oMath>
                </a14:m>
                <a:endParaRPr lang="en-IN" b="0" dirty="0"/>
              </a:p>
              <a:p>
                <a:r>
                  <a:rPr lang="en-IN" dirty="0">
                    <a:latin typeface="Calibri" panose="020F0502020204030204" pitchFamily="34" charset="0"/>
                    <a:ea typeface="Source Code Pro" panose="020B0509030403020204" pitchFamily="49" charset="0"/>
                    <a:cs typeface="Calibri" panose="020F0502020204030204" pitchFamily="34" charset="0"/>
                  </a:rPr>
                  <a:t>If p is the parameter of the binomial distribution, then </a:t>
                </a:r>
              </a:p>
              <a:p>
                <a:r>
                  <a:rPr lang="en-IN" dirty="0">
                    <a:latin typeface="Calibri" panose="020F0502020204030204" pitchFamily="34" charset="0"/>
                    <a:ea typeface="Source Code Pro" panose="020B0509030403020204" pitchFamily="49" charset="0"/>
                    <a:cs typeface="Calibri" panose="020F0502020204030204" pitchFamily="34" charset="0"/>
                  </a:rPr>
                  <a:t>np= mean of the distribution =</a:t>
                </a:r>
                <a14:m>
                  <m:oMath xmlns:m="http://schemas.openxmlformats.org/officeDocument/2006/math">
                    <m:acc>
                      <m:accPr>
                        <m:chr m:val="̅"/>
                        <m:ctrlPr>
                          <a:rPr lang="en-IN" i="1" smtClean="0">
                            <a:latin typeface="Cambria Math" panose="02040503050406030204" pitchFamily="18" charset="0"/>
                            <a:ea typeface="Source Code Pro" panose="020B0509030403020204" pitchFamily="49" charset="0"/>
                            <a:cs typeface="Calibri" panose="020F0502020204030204" pitchFamily="34" charset="0"/>
                          </a:rPr>
                        </m:ctrlPr>
                      </m:accPr>
                      <m:e>
                        <m:r>
                          <a:rPr lang="en-IN" b="0" i="1" smtClean="0">
                            <a:latin typeface="Cambria Math" panose="02040503050406030204" pitchFamily="18" charset="0"/>
                            <a:ea typeface="Source Code Pro" panose="020B0509030403020204" pitchFamily="49" charset="0"/>
                            <a:cs typeface="Calibri" panose="020F0502020204030204" pitchFamily="34" charset="0"/>
                          </a:rPr>
                          <m:t>𝑥</m:t>
                        </m:r>
                      </m:e>
                    </m:acc>
                  </m:oMath>
                </a14:m>
                <a:r>
                  <a:rPr lang="en-IN" dirty="0">
                    <a:latin typeface="Calibri" panose="020F0502020204030204" pitchFamily="34" charset="0"/>
                    <a:ea typeface="Source Code Pro" panose="020B0509030403020204" pitchFamily="49" charset="0"/>
                    <a:cs typeface="Calibri" panose="020F0502020204030204" pitchFamily="34" charset="0"/>
                  </a:rPr>
                  <a:t>    ---------(1)</a:t>
                </a:r>
              </a:p>
              <a:p>
                <a14:m>
                  <m:oMath xmlns:m="http://schemas.openxmlformats.org/officeDocument/2006/math">
                    <m:acc>
                      <m:accPr>
                        <m:chr m:val="̅"/>
                        <m:ctrlPr>
                          <a:rPr lang="en-IN" i="1" smtClean="0">
                            <a:latin typeface="Cambria Math" panose="02040503050406030204" pitchFamily="18" charset="0"/>
                            <a:ea typeface="Source Code Pro" panose="020B0509030403020204" pitchFamily="49" charset="0"/>
                            <a:cs typeface="Calibri" panose="020F0502020204030204" pitchFamily="34" charset="0"/>
                          </a:rPr>
                        </m:ctrlPr>
                      </m:accPr>
                      <m:e>
                        <m:r>
                          <a:rPr lang="en-IN" b="0" i="1" smtClean="0">
                            <a:latin typeface="Cambria Math" panose="02040503050406030204" pitchFamily="18" charset="0"/>
                            <a:ea typeface="Source Code Pro" panose="020B0509030403020204" pitchFamily="49" charset="0"/>
                            <a:cs typeface="Calibri" panose="020F0502020204030204" pitchFamily="34" charset="0"/>
                          </a:rPr>
                          <m:t>𝑥</m:t>
                        </m:r>
                      </m:e>
                    </m:acc>
                  </m:oMath>
                </a14:m>
                <a:r>
                  <a:rPr lang="en-IN" dirty="0">
                    <a:latin typeface="Calibri" panose="020F0502020204030204" pitchFamily="34" charset="0"/>
                    <a:ea typeface="Source Code Pro" panose="020B0509030403020204" pitchFamily="49" charset="0"/>
                    <a:cs typeface="Calibri" panose="020F0502020204030204" pitchFamily="34" charset="0"/>
                  </a:rPr>
                  <a:t> =</a:t>
                </a:r>
                <a:r>
                  <a:rPr lang="el-GR" dirty="0">
                    <a:ea typeface="Source Code Pro" panose="020B0509030403020204" pitchFamily="49" charset="0"/>
                  </a:rPr>
                  <a:t> </a:t>
                </a:r>
                <a14:m>
                  <m:oMath xmlns:m="http://schemas.openxmlformats.org/officeDocument/2006/math">
                    <m:r>
                      <m:rPr>
                        <m:nor/>
                      </m:rPr>
                      <a:rPr lang="el-GR" dirty="0" smtClean="0">
                        <a:latin typeface="Source Code Pro" panose="020B0509030403020204" pitchFamily="49" charset="0"/>
                        <a:ea typeface="Source Code Pro" panose="020B0509030403020204" pitchFamily="49" charset="0"/>
                      </a:rPr>
                      <m:t>Σ</m:t>
                    </m:r>
                    <m:r>
                      <m:rPr>
                        <m:nor/>
                      </m:rPr>
                      <a:rPr lang="en-IN" dirty="0" smtClean="0">
                        <a:latin typeface="Source Code Pro" panose="020B0509030403020204" pitchFamily="49" charset="0"/>
                        <a:ea typeface="Source Code Pro" panose="020B0509030403020204" pitchFamily="49" charset="0"/>
                      </a:rPr>
                      <m:t>f</m:t>
                    </m:r>
                  </m:oMath>
                </a14:m>
                <a:r>
                  <a:rPr lang="en-IN" dirty="0">
                    <a:latin typeface="Calibri" panose="020F0502020204030204" pitchFamily="34" charset="0"/>
                    <a:cs typeface="Calibri" panose="020F0502020204030204" pitchFamily="34" charset="0"/>
                  </a:rPr>
                  <a:t>x/</a:t>
                </a:r>
                <a:r>
                  <a:rPr lang="el-GR" dirty="0">
                    <a:ea typeface="Source Code Pro" panose="020B0509030403020204" pitchFamily="49" charset="0"/>
                  </a:rPr>
                  <a:t> </a:t>
                </a:r>
                <a14:m>
                  <m:oMath xmlns:m="http://schemas.openxmlformats.org/officeDocument/2006/math">
                    <m:r>
                      <m:rPr>
                        <m:nor/>
                      </m:rPr>
                      <a:rPr lang="el-GR" dirty="0" smtClean="0">
                        <a:latin typeface="Source Code Pro" panose="020B0509030403020204" pitchFamily="49" charset="0"/>
                        <a:ea typeface="Source Code Pro" panose="020B0509030403020204" pitchFamily="49" charset="0"/>
                      </a:rPr>
                      <m:t>Σ</m:t>
                    </m:r>
                    <m:r>
                      <m:rPr>
                        <m:nor/>
                      </m:rPr>
                      <a:rPr lang="en-IN" dirty="0" smtClean="0">
                        <a:latin typeface="Source Code Pro" panose="020B0509030403020204" pitchFamily="49" charset="0"/>
                        <a:ea typeface="Source Code Pro" panose="020B0509030403020204" pitchFamily="49" charset="0"/>
                      </a:rPr>
                      <m:t>f</m:t>
                    </m:r>
                  </m:oMath>
                </a14:m>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=0+62+92+30+16/150=200/150=4/3</a:t>
                </a:r>
              </a:p>
              <a:p>
                <a:r>
                  <a:rPr lang="en-IN" dirty="0">
                    <a:latin typeface="Calibri" panose="020F0502020204030204" pitchFamily="34" charset="0"/>
                    <a:cs typeface="Calibri" panose="020F0502020204030204" pitchFamily="34" charset="0"/>
                  </a:rPr>
                  <a:t>Substitute in (1) we get </a:t>
                </a:r>
              </a:p>
              <a:p>
                <a:r>
                  <a:rPr lang="en-IN" dirty="0">
                    <a:latin typeface="Calibri" panose="020F0502020204030204" pitchFamily="34" charset="0"/>
                    <a:cs typeface="Calibri" panose="020F0502020204030204" pitchFamily="34" charset="0"/>
                  </a:rPr>
                  <a:t>4*p=4/3</a:t>
                </a:r>
              </a:p>
              <a:p>
                <a:r>
                  <a:rPr lang="en-IN" dirty="0">
                    <a:latin typeface="Calibri" panose="020F0502020204030204" pitchFamily="34" charset="0"/>
                    <a:cs typeface="Calibri" panose="020F0502020204030204" pitchFamily="34" charset="0"/>
                  </a:rPr>
                  <a:t>P=1/3</a:t>
                </a:r>
              </a:p>
              <a:p>
                <a:r>
                  <a:rPr lang="en-IN" dirty="0">
                    <a:latin typeface="Calibri" panose="020F0502020204030204" pitchFamily="34" charset="0"/>
                    <a:cs typeface="Calibri" panose="020F0502020204030204" pitchFamily="34" charset="0"/>
                  </a:rPr>
                  <a:t>And q=1-p=2/3</a:t>
                </a:r>
              </a:p>
            </p:txBody>
          </p:sp>
        </mc:Choice>
        <mc:Fallback xmlns="">
          <p:sp>
            <p:nvSpPr>
              <p:cNvPr id="3" name="Content Placeholder 2">
                <a:extLst>
                  <a:ext uri="{FF2B5EF4-FFF2-40B4-BE49-F238E27FC236}">
                    <a16:creationId xmlns:a16="http://schemas.microsoft.com/office/drawing/2014/main" id="{441620E9-0C97-DF11-244E-0279ED12FA70}"/>
                  </a:ext>
                </a:extLst>
              </p:cNvPr>
              <p:cNvSpPr>
                <a:spLocks noGrp="1" noRot="1" noChangeAspect="1" noMove="1" noResize="1" noEditPoints="1" noAdjustHandles="1" noChangeArrowheads="1" noChangeShapeType="1" noTextEdit="1"/>
              </p:cNvSpPr>
              <p:nvPr>
                <p:ph idx="1"/>
              </p:nvPr>
            </p:nvSpPr>
            <p:spPr>
              <a:blipFill>
                <a:blip r:embed="rId2"/>
                <a:stretch>
                  <a:fillRect l="-1043" t="-3081" b="-280"/>
                </a:stretch>
              </a:blipFill>
            </p:spPr>
            <p:txBody>
              <a:bodyPr/>
              <a:lstStyle/>
              <a:p>
                <a:r>
                  <a:rPr lang="en-IN">
                    <a:noFill/>
                  </a:rPr>
                  <a:t> </a:t>
                </a:r>
              </a:p>
            </p:txBody>
          </p:sp>
        </mc:Fallback>
      </mc:AlternateContent>
    </p:spTree>
    <p:extLst>
      <p:ext uri="{BB962C8B-B14F-4D97-AF65-F5344CB8AC3E}">
        <p14:creationId xmlns:p14="http://schemas.microsoft.com/office/powerpoint/2010/main" val="385238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F287-278E-363C-D515-995A5981E1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95417F-BEF9-93E8-2E51-B733C98A87E0}"/>
              </a:ext>
            </a:extLst>
          </p:cNvPr>
          <p:cNvSpPr>
            <a:spLocks noGrp="1"/>
          </p:cNvSpPr>
          <p:nvPr>
            <p:ph idx="1"/>
          </p:nvPr>
        </p:nvSpPr>
        <p:spPr/>
        <p:txBody>
          <a:bodyPr/>
          <a:lstStyle/>
          <a:p>
            <a:r>
              <a:rPr lang="en-IN" dirty="0"/>
              <a:t>The expected binomial probabilities are given by:</a:t>
            </a:r>
          </a:p>
          <a:p>
            <a:r>
              <a:rPr lang="pt-BR" dirty="0">
                <a:latin typeface="Minion Pro"/>
              </a:rPr>
              <a:t>p</a:t>
            </a:r>
            <a:r>
              <a:rPr lang="pt-BR" i="0" dirty="0">
                <a:effectLst/>
                <a:latin typeface="Minion Pro"/>
              </a:rPr>
              <a:t>(x)= nCx P</a:t>
            </a:r>
            <a:r>
              <a:rPr lang="pt-BR" i="0" baseline="30000" dirty="0">
                <a:effectLst/>
                <a:latin typeface="Minion Pro"/>
              </a:rPr>
              <a:t>x</a:t>
            </a:r>
            <a:r>
              <a:rPr lang="pt-BR" baseline="30000" dirty="0">
                <a:latin typeface="Minion Pro"/>
              </a:rPr>
              <a:t> </a:t>
            </a:r>
            <a:r>
              <a:rPr lang="pt-BR" i="0" dirty="0">
                <a:effectLst/>
                <a:latin typeface="Minion Pro"/>
              </a:rPr>
              <a:t>(1-P)</a:t>
            </a:r>
            <a:r>
              <a:rPr lang="pt-BR" i="0" baseline="30000" dirty="0">
                <a:effectLst/>
                <a:latin typeface="Minion Pro"/>
              </a:rPr>
              <a:t>n-x</a:t>
            </a:r>
            <a:r>
              <a:rPr lang="pt-BR" i="0" dirty="0">
                <a:effectLst/>
                <a:latin typeface="Minion Pro"/>
              </a:rPr>
              <a:t>    </a:t>
            </a:r>
            <a:endParaRPr lang="en-IN" dirty="0"/>
          </a:p>
          <a:p>
            <a:r>
              <a:rPr lang="pt-BR" i="0" dirty="0">
                <a:effectLst/>
                <a:latin typeface="Minion Pro"/>
              </a:rPr>
              <a:t>              =4Cx (1/3)</a:t>
            </a:r>
            <a:r>
              <a:rPr lang="pt-BR" i="0" baseline="30000" dirty="0">
                <a:effectLst/>
                <a:latin typeface="Minion Pro"/>
              </a:rPr>
              <a:t>x</a:t>
            </a:r>
            <a:r>
              <a:rPr lang="pt-BR" baseline="30000" dirty="0">
                <a:latin typeface="Minion Pro"/>
              </a:rPr>
              <a:t> </a:t>
            </a:r>
            <a:r>
              <a:rPr lang="pt-BR" i="0" dirty="0">
                <a:effectLst/>
                <a:latin typeface="Minion Pro"/>
              </a:rPr>
              <a:t>(2/3)</a:t>
            </a:r>
            <a:r>
              <a:rPr lang="pt-BR" baseline="30000" dirty="0">
                <a:latin typeface="Minion Pro"/>
              </a:rPr>
              <a:t>4</a:t>
            </a:r>
            <a:r>
              <a:rPr lang="pt-BR" i="0" baseline="30000" dirty="0">
                <a:effectLst/>
                <a:latin typeface="Minion Pro"/>
              </a:rPr>
              <a:t>-x</a:t>
            </a:r>
            <a:r>
              <a:rPr lang="pt-BR" i="0" dirty="0">
                <a:effectLst/>
                <a:latin typeface="Minion Pro"/>
              </a:rPr>
              <a:t>  ______(2) </a:t>
            </a:r>
          </a:p>
          <a:p>
            <a:pPr marL="0" indent="0">
              <a:buNone/>
            </a:pPr>
            <a:r>
              <a:rPr lang="pt-BR" dirty="0">
                <a:latin typeface="Minion Pro"/>
              </a:rPr>
              <a:t>Putting x=0,1,2,3 and 4 in (2), we get the expected binomial probabilities as given in the table </a:t>
            </a:r>
            <a:r>
              <a:rPr lang="pt-BR" i="0" dirty="0">
                <a:effectLst/>
                <a:latin typeface="Minion Pro"/>
              </a:rPr>
              <a:t>  </a:t>
            </a:r>
            <a:r>
              <a:rPr lang="pt-BR" b="1" i="0" dirty="0">
                <a:effectLst/>
                <a:latin typeface="Minion Pro"/>
              </a:rPr>
              <a:t> </a:t>
            </a:r>
            <a:endParaRPr lang="en-IN" dirty="0"/>
          </a:p>
        </p:txBody>
      </p:sp>
    </p:spTree>
    <p:extLst>
      <p:ext uri="{BB962C8B-B14F-4D97-AF65-F5344CB8AC3E}">
        <p14:creationId xmlns:p14="http://schemas.microsoft.com/office/powerpoint/2010/main" val="2815643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BABF-8B53-DECC-CB97-4257B832866D}"/>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ACE2174A-B5AF-F184-6C4E-52CDD75FC0BD}"/>
              </a:ext>
            </a:extLst>
          </p:cNvPr>
          <p:cNvGraphicFramePr>
            <a:graphicFrameLocks noGrp="1"/>
          </p:cNvGraphicFramePr>
          <p:nvPr>
            <p:ph idx="1"/>
            <p:extLst>
              <p:ext uri="{D42A27DB-BD31-4B8C-83A1-F6EECF244321}">
                <p14:modId xmlns:p14="http://schemas.microsoft.com/office/powerpoint/2010/main" val="1241534646"/>
              </p:ext>
            </p:extLst>
          </p:nvPr>
        </p:nvGraphicFramePr>
        <p:xfrm>
          <a:off x="838200" y="1825625"/>
          <a:ext cx="10515597" cy="22250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12095955"/>
                    </a:ext>
                  </a:extLst>
                </a:gridCol>
                <a:gridCol w="3505199">
                  <a:extLst>
                    <a:ext uri="{9D8B030D-6E8A-4147-A177-3AD203B41FA5}">
                      <a16:colId xmlns:a16="http://schemas.microsoft.com/office/drawing/2014/main" val="2783633967"/>
                    </a:ext>
                  </a:extLst>
                </a:gridCol>
                <a:gridCol w="3505199">
                  <a:extLst>
                    <a:ext uri="{9D8B030D-6E8A-4147-A177-3AD203B41FA5}">
                      <a16:colId xmlns:a16="http://schemas.microsoft.com/office/drawing/2014/main" val="3716673641"/>
                    </a:ext>
                  </a:extLst>
                </a:gridCol>
              </a:tblGrid>
              <a:tr h="370840">
                <a:tc>
                  <a:txBody>
                    <a:bodyPr/>
                    <a:lstStyle/>
                    <a:p>
                      <a:r>
                        <a:rPr lang="en-IN" dirty="0"/>
                        <a:t>X</a:t>
                      </a:r>
                    </a:p>
                  </a:txBody>
                  <a:tcPr/>
                </a:tc>
                <a:tc>
                  <a:txBody>
                    <a:bodyPr/>
                    <a:lstStyle/>
                    <a:p>
                      <a:r>
                        <a:rPr lang="en-IN" dirty="0"/>
                        <a:t>P(x)</a:t>
                      </a:r>
                    </a:p>
                  </a:txBody>
                  <a:tcPr/>
                </a:tc>
                <a:tc>
                  <a:txBody>
                    <a:bodyPr/>
                    <a:lstStyle/>
                    <a:p>
                      <a:r>
                        <a:rPr lang="en-IN" dirty="0"/>
                        <a:t>F(x) =</a:t>
                      </a:r>
                      <a:r>
                        <a:rPr lang="en-IN" dirty="0" err="1"/>
                        <a:t>N.p</a:t>
                      </a:r>
                      <a:r>
                        <a:rPr lang="en-IN" dirty="0"/>
                        <a:t>(x) = 150.p(x)</a:t>
                      </a:r>
                    </a:p>
                  </a:txBody>
                  <a:tcPr/>
                </a:tc>
                <a:extLst>
                  <a:ext uri="{0D108BD9-81ED-4DB2-BD59-A6C34878D82A}">
                    <a16:rowId xmlns:a16="http://schemas.microsoft.com/office/drawing/2014/main" val="3606725882"/>
                  </a:ext>
                </a:extLst>
              </a:tr>
              <a:tr h="370840">
                <a:tc>
                  <a:txBody>
                    <a:bodyPr/>
                    <a:lstStyle/>
                    <a:p>
                      <a:r>
                        <a:rPr lang="en-IN" dirty="0"/>
                        <a:t>0</a:t>
                      </a:r>
                    </a:p>
                  </a:txBody>
                  <a:tcPr/>
                </a:tc>
                <a:tc>
                  <a:txBody>
                    <a:bodyPr/>
                    <a:lstStyle/>
                    <a:p>
                      <a:r>
                        <a:rPr lang="pt-BR" b="1" i="0" dirty="0">
                          <a:effectLst/>
                          <a:latin typeface="Minion Pro"/>
                        </a:rPr>
                        <a:t>4C0 (1/3)</a:t>
                      </a:r>
                      <a:r>
                        <a:rPr lang="pt-BR" b="1" i="0" baseline="30000" dirty="0">
                          <a:effectLst/>
                          <a:latin typeface="Minion Pro"/>
                        </a:rPr>
                        <a:t>0</a:t>
                      </a:r>
                      <a:r>
                        <a:rPr lang="pt-BR" b="1" baseline="30000" dirty="0">
                          <a:latin typeface="Minion Pro"/>
                        </a:rPr>
                        <a:t> </a:t>
                      </a:r>
                      <a:r>
                        <a:rPr lang="pt-BR" b="1" i="0" dirty="0">
                          <a:effectLst/>
                          <a:latin typeface="Minion Pro"/>
                        </a:rPr>
                        <a:t>(2/3)</a:t>
                      </a:r>
                      <a:r>
                        <a:rPr lang="pt-BR" b="1" i="0" baseline="30000" dirty="0">
                          <a:effectLst/>
                          <a:latin typeface="Minion Pro"/>
                        </a:rPr>
                        <a:t>4</a:t>
                      </a:r>
                      <a:r>
                        <a:rPr lang="pt-BR" b="1" i="0" dirty="0">
                          <a:effectLst/>
                          <a:latin typeface="Minion Pro"/>
                        </a:rPr>
                        <a:t>   =16/81</a:t>
                      </a:r>
                      <a:endParaRPr lang="en-IN" dirty="0"/>
                    </a:p>
                  </a:txBody>
                  <a:tcPr/>
                </a:tc>
                <a:tc>
                  <a:txBody>
                    <a:bodyPr/>
                    <a:lstStyle/>
                    <a:p>
                      <a:r>
                        <a:rPr lang="en-IN" dirty="0"/>
                        <a:t>150 . .1975=29.63=30</a:t>
                      </a:r>
                    </a:p>
                  </a:txBody>
                  <a:tcPr/>
                </a:tc>
                <a:extLst>
                  <a:ext uri="{0D108BD9-81ED-4DB2-BD59-A6C34878D82A}">
                    <a16:rowId xmlns:a16="http://schemas.microsoft.com/office/drawing/2014/main" val="3914242625"/>
                  </a:ext>
                </a:extLst>
              </a:tr>
              <a:tr h="370840">
                <a:tc>
                  <a:txBody>
                    <a:bodyPr/>
                    <a:lstStyle/>
                    <a:p>
                      <a:r>
                        <a:rPr lang="en-IN" dirty="0"/>
                        <a:t>1</a:t>
                      </a:r>
                    </a:p>
                  </a:txBody>
                  <a:tcPr/>
                </a:tc>
                <a:tc>
                  <a:txBody>
                    <a:bodyPr/>
                    <a:lstStyle/>
                    <a:p>
                      <a:endParaRPr lang="en-IN"/>
                    </a:p>
                  </a:txBody>
                  <a:tcPr/>
                </a:tc>
                <a:tc>
                  <a:txBody>
                    <a:bodyPr/>
                    <a:lstStyle/>
                    <a:p>
                      <a:r>
                        <a:rPr lang="en-IN" dirty="0"/>
                        <a:t>59</a:t>
                      </a:r>
                    </a:p>
                  </a:txBody>
                  <a:tcPr/>
                </a:tc>
                <a:extLst>
                  <a:ext uri="{0D108BD9-81ED-4DB2-BD59-A6C34878D82A}">
                    <a16:rowId xmlns:a16="http://schemas.microsoft.com/office/drawing/2014/main" val="3279664263"/>
                  </a:ext>
                </a:extLst>
              </a:tr>
              <a:tr h="370840">
                <a:tc>
                  <a:txBody>
                    <a:bodyPr/>
                    <a:lstStyle/>
                    <a:p>
                      <a:r>
                        <a:rPr lang="en-IN" dirty="0"/>
                        <a:t>2</a:t>
                      </a:r>
                    </a:p>
                  </a:txBody>
                  <a:tcPr/>
                </a:tc>
                <a:tc>
                  <a:txBody>
                    <a:bodyPr/>
                    <a:lstStyle/>
                    <a:p>
                      <a:endParaRPr lang="en-IN"/>
                    </a:p>
                  </a:txBody>
                  <a:tcPr/>
                </a:tc>
                <a:tc>
                  <a:txBody>
                    <a:bodyPr/>
                    <a:lstStyle/>
                    <a:p>
                      <a:r>
                        <a:rPr lang="en-IN" dirty="0"/>
                        <a:t>44</a:t>
                      </a:r>
                    </a:p>
                  </a:txBody>
                  <a:tcPr/>
                </a:tc>
                <a:extLst>
                  <a:ext uri="{0D108BD9-81ED-4DB2-BD59-A6C34878D82A}">
                    <a16:rowId xmlns:a16="http://schemas.microsoft.com/office/drawing/2014/main" val="236738558"/>
                  </a:ext>
                </a:extLst>
              </a:tr>
              <a:tr h="370840">
                <a:tc>
                  <a:txBody>
                    <a:bodyPr/>
                    <a:lstStyle/>
                    <a:p>
                      <a:r>
                        <a:rPr lang="en-IN" dirty="0"/>
                        <a:t>3</a:t>
                      </a:r>
                    </a:p>
                  </a:txBody>
                  <a:tcPr/>
                </a:tc>
                <a:tc>
                  <a:txBody>
                    <a:bodyPr/>
                    <a:lstStyle/>
                    <a:p>
                      <a:endParaRPr lang="en-IN"/>
                    </a:p>
                  </a:txBody>
                  <a:tcPr/>
                </a:tc>
                <a:tc>
                  <a:txBody>
                    <a:bodyPr/>
                    <a:lstStyle/>
                    <a:p>
                      <a:r>
                        <a:rPr lang="en-IN" dirty="0"/>
                        <a:t>15</a:t>
                      </a:r>
                    </a:p>
                  </a:txBody>
                  <a:tcPr/>
                </a:tc>
                <a:extLst>
                  <a:ext uri="{0D108BD9-81ED-4DB2-BD59-A6C34878D82A}">
                    <a16:rowId xmlns:a16="http://schemas.microsoft.com/office/drawing/2014/main" val="217732588"/>
                  </a:ext>
                </a:extLst>
              </a:tr>
              <a:tr h="370840">
                <a:tc>
                  <a:txBody>
                    <a:bodyPr/>
                    <a:lstStyle/>
                    <a:p>
                      <a:r>
                        <a:rPr lang="en-IN" dirty="0"/>
                        <a:t>4</a:t>
                      </a:r>
                    </a:p>
                  </a:txBody>
                  <a:tcPr/>
                </a:tc>
                <a:tc>
                  <a:txBody>
                    <a:bodyPr/>
                    <a:lstStyle/>
                    <a:p>
                      <a:endParaRPr lang="en-IN"/>
                    </a:p>
                  </a:txBody>
                  <a:tcPr/>
                </a:tc>
                <a:tc>
                  <a:txBody>
                    <a:bodyPr/>
                    <a:lstStyle/>
                    <a:p>
                      <a:r>
                        <a:rPr lang="en-IN" dirty="0"/>
                        <a:t>2</a:t>
                      </a:r>
                    </a:p>
                  </a:txBody>
                  <a:tcPr/>
                </a:tc>
                <a:extLst>
                  <a:ext uri="{0D108BD9-81ED-4DB2-BD59-A6C34878D82A}">
                    <a16:rowId xmlns:a16="http://schemas.microsoft.com/office/drawing/2014/main" val="993041119"/>
                  </a:ext>
                </a:extLst>
              </a:tr>
            </a:tbl>
          </a:graphicData>
        </a:graphic>
      </p:graphicFrame>
    </p:spTree>
    <p:extLst>
      <p:ext uri="{BB962C8B-B14F-4D97-AF65-F5344CB8AC3E}">
        <p14:creationId xmlns:p14="http://schemas.microsoft.com/office/powerpoint/2010/main" val="1671591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D13C-9ECF-086D-AD1D-21F74935C7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1C6E67-C932-555F-BB56-1991DE76DBFC}"/>
              </a:ext>
            </a:extLst>
          </p:cNvPr>
          <p:cNvSpPr>
            <a:spLocks noGrp="1"/>
          </p:cNvSpPr>
          <p:nvPr>
            <p:ph idx="1"/>
          </p:nvPr>
        </p:nvSpPr>
        <p:spPr/>
        <p:txBody>
          <a:bodyPr/>
          <a:lstStyle/>
          <a:p>
            <a:r>
              <a:rPr lang="en-IN" dirty="0"/>
              <a:t>Hence the fitted binomial distribution is:</a:t>
            </a:r>
          </a:p>
          <a:p>
            <a:endParaRPr lang="en-IN" dirty="0"/>
          </a:p>
          <a:p>
            <a:endParaRPr lang="en-IN" dirty="0"/>
          </a:p>
        </p:txBody>
      </p:sp>
      <p:graphicFrame>
        <p:nvGraphicFramePr>
          <p:cNvPr id="4" name="Table 4">
            <a:extLst>
              <a:ext uri="{FF2B5EF4-FFF2-40B4-BE49-F238E27FC236}">
                <a16:creationId xmlns:a16="http://schemas.microsoft.com/office/drawing/2014/main" id="{6A2BB05A-EE74-D76B-614A-333C5EFA0D3A}"/>
              </a:ext>
            </a:extLst>
          </p:cNvPr>
          <p:cNvGraphicFramePr>
            <a:graphicFrameLocks noGrp="1"/>
          </p:cNvGraphicFramePr>
          <p:nvPr>
            <p:extLst>
              <p:ext uri="{D42A27DB-BD31-4B8C-83A1-F6EECF244321}">
                <p14:modId xmlns:p14="http://schemas.microsoft.com/office/powerpoint/2010/main" val="649450739"/>
              </p:ext>
            </p:extLst>
          </p:nvPr>
        </p:nvGraphicFramePr>
        <p:xfrm>
          <a:off x="2032000" y="2479964"/>
          <a:ext cx="8128001" cy="1409622"/>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791900288"/>
                    </a:ext>
                  </a:extLst>
                </a:gridCol>
                <a:gridCol w="1161143">
                  <a:extLst>
                    <a:ext uri="{9D8B030D-6E8A-4147-A177-3AD203B41FA5}">
                      <a16:colId xmlns:a16="http://schemas.microsoft.com/office/drawing/2014/main" val="2539843436"/>
                    </a:ext>
                  </a:extLst>
                </a:gridCol>
                <a:gridCol w="1161143">
                  <a:extLst>
                    <a:ext uri="{9D8B030D-6E8A-4147-A177-3AD203B41FA5}">
                      <a16:colId xmlns:a16="http://schemas.microsoft.com/office/drawing/2014/main" val="1815345696"/>
                    </a:ext>
                  </a:extLst>
                </a:gridCol>
                <a:gridCol w="1161143">
                  <a:extLst>
                    <a:ext uri="{9D8B030D-6E8A-4147-A177-3AD203B41FA5}">
                      <a16:colId xmlns:a16="http://schemas.microsoft.com/office/drawing/2014/main" val="2555415998"/>
                    </a:ext>
                  </a:extLst>
                </a:gridCol>
                <a:gridCol w="1161143">
                  <a:extLst>
                    <a:ext uri="{9D8B030D-6E8A-4147-A177-3AD203B41FA5}">
                      <a16:colId xmlns:a16="http://schemas.microsoft.com/office/drawing/2014/main" val="206419197"/>
                    </a:ext>
                  </a:extLst>
                </a:gridCol>
                <a:gridCol w="1161143">
                  <a:extLst>
                    <a:ext uri="{9D8B030D-6E8A-4147-A177-3AD203B41FA5}">
                      <a16:colId xmlns:a16="http://schemas.microsoft.com/office/drawing/2014/main" val="3515815868"/>
                    </a:ext>
                  </a:extLst>
                </a:gridCol>
                <a:gridCol w="1161143">
                  <a:extLst>
                    <a:ext uri="{9D8B030D-6E8A-4147-A177-3AD203B41FA5}">
                      <a16:colId xmlns:a16="http://schemas.microsoft.com/office/drawing/2014/main" val="2107496306"/>
                    </a:ext>
                  </a:extLst>
                </a:gridCol>
              </a:tblGrid>
              <a:tr h="704811">
                <a:tc>
                  <a:txBody>
                    <a:bodyPr/>
                    <a:lstStyle/>
                    <a:p>
                      <a:r>
                        <a:rPr lang="en-IN" dirty="0"/>
                        <a:t>X</a:t>
                      </a:r>
                    </a:p>
                  </a:txBody>
                  <a:tcPr/>
                </a:tc>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total</a:t>
                      </a:r>
                    </a:p>
                  </a:txBody>
                  <a:tcPr/>
                </a:tc>
                <a:extLst>
                  <a:ext uri="{0D108BD9-81ED-4DB2-BD59-A6C34878D82A}">
                    <a16:rowId xmlns:a16="http://schemas.microsoft.com/office/drawing/2014/main" val="4292170276"/>
                  </a:ext>
                </a:extLst>
              </a:tr>
              <a:tr h="704811">
                <a:tc>
                  <a:txBody>
                    <a:bodyPr/>
                    <a:lstStyle/>
                    <a:p>
                      <a:r>
                        <a:rPr lang="en-IN" dirty="0"/>
                        <a:t>f</a:t>
                      </a:r>
                    </a:p>
                  </a:txBody>
                  <a:tcPr/>
                </a:tc>
                <a:tc>
                  <a:txBody>
                    <a:bodyPr/>
                    <a:lstStyle/>
                    <a:p>
                      <a:r>
                        <a:rPr lang="en-IN" dirty="0"/>
                        <a:t>30</a:t>
                      </a:r>
                    </a:p>
                  </a:txBody>
                  <a:tcPr/>
                </a:tc>
                <a:tc>
                  <a:txBody>
                    <a:bodyPr/>
                    <a:lstStyle/>
                    <a:p>
                      <a:r>
                        <a:rPr lang="en-IN" dirty="0"/>
                        <a:t>59</a:t>
                      </a:r>
                    </a:p>
                  </a:txBody>
                  <a:tcPr/>
                </a:tc>
                <a:tc>
                  <a:txBody>
                    <a:bodyPr/>
                    <a:lstStyle/>
                    <a:p>
                      <a:r>
                        <a:rPr lang="en-IN" dirty="0"/>
                        <a:t>44</a:t>
                      </a:r>
                    </a:p>
                  </a:txBody>
                  <a:tcPr/>
                </a:tc>
                <a:tc>
                  <a:txBody>
                    <a:bodyPr/>
                    <a:lstStyle/>
                    <a:p>
                      <a:r>
                        <a:rPr lang="en-IN" dirty="0"/>
                        <a:t>15</a:t>
                      </a:r>
                    </a:p>
                  </a:txBody>
                  <a:tcPr/>
                </a:tc>
                <a:tc>
                  <a:txBody>
                    <a:bodyPr/>
                    <a:lstStyle/>
                    <a:p>
                      <a:r>
                        <a:rPr lang="en-IN" dirty="0"/>
                        <a:t>2</a:t>
                      </a:r>
                    </a:p>
                  </a:txBody>
                  <a:tcPr/>
                </a:tc>
                <a:tc>
                  <a:txBody>
                    <a:bodyPr/>
                    <a:lstStyle/>
                    <a:p>
                      <a:r>
                        <a:rPr lang="en-IN" dirty="0"/>
                        <a:t>150</a:t>
                      </a:r>
                    </a:p>
                  </a:txBody>
                  <a:tcPr/>
                </a:tc>
                <a:extLst>
                  <a:ext uri="{0D108BD9-81ED-4DB2-BD59-A6C34878D82A}">
                    <a16:rowId xmlns:a16="http://schemas.microsoft.com/office/drawing/2014/main" val="1081168733"/>
                  </a:ext>
                </a:extLst>
              </a:tr>
            </a:tbl>
          </a:graphicData>
        </a:graphic>
      </p:graphicFrame>
    </p:spTree>
    <p:extLst>
      <p:ext uri="{BB962C8B-B14F-4D97-AF65-F5344CB8AC3E}">
        <p14:creationId xmlns:p14="http://schemas.microsoft.com/office/powerpoint/2010/main" val="1566115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B07A-1F8D-26FC-2F0E-86D0046F87FB}"/>
              </a:ext>
            </a:extLst>
          </p:cNvPr>
          <p:cNvSpPr>
            <a:spLocks noGrp="1"/>
          </p:cNvSpPr>
          <p:nvPr>
            <p:ph type="title"/>
          </p:nvPr>
        </p:nvSpPr>
        <p:spPr/>
        <p:txBody>
          <a:bodyPr/>
          <a:lstStyle/>
          <a:p>
            <a:r>
              <a:rPr lang="en-IN" dirty="0"/>
              <a:t>Practice problem</a:t>
            </a:r>
          </a:p>
        </p:txBody>
      </p:sp>
      <p:sp>
        <p:nvSpPr>
          <p:cNvPr id="3" name="Content Placeholder 2">
            <a:extLst>
              <a:ext uri="{FF2B5EF4-FFF2-40B4-BE49-F238E27FC236}">
                <a16:creationId xmlns:a16="http://schemas.microsoft.com/office/drawing/2014/main" id="{6643D2E1-1B57-D3F4-52F6-72F161FA45C5}"/>
              </a:ext>
            </a:extLst>
          </p:cNvPr>
          <p:cNvSpPr>
            <a:spLocks noGrp="1"/>
          </p:cNvSpPr>
          <p:nvPr>
            <p:ph idx="1"/>
          </p:nvPr>
        </p:nvSpPr>
        <p:spPr/>
        <p:txBody>
          <a:bodyPr/>
          <a:lstStyle/>
          <a:p>
            <a:r>
              <a:rPr lang="en-IN" dirty="0"/>
              <a:t>Six dice are  thrown 729 times. How many times do you expect at least three dice to show a five or six?</a:t>
            </a:r>
          </a:p>
          <a:p>
            <a:r>
              <a:rPr lang="en-IN" dirty="0"/>
              <a:t>sol: here we are given n=6 and N=729</a:t>
            </a:r>
          </a:p>
          <a:p>
            <a:r>
              <a:rPr lang="en-IN" dirty="0"/>
              <a:t>Let the event of getting 5 or 6 in the throw of a single die be called a success. Then p=probability of success =1/6+1/6=1/3</a:t>
            </a:r>
          </a:p>
          <a:p>
            <a:r>
              <a:rPr lang="en-IN" dirty="0"/>
              <a:t>Q=1-p=1-1/3=2/3</a:t>
            </a:r>
          </a:p>
          <a:p>
            <a:r>
              <a:rPr lang="en-IN" dirty="0"/>
              <a:t>In a single throw of 6 dice, the probability of getting r success is given by the binomial law:</a:t>
            </a:r>
          </a:p>
          <a:p>
            <a:r>
              <a:rPr lang="en-IN" dirty="0"/>
              <a:t>P(r)</a:t>
            </a:r>
            <a:r>
              <a:rPr lang="pt-BR" b="1" i="0" dirty="0">
                <a:effectLst/>
                <a:latin typeface="Minion Pro"/>
              </a:rPr>
              <a:t>= nCx P</a:t>
            </a:r>
            <a:r>
              <a:rPr lang="pt-BR" b="1" i="0" baseline="30000" dirty="0">
                <a:effectLst/>
                <a:latin typeface="Minion Pro"/>
              </a:rPr>
              <a:t>x</a:t>
            </a:r>
            <a:r>
              <a:rPr lang="pt-BR" b="1" baseline="30000" dirty="0">
                <a:latin typeface="Minion Pro"/>
              </a:rPr>
              <a:t> </a:t>
            </a:r>
            <a:r>
              <a:rPr lang="pt-BR" b="1" i="0" dirty="0">
                <a:effectLst/>
                <a:latin typeface="Minion Pro"/>
              </a:rPr>
              <a:t>(1-P)</a:t>
            </a:r>
            <a:r>
              <a:rPr lang="pt-BR" b="1" i="0" baseline="30000" dirty="0">
                <a:effectLst/>
                <a:latin typeface="Minion Pro"/>
              </a:rPr>
              <a:t>n-x</a:t>
            </a:r>
            <a:r>
              <a:rPr lang="pt-BR" b="1" i="0" dirty="0">
                <a:effectLst/>
                <a:latin typeface="Minion Pro"/>
              </a:rPr>
              <a:t>    </a:t>
            </a:r>
            <a:endParaRPr lang="en-IN" dirty="0"/>
          </a:p>
          <a:p>
            <a:endParaRPr lang="en-IN" dirty="0"/>
          </a:p>
        </p:txBody>
      </p:sp>
    </p:spTree>
    <p:extLst>
      <p:ext uri="{BB962C8B-B14F-4D97-AF65-F5344CB8AC3E}">
        <p14:creationId xmlns:p14="http://schemas.microsoft.com/office/powerpoint/2010/main" val="2088525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3100-B6B0-D3F6-2F7D-BE37CD4C1C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B424DE-99A1-38FA-F9E2-EAC377D6BBC4}"/>
              </a:ext>
            </a:extLst>
          </p:cNvPr>
          <p:cNvSpPr>
            <a:spLocks noGrp="1"/>
          </p:cNvSpPr>
          <p:nvPr>
            <p:ph idx="1"/>
          </p:nvPr>
        </p:nvSpPr>
        <p:spPr/>
        <p:txBody>
          <a:bodyPr>
            <a:normAutofit lnSpcReduction="10000"/>
          </a:bodyPr>
          <a:lstStyle/>
          <a:p>
            <a:r>
              <a:rPr lang="pt-BR" dirty="0">
                <a:latin typeface="Minion Pro"/>
              </a:rPr>
              <a:t>p</a:t>
            </a:r>
            <a:r>
              <a:rPr lang="pt-BR" i="0" dirty="0">
                <a:effectLst/>
                <a:latin typeface="Minion Pro"/>
              </a:rPr>
              <a:t>(x)= 6Cr (1/3)</a:t>
            </a:r>
            <a:r>
              <a:rPr lang="pt-BR" baseline="30000" dirty="0">
                <a:latin typeface="Minion Pro"/>
              </a:rPr>
              <a:t>r </a:t>
            </a:r>
            <a:r>
              <a:rPr lang="pt-BR" i="0" dirty="0">
                <a:effectLst/>
                <a:latin typeface="Minion Pro"/>
              </a:rPr>
              <a:t>(2/3)</a:t>
            </a:r>
            <a:r>
              <a:rPr lang="pt-BR" baseline="30000" dirty="0">
                <a:latin typeface="Minion Pro"/>
              </a:rPr>
              <a:t>6</a:t>
            </a:r>
            <a:r>
              <a:rPr lang="pt-BR" i="0" baseline="30000" dirty="0">
                <a:effectLst/>
                <a:latin typeface="Minion Pro"/>
              </a:rPr>
              <a:t>-r</a:t>
            </a:r>
            <a:r>
              <a:rPr lang="pt-BR" i="0" dirty="0">
                <a:effectLst/>
                <a:latin typeface="Minion Pro"/>
              </a:rPr>
              <a:t>   </a:t>
            </a:r>
          </a:p>
          <a:p>
            <a:r>
              <a:rPr lang="pt-BR" dirty="0">
                <a:latin typeface="Minion Pro"/>
              </a:rPr>
              <a:t>=1/729 </a:t>
            </a:r>
            <a:r>
              <a:rPr lang="pt-BR" i="0" dirty="0">
                <a:effectLst/>
                <a:latin typeface="Minion Pro"/>
              </a:rPr>
              <a:t>6Cr(2)</a:t>
            </a:r>
            <a:r>
              <a:rPr lang="pt-BR" baseline="30000" dirty="0">
                <a:latin typeface="Minion Pro"/>
              </a:rPr>
              <a:t>6</a:t>
            </a:r>
            <a:r>
              <a:rPr lang="pt-BR" i="0" baseline="30000" dirty="0">
                <a:effectLst/>
                <a:latin typeface="Minion Pro"/>
              </a:rPr>
              <a:t>-r</a:t>
            </a:r>
            <a:r>
              <a:rPr lang="pt-BR" i="0" dirty="0">
                <a:effectLst/>
                <a:latin typeface="Minion Pro"/>
              </a:rPr>
              <a:t>   </a:t>
            </a:r>
          </a:p>
          <a:p>
            <a:r>
              <a:rPr lang="pt-BR" dirty="0">
                <a:latin typeface="Minion Pro"/>
              </a:rPr>
              <a:t>Thus the probability that at least three dice show  5 or 6 is </a:t>
            </a:r>
          </a:p>
          <a:p>
            <a:r>
              <a:rPr lang="pt-BR" dirty="0">
                <a:latin typeface="Minion Pro"/>
              </a:rPr>
              <a:t>P(3)+p(4)+p(5)+p(6)</a:t>
            </a:r>
          </a:p>
          <a:p>
            <a:pPr marL="0" indent="0">
              <a:buNone/>
            </a:pPr>
            <a:r>
              <a:rPr lang="pt-BR" dirty="0">
                <a:latin typeface="Minion Pro"/>
              </a:rPr>
              <a:t>Hence in 729 throw of 6 dice each, the required frequency of getting at least 3 successed is </a:t>
            </a:r>
          </a:p>
          <a:p>
            <a:pPr marL="0" indent="0">
              <a:buNone/>
            </a:pPr>
            <a:r>
              <a:rPr lang="pt-BR" dirty="0">
                <a:latin typeface="Minion Pro"/>
              </a:rPr>
              <a:t>N [P(3)+p(4)+p(5)+p(6)]</a:t>
            </a:r>
          </a:p>
          <a:p>
            <a:pPr marL="0" indent="0">
              <a:buNone/>
            </a:pPr>
            <a:r>
              <a:rPr lang="pt-BR" dirty="0">
                <a:latin typeface="Minion Pro"/>
              </a:rPr>
              <a:t>=729*1/729[</a:t>
            </a:r>
            <a:r>
              <a:rPr lang="en-IN" sz="2800" baseline="30000" dirty="0">
                <a:solidFill>
                  <a:srgbClr val="000000"/>
                </a:solidFill>
                <a:effectLst/>
                <a:latin typeface="MathJax_Main"/>
                <a:ea typeface="Calibri" panose="020F0502020204030204" pitchFamily="34" charset="0"/>
                <a:cs typeface="Times New Roman" panose="02020603050405020304" pitchFamily="18" charset="0"/>
              </a:rPr>
              <a:t>6</a:t>
            </a:r>
            <a:r>
              <a:rPr lang="en-IN" sz="2800" dirty="0">
                <a:solidFill>
                  <a:srgbClr val="000000"/>
                </a:solidFill>
                <a:effectLst/>
                <a:latin typeface="MathJax_Main"/>
                <a:ea typeface="Calibri" panose="020F0502020204030204" pitchFamily="34" charset="0"/>
                <a:cs typeface="Times New Roman" panose="02020603050405020304" pitchFamily="18" charset="0"/>
              </a:rPr>
              <a:t>C</a:t>
            </a:r>
            <a:r>
              <a:rPr lang="en-IN" sz="2800" baseline="-25000" dirty="0">
                <a:solidFill>
                  <a:srgbClr val="000000"/>
                </a:solidFill>
                <a:effectLst/>
                <a:latin typeface="MathJax_Main"/>
                <a:ea typeface="Calibri" panose="020F0502020204030204" pitchFamily="34" charset="0"/>
                <a:cs typeface="Times New Roman" panose="02020603050405020304" pitchFamily="18" charset="0"/>
              </a:rPr>
              <a:t>3</a:t>
            </a:r>
            <a:r>
              <a:rPr lang="en-IN" sz="2800" dirty="0">
                <a:solidFill>
                  <a:srgbClr val="000000"/>
                </a:solidFill>
                <a:effectLst/>
                <a:latin typeface="MathJax_Main"/>
                <a:ea typeface="Calibri" panose="020F0502020204030204" pitchFamily="34" charset="0"/>
                <a:cs typeface="Times New Roman" panose="02020603050405020304" pitchFamily="18" charset="0"/>
              </a:rPr>
              <a:t> * 2</a:t>
            </a:r>
            <a:r>
              <a:rPr lang="en-IN" sz="2800" baseline="30000" dirty="0">
                <a:solidFill>
                  <a:srgbClr val="000000"/>
                </a:solidFill>
                <a:effectLst/>
                <a:latin typeface="MathJax_Main"/>
                <a:ea typeface="Calibri" panose="020F0502020204030204" pitchFamily="34" charset="0"/>
                <a:cs typeface="Times New Roman" panose="02020603050405020304" pitchFamily="18" charset="0"/>
              </a:rPr>
              <a:t>3 </a:t>
            </a:r>
            <a:r>
              <a:rPr lang="en-IN" sz="2800" dirty="0">
                <a:effectLst/>
                <a:latin typeface="Calibri" panose="020F0502020204030204" pitchFamily="34" charset="0"/>
                <a:ea typeface="Calibri" panose="020F0502020204030204" pitchFamily="34" charset="0"/>
                <a:cs typeface="Times New Roman" panose="02020603050405020304" pitchFamily="18" charset="0"/>
              </a:rPr>
              <a:t>+</a:t>
            </a:r>
            <a:r>
              <a:rPr lang="en-IN" sz="2800" baseline="30000" dirty="0">
                <a:solidFill>
                  <a:srgbClr val="000000"/>
                </a:solidFill>
                <a:effectLst/>
                <a:latin typeface="MathJax_Main"/>
                <a:ea typeface="Calibri" panose="020F0502020204030204" pitchFamily="34" charset="0"/>
                <a:cs typeface="Times New Roman" panose="02020603050405020304" pitchFamily="18" charset="0"/>
              </a:rPr>
              <a:t>6</a:t>
            </a:r>
            <a:r>
              <a:rPr lang="en-IN" sz="2800" dirty="0">
                <a:solidFill>
                  <a:srgbClr val="000000"/>
                </a:solidFill>
                <a:effectLst/>
                <a:latin typeface="MathJax_Main"/>
                <a:ea typeface="Calibri" panose="020F0502020204030204" pitchFamily="34" charset="0"/>
                <a:cs typeface="Times New Roman" panose="02020603050405020304" pitchFamily="18" charset="0"/>
              </a:rPr>
              <a:t>C</a:t>
            </a:r>
            <a:r>
              <a:rPr lang="en-IN" sz="2800" baseline="-25000" dirty="0">
                <a:solidFill>
                  <a:srgbClr val="000000"/>
                </a:solidFill>
                <a:effectLst/>
                <a:latin typeface="MathJax_Main"/>
                <a:ea typeface="Calibri" panose="020F0502020204030204" pitchFamily="34" charset="0"/>
                <a:cs typeface="Times New Roman" panose="02020603050405020304" pitchFamily="18" charset="0"/>
              </a:rPr>
              <a:t>4</a:t>
            </a:r>
            <a:r>
              <a:rPr lang="en-IN" sz="2800" dirty="0">
                <a:solidFill>
                  <a:srgbClr val="000000"/>
                </a:solidFill>
                <a:effectLst/>
                <a:latin typeface="MathJax_Main"/>
                <a:ea typeface="Calibri" panose="020F0502020204030204" pitchFamily="34" charset="0"/>
                <a:cs typeface="Times New Roman" panose="02020603050405020304" pitchFamily="18" charset="0"/>
              </a:rPr>
              <a:t> * 2</a:t>
            </a:r>
            <a:r>
              <a:rPr lang="en-IN" sz="2800" baseline="30000" dirty="0">
                <a:solidFill>
                  <a:srgbClr val="000000"/>
                </a:solidFill>
                <a:effectLst/>
                <a:latin typeface="MathJax_Main"/>
                <a:ea typeface="Calibri" panose="020F0502020204030204" pitchFamily="34" charset="0"/>
                <a:cs typeface="Times New Roman" panose="02020603050405020304" pitchFamily="18" charset="0"/>
              </a:rPr>
              <a:t>2 </a:t>
            </a:r>
            <a:r>
              <a:rPr lang="en-IN" sz="2800" dirty="0">
                <a:effectLst/>
                <a:latin typeface="Calibri" panose="020F0502020204030204" pitchFamily="34" charset="0"/>
                <a:ea typeface="Calibri" panose="020F0502020204030204" pitchFamily="34" charset="0"/>
                <a:cs typeface="Times New Roman" panose="02020603050405020304" pitchFamily="18" charset="0"/>
              </a:rPr>
              <a:t>+</a:t>
            </a:r>
            <a:r>
              <a:rPr lang="en-IN" sz="2800" baseline="30000" dirty="0">
                <a:solidFill>
                  <a:srgbClr val="000000"/>
                </a:solidFill>
                <a:effectLst/>
                <a:latin typeface="MathJax_Main"/>
                <a:ea typeface="Calibri" panose="020F0502020204030204" pitchFamily="34" charset="0"/>
                <a:cs typeface="Times New Roman" panose="02020603050405020304" pitchFamily="18" charset="0"/>
              </a:rPr>
              <a:t>6</a:t>
            </a:r>
            <a:r>
              <a:rPr lang="en-IN" sz="2800" dirty="0">
                <a:solidFill>
                  <a:srgbClr val="000000"/>
                </a:solidFill>
                <a:effectLst/>
                <a:latin typeface="MathJax_Main"/>
                <a:ea typeface="Calibri" panose="020F0502020204030204" pitchFamily="34" charset="0"/>
                <a:cs typeface="Times New Roman" panose="02020603050405020304" pitchFamily="18" charset="0"/>
              </a:rPr>
              <a:t>C</a:t>
            </a:r>
            <a:r>
              <a:rPr lang="en-IN" sz="2800" baseline="-25000" dirty="0">
                <a:solidFill>
                  <a:srgbClr val="000000"/>
                </a:solidFill>
                <a:effectLst/>
                <a:latin typeface="MathJax_Main"/>
                <a:ea typeface="Calibri" panose="020F0502020204030204" pitchFamily="34" charset="0"/>
                <a:cs typeface="Times New Roman" panose="02020603050405020304" pitchFamily="18" charset="0"/>
              </a:rPr>
              <a:t>5</a:t>
            </a:r>
            <a:r>
              <a:rPr lang="en-IN" sz="2800" dirty="0">
                <a:solidFill>
                  <a:srgbClr val="000000"/>
                </a:solidFill>
                <a:effectLst/>
                <a:latin typeface="MathJax_Main"/>
                <a:ea typeface="Calibri" panose="020F0502020204030204" pitchFamily="34" charset="0"/>
                <a:cs typeface="Times New Roman" panose="02020603050405020304" pitchFamily="18" charset="0"/>
              </a:rPr>
              <a:t> * 2</a:t>
            </a:r>
            <a:r>
              <a:rPr lang="en-IN" sz="2800" dirty="0">
                <a:effectLst/>
                <a:latin typeface="Calibri" panose="020F0502020204030204" pitchFamily="34" charset="0"/>
                <a:ea typeface="Calibri" panose="020F0502020204030204" pitchFamily="34" charset="0"/>
                <a:cs typeface="Times New Roman" panose="02020603050405020304" pitchFamily="18" charset="0"/>
              </a:rPr>
              <a:t>+</a:t>
            </a:r>
            <a:r>
              <a:rPr lang="en-IN" sz="2800" baseline="30000" dirty="0">
                <a:solidFill>
                  <a:srgbClr val="000000"/>
                </a:solidFill>
                <a:effectLst/>
                <a:latin typeface="MathJax_Main"/>
                <a:ea typeface="Calibri" panose="020F0502020204030204" pitchFamily="34" charset="0"/>
                <a:cs typeface="Times New Roman" panose="02020603050405020304" pitchFamily="18" charset="0"/>
              </a:rPr>
              <a:t>6</a:t>
            </a:r>
            <a:r>
              <a:rPr lang="en-IN" sz="2800" dirty="0">
                <a:solidFill>
                  <a:srgbClr val="000000"/>
                </a:solidFill>
                <a:effectLst/>
                <a:latin typeface="MathJax_Main"/>
                <a:ea typeface="Calibri" panose="020F0502020204030204" pitchFamily="34" charset="0"/>
                <a:cs typeface="Times New Roman" panose="02020603050405020304" pitchFamily="18" charset="0"/>
              </a:rPr>
              <a:t>C</a:t>
            </a:r>
            <a:r>
              <a:rPr lang="en-IN" sz="2800" baseline="-25000" dirty="0">
                <a:solidFill>
                  <a:srgbClr val="000000"/>
                </a:solidFill>
                <a:effectLst/>
                <a:latin typeface="MathJax_Main"/>
                <a:ea typeface="Calibri" panose="020F0502020204030204" pitchFamily="34" charset="0"/>
                <a:cs typeface="Times New Roman" panose="02020603050405020304" pitchFamily="18" charset="0"/>
              </a:rPr>
              <a:t>6</a:t>
            </a:r>
            <a:r>
              <a:rPr lang="en-IN" sz="2800" dirty="0">
                <a:solidFill>
                  <a:srgbClr val="000000"/>
                </a:solidFill>
                <a:effectLst/>
                <a:latin typeface="MathJax_Main"/>
                <a:ea typeface="Calibri" panose="020F0502020204030204" pitchFamily="34" charset="0"/>
                <a:cs typeface="Times New Roman" panose="02020603050405020304" pitchFamily="18" charset="0"/>
              </a:rPr>
              <a:t> * 2</a:t>
            </a:r>
            <a:r>
              <a:rPr lang="en-IN" sz="2800" baseline="30000" dirty="0">
                <a:solidFill>
                  <a:srgbClr val="000000"/>
                </a:solidFill>
                <a:effectLst/>
                <a:latin typeface="MathJax_Main"/>
                <a:ea typeface="Calibri" panose="020F0502020204030204" pitchFamily="34" charset="0"/>
                <a:cs typeface="Times New Roman" panose="02020603050405020304" pitchFamily="18" charset="0"/>
              </a:rPr>
              <a:t>0</a:t>
            </a:r>
            <a:r>
              <a:rPr lang="pt-BR" dirty="0">
                <a:latin typeface="Minion Pro"/>
              </a:rPr>
              <a:t> ]</a:t>
            </a:r>
            <a:r>
              <a:rPr lang="en-IN" sz="1800" baseline="30000" dirty="0">
                <a:solidFill>
                  <a:srgbClr val="000000"/>
                </a:solidFill>
                <a:effectLst/>
                <a:latin typeface="MathJax_Main"/>
                <a:ea typeface="Calibri" panose="020F0502020204030204" pitchFamily="34" charset="0"/>
                <a:cs typeface="Times New Roman" panose="02020603050405020304" pitchFamily="18" charset="0"/>
              </a:rPr>
              <a:t> </a:t>
            </a:r>
            <a:endParaRPr lang="pt-BR" sz="1800" baseline="30000" dirty="0">
              <a:solidFill>
                <a:srgbClr val="000000"/>
              </a:solidFill>
              <a:latin typeface="Minion Pro"/>
              <a:ea typeface="Calibri" panose="020F0502020204030204" pitchFamily="34" charset="0"/>
              <a:cs typeface="Times New Roman" panose="02020603050405020304" pitchFamily="18" charset="0"/>
            </a:endParaRPr>
          </a:p>
          <a:p>
            <a:pPr marL="0" indent="0">
              <a:buNone/>
            </a:pPr>
            <a:r>
              <a:rPr lang="pt-BR" b="1" baseline="30000" dirty="0">
                <a:solidFill>
                  <a:srgbClr val="000000"/>
                </a:solidFill>
                <a:effectLst/>
                <a:latin typeface="Minion Pro"/>
                <a:ea typeface="Calibri" panose="020F0502020204030204" pitchFamily="34" charset="0"/>
                <a:cs typeface="Times New Roman" panose="02020603050405020304" pitchFamily="18" charset="0"/>
              </a:rPr>
              <a:t>=233</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t-BR" dirty="0">
              <a:latin typeface="Minion Pro"/>
            </a:endParaRPr>
          </a:p>
          <a:p>
            <a:pPr marL="0" indent="0">
              <a:buNone/>
            </a:pPr>
            <a:endParaRPr lang="pt-BR" dirty="0">
              <a:latin typeface="Minion Pro"/>
            </a:endParaRPr>
          </a:p>
          <a:p>
            <a:pPr marL="0" indent="0">
              <a:buNone/>
            </a:pPr>
            <a:endParaRPr lang="pt-BR" dirty="0">
              <a:latin typeface="Minion Pro"/>
            </a:endParaRPr>
          </a:p>
          <a:p>
            <a:pPr marL="0" indent="0">
              <a:buNone/>
            </a:pPr>
            <a:endParaRPr lang="pt-BR" dirty="0">
              <a:latin typeface="Minion Pro"/>
            </a:endParaRPr>
          </a:p>
          <a:p>
            <a:pPr marL="0" indent="0">
              <a:buNone/>
            </a:pPr>
            <a:endParaRPr lang="pt-BR" dirty="0">
              <a:latin typeface="Minion Pro"/>
            </a:endParaRPr>
          </a:p>
          <a:p>
            <a:endParaRPr lang="en-IN" dirty="0"/>
          </a:p>
        </p:txBody>
      </p:sp>
    </p:spTree>
    <p:extLst>
      <p:ext uri="{BB962C8B-B14F-4D97-AF65-F5344CB8AC3E}">
        <p14:creationId xmlns:p14="http://schemas.microsoft.com/office/powerpoint/2010/main" val="299384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9EA4-28F2-97D0-2006-19A30AB357C0}"/>
              </a:ext>
            </a:extLst>
          </p:cNvPr>
          <p:cNvSpPr>
            <a:spLocks noGrp="1"/>
          </p:cNvSpPr>
          <p:nvPr>
            <p:ph type="title"/>
          </p:nvPr>
        </p:nvSpPr>
        <p:spPr/>
        <p:txBody>
          <a:bodyPr/>
          <a:lstStyle/>
          <a:p>
            <a:r>
              <a:rPr lang="en-US" b="0" i="0" dirty="0">
                <a:solidFill>
                  <a:srgbClr val="000000"/>
                </a:solidFill>
                <a:effectLst/>
                <a:latin typeface="Nunito" pitchFamily="2" charset="0"/>
              </a:rPr>
              <a:t>Binominal distribution(Bernoulli)</a:t>
            </a:r>
            <a:endParaRPr lang="en-IN" dirty="0"/>
          </a:p>
        </p:txBody>
      </p:sp>
      <p:sp>
        <p:nvSpPr>
          <p:cNvPr id="3" name="Content Placeholder 2">
            <a:extLst>
              <a:ext uri="{FF2B5EF4-FFF2-40B4-BE49-F238E27FC236}">
                <a16:creationId xmlns:a16="http://schemas.microsoft.com/office/drawing/2014/main" id="{8D77E039-B597-228E-2038-9AE3EDEB06CC}"/>
              </a:ext>
            </a:extLst>
          </p:cNvPr>
          <p:cNvSpPr>
            <a:spLocks noGrp="1"/>
          </p:cNvSpPr>
          <p:nvPr>
            <p:ph idx="1"/>
          </p:nvPr>
        </p:nvSpPr>
        <p:spPr/>
        <p:txBody>
          <a:bodyPr>
            <a:normAutofit lnSpcReduction="10000"/>
          </a:bodyPr>
          <a:lstStyle/>
          <a:p>
            <a:r>
              <a:rPr lang="en-US" b="0" i="0" dirty="0">
                <a:solidFill>
                  <a:srgbClr val="000000"/>
                </a:solidFill>
                <a:effectLst/>
                <a:latin typeface="Nunito" pitchFamily="2" charset="0"/>
              </a:rPr>
              <a:t>Binominal appropriation is a discrete likelihood conveyance. This distribution was discovered by a Swiss Mathematician James Bernoulli. It is used in such situation where an experiment results in two possibilities - success and failure. Binomial distribution is a discrete probability distribution which expresses the probability of one set of two alternatives-successes (p) and failure (q). Binomial distribution is defined and given by the following probability function −</a:t>
            </a:r>
          </a:p>
          <a:p>
            <a:pPr marL="342900" lvl="0" indent="-342900">
              <a:lnSpc>
                <a:spcPct val="107000"/>
              </a:lnSpc>
              <a:spcAft>
                <a:spcPts val="800"/>
              </a:spcAft>
              <a:buFont typeface="Arial" panose="020B0604020202020204" pitchFamily="34" charset="0"/>
              <a:buChar char="•"/>
              <a:tabLst>
                <a:tab pos="457200" algn="l"/>
              </a:tabLst>
            </a:pPr>
            <a:r>
              <a:rPr lang="en-IN" b="1" i="0" dirty="0">
                <a:solidFill>
                  <a:srgbClr val="000000"/>
                </a:solidFill>
                <a:effectLst/>
                <a:latin typeface="-apple-system"/>
              </a:rPr>
              <a:t>Probability Mass Function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P(X-x) = </a:t>
            </a:r>
            <a:r>
              <a:rPr lang="en-IN" sz="2800" b="1" baseline="30000" dirty="0" err="1">
                <a:effectLst/>
                <a:latin typeface="Calibri" panose="020F0502020204030204" pitchFamily="34" charset="0"/>
                <a:ea typeface="Calibri" panose="020F0502020204030204" pitchFamily="34" charset="0"/>
                <a:cs typeface="Times New Roman" panose="02020603050405020304" pitchFamily="18" charset="0"/>
              </a:rPr>
              <a:t>n</a:t>
            </a:r>
            <a:r>
              <a:rPr lang="en-IN" sz="2800" b="1" dirty="0" err="1">
                <a:effectLst/>
                <a:latin typeface="Calibri" panose="020F0502020204030204" pitchFamily="34" charset="0"/>
                <a:ea typeface="Calibri" panose="020F0502020204030204" pitchFamily="34" charset="0"/>
                <a:cs typeface="Times New Roman" panose="02020603050405020304" pitchFamily="18" charset="0"/>
              </a:rPr>
              <a:t>C</a:t>
            </a:r>
            <a:r>
              <a:rPr lang="en-IN" sz="2800" b="1" baseline="-25000" dirty="0" err="1">
                <a:effectLst/>
                <a:latin typeface="Calibri" panose="020F0502020204030204" pitchFamily="34" charset="0"/>
                <a:ea typeface="Calibri" panose="020F0502020204030204" pitchFamily="34" charset="0"/>
                <a:cs typeface="Times New Roman" panose="02020603050405020304" pitchFamily="18" charset="0"/>
              </a:rPr>
              <a:t>x</a:t>
            </a:r>
            <a:r>
              <a:rPr lang="en-IN" sz="2800" b="1" dirty="0" err="1">
                <a:effectLst/>
                <a:latin typeface="Calibri" panose="020F0502020204030204" pitchFamily="34" charset="0"/>
                <a:ea typeface="Calibri" panose="020F0502020204030204" pitchFamily="34" charset="0"/>
                <a:cs typeface="Times New Roman" panose="02020603050405020304" pitchFamily="18" charset="0"/>
              </a:rPr>
              <a:t>.p</a:t>
            </a:r>
            <a:r>
              <a:rPr lang="en-IN" sz="2800" b="1" baseline="30000" dirty="0" err="1">
                <a:effectLst/>
                <a:latin typeface="Calibri" panose="020F0502020204030204" pitchFamily="34" charset="0"/>
                <a:ea typeface="Calibri" panose="020F0502020204030204" pitchFamily="34" charset="0"/>
                <a:cs typeface="Times New Roman" panose="02020603050405020304" pitchFamily="18" charset="0"/>
              </a:rPr>
              <a:t>x</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Q</a:t>
            </a:r>
            <a:r>
              <a:rPr lang="en-IN" sz="2400" b="1" baseline="30000" dirty="0" err="1">
                <a:effectLst/>
                <a:latin typeface="Calibri" panose="020F0502020204030204" pitchFamily="34" charset="0"/>
                <a:ea typeface="Calibri" panose="020F0502020204030204" pitchFamily="34" charset="0"/>
                <a:cs typeface="Times New Roman" panose="02020603050405020304" pitchFamily="18" charset="0"/>
              </a:rPr>
              <a:t>n</a:t>
            </a:r>
            <a:r>
              <a:rPr lang="en-IN" sz="2400" b="1" baseline="30000" dirty="0">
                <a:effectLst/>
                <a:latin typeface="Calibri" panose="020F0502020204030204" pitchFamily="34" charset="0"/>
                <a:ea typeface="Calibri" panose="020F0502020204030204" pitchFamily="34" charset="0"/>
                <a:cs typeface="Times New Roman" panose="02020603050405020304" pitchFamily="18" charset="0"/>
              </a:rPr>
              <a:t>−x</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0" i="0" dirty="0">
              <a:solidFill>
                <a:srgbClr val="000000"/>
              </a:solidFill>
              <a:effectLst/>
              <a:latin typeface="Nunito" pitchFamily="2" charset="0"/>
            </a:endParaRPr>
          </a:p>
          <a:p>
            <a:endParaRPr lang="en-US" b="0" i="0" dirty="0">
              <a:solidFill>
                <a:srgbClr val="000000"/>
              </a:solidFill>
              <a:effectLst/>
              <a:latin typeface="Nunito" pitchFamily="2" charset="0"/>
            </a:endParaRPr>
          </a:p>
        </p:txBody>
      </p:sp>
    </p:spTree>
    <p:extLst>
      <p:ext uri="{BB962C8B-B14F-4D97-AF65-F5344CB8AC3E}">
        <p14:creationId xmlns:p14="http://schemas.microsoft.com/office/powerpoint/2010/main" val="3694896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2FC8-F077-47D0-6E5B-13DBE638180E}"/>
              </a:ext>
            </a:extLst>
          </p:cNvPr>
          <p:cNvSpPr>
            <a:spLocks noGrp="1"/>
          </p:cNvSpPr>
          <p:nvPr>
            <p:ph type="title"/>
          </p:nvPr>
        </p:nvSpPr>
        <p:spPr/>
        <p:txBody>
          <a:bodyPr/>
          <a:lstStyle/>
          <a:p>
            <a:r>
              <a:rPr lang="en-US" dirty="0"/>
              <a:t>Poisson distribution</a:t>
            </a:r>
            <a:endParaRPr lang="en-IN" dirty="0"/>
          </a:p>
        </p:txBody>
      </p:sp>
      <p:sp>
        <p:nvSpPr>
          <p:cNvPr id="3" name="Content Placeholder 2">
            <a:extLst>
              <a:ext uri="{FF2B5EF4-FFF2-40B4-BE49-F238E27FC236}">
                <a16:creationId xmlns:a16="http://schemas.microsoft.com/office/drawing/2014/main" id="{64515E7E-706F-2586-B172-AF0F821239B9}"/>
              </a:ext>
            </a:extLst>
          </p:cNvPr>
          <p:cNvSpPr>
            <a:spLocks noGrp="1"/>
          </p:cNvSpPr>
          <p:nvPr>
            <p:ph idx="1"/>
          </p:nvPr>
        </p:nvSpPr>
        <p:spPr/>
        <p:txBody>
          <a:bodyPr>
            <a:normAutofit fontScale="70000" lnSpcReduction="20000"/>
          </a:bodyPr>
          <a:lstStyle/>
          <a:p>
            <a:r>
              <a:rPr lang="en-US" dirty="0"/>
              <a:t>The Poisson distribution is a discrete probability function that means the variable can only take specific values in a given list of numbers, probably infinite. A Poisson distribution measures how many times an event is likely to occur within “x” period of time. In other words, we can define it as the probability distribution that results from the Poisson experiment. A Poisson experiment is a statistical experiment that classifies the experiment into two categories, such as success or failure. Poisson distribution is a limiting process of the binomial distribution.</a:t>
            </a:r>
          </a:p>
          <a:p>
            <a:endParaRPr lang="en-US" dirty="0"/>
          </a:p>
          <a:p>
            <a:r>
              <a:rPr lang="en-US" dirty="0"/>
              <a:t>A Poisson random variable “x” defines the number of successes in the experiment. This distribution occurs when there are events that do not occur as the outcomes of a definite number of outcomes. Poisson distribution is used under certain conditions. They are:</a:t>
            </a:r>
          </a:p>
          <a:p>
            <a:endParaRPr lang="en-US" dirty="0"/>
          </a:p>
          <a:p>
            <a:r>
              <a:rPr lang="en-US" dirty="0"/>
              <a:t>The number of trials “n” tends to infinity</a:t>
            </a:r>
          </a:p>
          <a:p>
            <a:r>
              <a:rPr lang="en-US" dirty="0"/>
              <a:t>Probability of success “p” tends to zero</a:t>
            </a:r>
          </a:p>
          <a:p>
            <a:r>
              <a:rPr lang="en-US" dirty="0"/>
              <a:t>np = 1 is finite</a:t>
            </a:r>
            <a:endParaRPr lang="en-IN" dirty="0"/>
          </a:p>
        </p:txBody>
      </p:sp>
    </p:spTree>
    <p:extLst>
      <p:ext uri="{BB962C8B-B14F-4D97-AF65-F5344CB8AC3E}">
        <p14:creationId xmlns:p14="http://schemas.microsoft.com/office/powerpoint/2010/main" val="2668687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7EE9-7715-5986-18E7-726075A9DA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733C2A-47AA-6431-0C3A-FECA77000D96}"/>
              </a:ext>
            </a:extLst>
          </p:cNvPr>
          <p:cNvSpPr>
            <a:spLocks noGrp="1"/>
          </p:cNvSpPr>
          <p:nvPr>
            <p:ph idx="1"/>
          </p:nvPr>
        </p:nvSpPr>
        <p:spPr/>
        <p:txBody>
          <a:bodyPr/>
          <a:lstStyle/>
          <a:p>
            <a:pPr algn="l"/>
            <a:r>
              <a:rPr lang="en-US" b="0" i="0" dirty="0">
                <a:solidFill>
                  <a:srgbClr val="333333"/>
                </a:solidFill>
                <a:effectLst/>
                <a:latin typeface="Roboto" panose="02000000000000000000" pitchFamily="2" charset="0"/>
              </a:rPr>
              <a:t>The formula for the Poisson distribution function is given by:</a:t>
            </a:r>
          </a:p>
          <a:p>
            <a:pPr algn="l"/>
            <a:r>
              <a:rPr lang="en-US" b="1" i="0" dirty="0">
                <a:solidFill>
                  <a:srgbClr val="333333"/>
                </a:solidFill>
                <a:effectLst/>
                <a:latin typeface="Roboto" panose="02000000000000000000" pitchFamily="2" charset="0"/>
              </a:rPr>
              <a:t>f(x) =(e</a:t>
            </a:r>
            <a:r>
              <a:rPr lang="en-US" b="1" i="0" baseline="30000" dirty="0">
                <a:solidFill>
                  <a:srgbClr val="333333"/>
                </a:solidFill>
                <a:effectLst/>
                <a:latin typeface="Roboto" panose="02000000000000000000" pitchFamily="2" charset="0"/>
              </a:rPr>
              <a:t>– λ</a:t>
            </a:r>
            <a:r>
              <a:rPr lang="en-US" b="1" i="0" dirty="0">
                <a:solidFill>
                  <a:srgbClr val="333333"/>
                </a:solidFill>
                <a:effectLst/>
                <a:latin typeface="Roboto" panose="02000000000000000000" pitchFamily="2" charset="0"/>
              </a:rPr>
              <a:t> </a:t>
            </a:r>
            <a:r>
              <a:rPr lang="en-US" b="1" i="0" dirty="0" err="1">
                <a:solidFill>
                  <a:srgbClr val="333333"/>
                </a:solidFill>
                <a:effectLst/>
                <a:latin typeface="Roboto" panose="02000000000000000000" pitchFamily="2" charset="0"/>
              </a:rPr>
              <a:t>λ</a:t>
            </a:r>
            <a:r>
              <a:rPr lang="en-US" b="1" i="0" baseline="30000" dirty="0" err="1">
                <a:solidFill>
                  <a:srgbClr val="333333"/>
                </a:solidFill>
                <a:effectLst/>
                <a:latin typeface="Roboto" panose="02000000000000000000" pitchFamily="2" charset="0"/>
              </a:rPr>
              <a:t>x</a:t>
            </a:r>
            <a:r>
              <a:rPr lang="en-US" b="1" i="0" dirty="0">
                <a:solidFill>
                  <a:srgbClr val="333333"/>
                </a:solidFill>
                <a:effectLst/>
                <a:latin typeface="Roboto" panose="02000000000000000000" pitchFamily="2" charset="0"/>
              </a:rPr>
              <a:t>)/x!</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Where,</a:t>
            </a:r>
          </a:p>
          <a:p>
            <a:pPr algn="l"/>
            <a:r>
              <a:rPr lang="en-US" b="0" i="0" dirty="0">
                <a:solidFill>
                  <a:srgbClr val="333333"/>
                </a:solidFill>
                <a:effectLst/>
                <a:latin typeface="Roboto" panose="02000000000000000000" pitchFamily="2" charset="0"/>
              </a:rPr>
              <a:t>e is the base of the logarithm</a:t>
            </a:r>
          </a:p>
          <a:p>
            <a:pPr algn="l"/>
            <a:r>
              <a:rPr lang="en-US" b="0" i="0" dirty="0">
                <a:solidFill>
                  <a:srgbClr val="333333"/>
                </a:solidFill>
                <a:effectLst/>
                <a:latin typeface="Roboto" panose="02000000000000000000" pitchFamily="2" charset="0"/>
              </a:rPr>
              <a:t>x is a Poisson random variable</a:t>
            </a:r>
          </a:p>
          <a:p>
            <a:pPr algn="l"/>
            <a:r>
              <a:rPr lang="en-US" b="0" i="0" dirty="0">
                <a:solidFill>
                  <a:srgbClr val="333333"/>
                </a:solidFill>
                <a:effectLst/>
                <a:latin typeface="Roboto" panose="02000000000000000000" pitchFamily="2" charset="0"/>
              </a:rPr>
              <a:t>λ is an average rate of value</a:t>
            </a:r>
          </a:p>
          <a:p>
            <a:pPr algn="l"/>
            <a:r>
              <a:rPr lang="en-US" dirty="0">
                <a:solidFill>
                  <a:srgbClr val="333333"/>
                </a:solidFill>
                <a:latin typeface="Roboto" panose="02000000000000000000" pitchFamily="2" charset="0"/>
              </a:rPr>
              <a:t>For the </a:t>
            </a:r>
            <a:r>
              <a:rPr lang="en-US" dirty="0" err="1">
                <a:solidFill>
                  <a:srgbClr val="333333"/>
                </a:solidFill>
                <a:latin typeface="Roboto" panose="02000000000000000000" pitchFamily="2" charset="0"/>
              </a:rPr>
              <a:t>poisson</a:t>
            </a:r>
            <a:r>
              <a:rPr lang="en-US" dirty="0">
                <a:solidFill>
                  <a:srgbClr val="333333"/>
                </a:solidFill>
                <a:latin typeface="Roboto" panose="02000000000000000000" pitchFamily="2" charset="0"/>
              </a:rPr>
              <a:t> distribution with the parameter m or </a:t>
            </a:r>
            <a:r>
              <a:rPr lang="en-US" b="1" i="0" dirty="0">
                <a:solidFill>
                  <a:srgbClr val="333333"/>
                </a:solidFill>
                <a:effectLst/>
                <a:latin typeface="Roboto" panose="02000000000000000000" pitchFamily="2" charset="0"/>
              </a:rPr>
              <a:t>λ</a:t>
            </a:r>
            <a:r>
              <a:rPr lang="en-US" dirty="0">
                <a:solidFill>
                  <a:srgbClr val="333333"/>
                </a:solidFill>
                <a:latin typeface="Roboto" panose="02000000000000000000" pitchFamily="2" charset="0"/>
              </a:rPr>
              <a:t>, we have Mean=variance=</a:t>
            </a:r>
            <a:r>
              <a:rPr lang="en-US" b="1" i="0" dirty="0">
                <a:solidFill>
                  <a:srgbClr val="333333"/>
                </a:solidFill>
                <a:effectLst/>
                <a:latin typeface="Roboto" panose="02000000000000000000" pitchFamily="2" charset="0"/>
              </a:rPr>
              <a:t>λ=m</a:t>
            </a:r>
            <a:endParaRPr lang="en-US" b="0" i="0" dirty="0">
              <a:solidFill>
                <a:srgbClr val="333333"/>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842720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D1E7-D247-F398-5858-61F10440C14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9376FC45-91FA-0226-21B4-E0FF76321B14}"/>
              </a:ext>
            </a:extLst>
          </p:cNvPr>
          <p:cNvSpPr>
            <a:spLocks noGrp="1"/>
          </p:cNvSpPr>
          <p:nvPr>
            <p:ph idx="1"/>
          </p:nvPr>
        </p:nvSpPr>
        <p:spPr/>
        <p:txBody>
          <a:bodyPr>
            <a:normAutofit lnSpcReduction="10000"/>
          </a:bodyPr>
          <a:lstStyle/>
          <a:p>
            <a:r>
              <a:rPr lang="en-IN" dirty="0"/>
              <a:t>If 5% of the electric bulbs manufactured by a company are defective, use Poisson distribution to find the probability that in a sample of 100 bulbs:</a:t>
            </a:r>
          </a:p>
          <a:p>
            <a:r>
              <a:rPr lang="en-IN" dirty="0"/>
              <a:t>1) none is defective</a:t>
            </a:r>
          </a:p>
          <a:p>
            <a:r>
              <a:rPr lang="en-IN" dirty="0"/>
              <a:t>2) 5 bulbs will be defective. (given </a:t>
            </a:r>
            <a:r>
              <a:rPr lang="en-US" b="1" i="0" dirty="0">
                <a:solidFill>
                  <a:srgbClr val="333333"/>
                </a:solidFill>
                <a:effectLst/>
                <a:latin typeface="Roboto" panose="02000000000000000000" pitchFamily="2" charset="0"/>
              </a:rPr>
              <a:t>e</a:t>
            </a:r>
            <a:r>
              <a:rPr lang="en-US" b="1" i="0" baseline="30000" dirty="0">
                <a:solidFill>
                  <a:srgbClr val="333333"/>
                </a:solidFill>
                <a:effectLst/>
                <a:latin typeface="Roboto" panose="02000000000000000000" pitchFamily="2" charset="0"/>
              </a:rPr>
              <a:t>– 5  =.007)</a:t>
            </a:r>
          </a:p>
          <a:p>
            <a:r>
              <a:rPr lang="en-IN" dirty="0"/>
              <a:t> sol: here we are given:</a:t>
            </a:r>
          </a:p>
          <a:p>
            <a:r>
              <a:rPr lang="en-IN" dirty="0"/>
              <a:t>P=probability of a defective bulbs=5%=.05</a:t>
            </a:r>
          </a:p>
          <a:p>
            <a:r>
              <a:rPr lang="en-IN" dirty="0"/>
              <a:t>Since p is small and n is large, we may approximate the given distribution by Poisson distribution. Hence, the parameter m of the Poisson distribution is:</a:t>
            </a:r>
          </a:p>
        </p:txBody>
      </p:sp>
    </p:spTree>
    <p:extLst>
      <p:ext uri="{BB962C8B-B14F-4D97-AF65-F5344CB8AC3E}">
        <p14:creationId xmlns:p14="http://schemas.microsoft.com/office/powerpoint/2010/main" val="52918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20C6-265A-41B3-9F3D-27D1FC5723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BEFB93-C87A-85E9-7D42-F70B670D3249}"/>
              </a:ext>
            </a:extLst>
          </p:cNvPr>
          <p:cNvSpPr>
            <a:spLocks noGrp="1"/>
          </p:cNvSpPr>
          <p:nvPr>
            <p:ph idx="1"/>
          </p:nvPr>
        </p:nvSpPr>
        <p:spPr/>
        <p:txBody>
          <a:bodyPr/>
          <a:lstStyle/>
          <a:p>
            <a:r>
              <a:rPr lang="en-IN" dirty="0"/>
              <a:t>M=np=100*.05=5</a:t>
            </a:r>
          </a:p>
          <a:p>
            <a:r>
              <a:rPr lang="en-IN" dirty="0"/>
              <a:t>Let the random variable X denote the number of defective bulbs in a sample of 100. then (by </a:t>
            </a:r>
            <a:r>
              <a:rPr lang="en-IN" dirty="0" err="1"/>
              <a:t>poisson</a:t>
            </a:r>
            <a:r>
              <a:rPr lang="en-IN" dirty="0"/>
              <a:t> probability law)</a:t>
            </a:r>
          </a:p>
          <a:p>
            <a:br>
              <a:rPr lang="en-IN" dirty="0"/>
            </a:br>
            <a:r>
              <a:rPr lang="en-US" dirty="0">
                <a:solidFill>
                  <a:srgbClr val="333333"/>
                </a:solidFill>
                <a:latin typeface="Roboto" panose="02000000000000000000" pitchFamily="2" charset="0"/>
              </a:rPr>
              <a:t>P</a:t>
            </a:r>
            <a:r>
              <a:rPr lang="en-US" i="0" dirty="0">
                <a:solidFill>
                  <a:srgbClr val="333333"/>
                </a:solidFill>
                <a:effectLst/>
                <a:latin typeface="Roboto" panose="02000000000000000000" pitchFamily="2" charset="0"/>
              </a:rPr>
              <a:t>(x) =(e</a:t>
            </a:r>
            <a:r>
              <a:rPr lang="en-US" i="0" baseline="30000" dirty="0">
                <a:solidFill>
                  <a:srgbClr val="333333"/>
                </a:solidFill>
                <a:effectLst/>
                <a:latin typeface="Roboto" panose="02000000000000000000" pitchFamily="2" charset="0"/>
              </a:rPr>
              <a:t>– m</a:t>
            </a:r>
            <a:r>
              <a:rPr lang="en-US" i="0" dirty="0">
                <a:solidFill>
                  <a:srgbClr val="333333"/>
                </a:solidFill>
                <a:effectLst/>
                <a:latin typeface="Roboto" panose="02000000000000000000" pitchFamily="2" charset="0"/>
              </a:rPr>
              <a:t> </a:t>
            </a:r>
            <a:r>
              <a:rPr lang="en-US" dirty="0">
                <a:solidFill>
                  <a:srgbClr val="333333"/>
                </a:solidFill>
                <a:latin typeface="Roboto" panose="02000000000000000000" pitchFamily="2" charset="0"/>
              </a:rPr>
              <a:t>m</a:t>
            </a:r>
            <a:r>
              <a:rPr lang="en-US" i="0" baseline="30000" dirty="0">
                <a:solidFill>
                  <a:srgbClr val="333333"/>
                </a:solidFill>
                <a:effectLst/>
                <a:latin typeface="Roboto" panose="02000000000000000000" pitchFamily="2" charset="0"/>
              </a:rPr>
              <a:t>x</a:t>
            </a:r>
            <a:r>
              <a:rPr lang="en-US" i="0" dirty="0">
                <a:solidFill>
                  <a:srgbClr val="333333"/>
                </a:solidFill>
                <a:effectLst/>
                <a:latin typeface="Roboto" panose="02000000000000000000" pitchFamily="2" charset="0"/>
              </a:rPr>
              <a:t>)/x!</a:t>
            </a:r>
          </a:p>
          <a:p>
            <a:r>
              <a:rPr lang="en-US" dirty="0">
                <a:solidFill>
                  <a:srgbClr val="333333"/>
                </a:solidFill>
                <a:latin typeface="Roboto" panose="02000000000000000000" pitchFamily="2" charset="0"/>
              </a:rPr>
              <a:t>P</a:t>
            </a:r>
            <a:r>
              <a:rPr lang="en-US" i="0" dirty="0">
                <a:solidFill>
                  <a:srgbClr val="333333"/>
                </a:solidFill>
                <a:effectLst/>
                <a:latin typeface="Roboto" panose="02000000000000000000" pitchFamily="2" charset="0"/>
              </a:rPr>
              <a:t>(x) =(e</a:t>
            </a:r>
            <a:r>
              <a:rPr lang="en-US" i="0" baseline="30000" dirty="0">
                <a:solidFill>
                  <a:srgbClr val="333333"/>
                </a:solidFill>
                <a:effectLst/>
                <a:latin typeface="Roboto" panose="02000000000000000000" pitchFamily="2" charset="0"/>
              </a:rPr>
              <a:t>– 5</a:t>
            </a:r>
            <a:r>
              <a:rPr lang="en-US" i="0" dirty="0">
                <a:solidFill>
                  <a:srgbClr val="333333"/>
                </a:solidFill>
                <a:effectLst/>
                <a:latin typeface="Roboto" panose="02000000000000000000" pitchFamily="2" charset="0"/>
              </a:rPr>
              <a:t> 5</a:t>
            </a:r>
            <a:r>
              <a:rPr lang="en-US" i="0" baseline="30000" dirty="0">
                <a:solidFill>
                  <a:srgbClr val="333333"/>
                </a:solidFill>
                <a:effectLst/>
                <a:latin typeface="Roboto" panose="02000000000000000000" pitchFamily="2" charset="0"/>
              </a:rPr>
              <a:t>x</a:t>
            </a:r>
            <a:r>
              <a:rPr lang="en-US" i="0" dirty="0">
                <a:solidFill>
                  <a:srgbClr val="333333"/>
                </a:solidFill>
                <a:effectLst/>
                <a:latin typeface="Roboto" panose="02000000000000000000" pitchFamily="2" charset="0"/>
              </a:rPr>
              <a:t>)/x!  X=0,1,2…….</a:t>
            </a:r>
          </a:p>
          <a:p>
            <a:r>
              <a:rPr lang="en-US" dirty="0">
                <a:solidFill>
                  <a:srgbClr val="333333"/>
                </a:solidFill>
                <a:latin typeface="Roboto" panose="02000000000000000000" pitchFamily="2" charset="0"/>
              </a:rPr>
              <a:t>1) the probability that none of the bulb is defective is given by:</a:t>
            </a:r>
          </a:p>
          <a:p>
            <a:r>
              <a:rPr lang="en-US" i="0" dirty="0">
                <a:solidFill>
                  <a:srgbClr val="333333"/>
                </a:solidFill>
                <a:effectLst/>
                <a:latin typeface="Roboto" panose="02000000000000000000" pitchFamily="2" charset="0"/>
              </a:rPr>
              <a:t>P(X=0)=e</a:t>
            </a:r>
            <a:r>
              <a:rPr lang="en-US" i="0" baseline="30000" dirty="0">
                <a:solidFill>
                  <a:srgbClr val="333333"/>
                </a:solidFill>
                <a:effectLst/>
                <a:latin typeface="Roboto" panose="02000000000000000000" pitchFamily="2" charset="0"/>
              </a:rPr>
              <a:t>– 5</a:t>
            </a:r>
            <a:r>
              <a:rPr lang="en-US" i="0" dirty="0">
                <a:solidFill>
                  <a:srgbClr val="333333"/>
                </a:solidFill>
                <a:effectLst/>
                <a:latin typeface="Roboto" panose="02000000000000000000" pitchFamily="2" charset="0"/>
              </a:rPr>
              <a:t> =.007</a:t>
            </a:r>
          </a:p>
          <a:p>
            <a:r>
              <a:rPr lang="en-US" dirty="0">
                <a:solidFill>
                  <a:srgbClr val="333333"/>
                </a:solidFill>
                <a:latin typeface="Roboto" panose="02000000000000000000" pitchFamily="2" charset="0"/>
              </a:rPr>
              <a:t>2) the probability that 5 bulbs are defective </a:t>
            </a:r>
          </a:p>
          <a:p>
            <a:endParaRPr lang="en-US" i="0" dirty="0">
              <a:solidFill>
                <a:srgbClr val="333333"/>
              </a:solidFill>
              <a:effectLst/>
              <a:latin typeface="Roboto" panose="02000000000000000000" pitchFamily="2" charset="0"/>
            </a:endParaRPr>
          </a:p>
          <a:p>
            <a:endParaRPr lang="en-US" b="0" i="0" dirty="0">
              <a:solidFill>
                <a:srgbClr val="333333"/>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824529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1BB3-CB85-66B4-7314-1085EC7C2D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6A8EB9-35D4-8C1C-C69C-CDC6A2C6D037}"/>
              </a:ext>
            </a:extLst>
          </p:cNvPr>
          <p:cNvSpPr>
            <a:spLocks noGrp="1"/>
          </p:cNvSpPr>
          <p:nvPr>
            <p:ph idx="1"/>
          </p:nvPr>
        </p:nvSpPr>
        <p:spPr/>
        <p:txBody>
          <a:bodyPr/>
          <a:lstStyle/>
          <a:p>
            <a:r>
              <a:rPr lang="en-US" dirty="0">
                <a:solidFill>
                  <a:srgbClr val="333333"/>
                </a:solidFill>
                <a:latin typeface="Roboto" panose="02000000000000000000" pitchFamily="2" charset="0"/>
              </a:rPr>
              <a:t>P</a:t>
            </a:r>
            <a:r>
              <a:rPr lang="en-US" i="0" dirty="0">
                <a:solidFill>
                  <a:srgbClr val="333333"/>
                </a:solidFill>
                <a:effectLst/>
                <a:latin typeface="Roboto" panose="02000000000000000000" pitchFamily="2" charset="0"/>
              </a:rPr>
              <a:t>(x) =(e</a:t>
            </a:r>
            <a:r>
              <a:rPr lang="en-US" i="0" baseline="30000" dirty="0">
                <a:solidFill>
                  <a:srgbClr val="333333"/>
                </a:solidFill>
                <a:effectLst/>
                <a:latin typeface="Roboto" panose="02000000000000000000" pitchFamily="2" charset="0"/>
              </a:rPr>
              <a:t>– 5</a:t>
            </a:r>
            <a:r>
              <a:rPr lang="en-US" i="0" dirty="0">
                <a:solidFill>
                  <a:srgbClr val="333333"/>
                </a:solidFill>
                <a:effectLst/>
                <a:latin typeface="Roboto" panose="02000000000000000000" pitchFamily="2" charset="0"/>
              </a:rPr>
              <a:t> 5</a:t>
            </a:r>
            <a:r>
              <a:rPr lang="en-US" i="0" baseline="30000" dirty="0">
                <a:solidFill>
                  <a:srgbClr val="333333"/>
                </a:solidFill>
                <a:effectLst/>
                <a:latin typeface="Roboto" panose="02000000000000000000" pitchFamily="2" charset="0"/>
              </a:rPr>
              <a:t>x</a:t>
            </a:r>
            <a:r>
              <a:rPr lang="en-US" i="0" dirty="0">
                <a:solidFill>
                  <a:srgbClr val="333333"/>
                </a:solidFill>
                <a:effectLst/>
                <a:latin typeface="Roboto" panose="02000000000000000000" pitchFamily="2" charset="0"/>
              </a:rPr>
              <a:t>)/x!</a:t>
            </a:r>
          </a:p>
          <a:p>
            <a:r>
              <a:rPr lang="en-US" dirty="0">
                <a:solidFill>
                  <a:srgbClr val="333333"/>
                </a:solidFill>
                <a:latin typeface="Roboto" panose="02000000000000000000" pitchFamily="2" charset="0"/>
              </a:rPr>
              <a:t>         =.007*625/24</a:t>
            </a:r>
          </a:p>
          <a:p>
            <a:r>
              <a:rPr lang="en-US" dirty="0">
                <a:solidFill>
                  <a:srgbClr val="333333"/>
                </a:solidFill>
                <a:latin typeface="Roboto" panose="02000000000000000000" pitchFamily="2" charset="0"/>
              </a:rPr>
              <a:t>          .1823</a:t>
            </a:r>
            <a:endParaRPr lang="en-IN" dirty="0"/>
          </a:p>
        </p:txBody>
      </p:sp>
    </p:spTree>
    <p:extLst>
      <p:ext uri="{BB962C8B-B14F-4D97-AF65-F5344CB8AC3E}">
        <p14:creationId xmlns:p14="http://schemas.microsoft.com/office/powerpoint/2010/main" val="700097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E2BF-FE49-7323-381C-EFC8106C283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E22FAB6E-EE50-CB8F-DA24-39C12F4D5124}"/>
              </a:ext>
            </a:extLst>
          </p:cNvPr>
          <p:cNvSpPr>
            <a:spLocks noGrp="1"/>
          </p:cNvSpPr>
          <p:nvPr>
            <p:ph idx="1"/>
          </p:nvPr>
        </p:nvSpPr>
        <p:spPr/>
        <p:txBody>
          <a:bodyPr/>
          <a:lstStyle/>
          <a:p>
            <a:r>
              <a:rPr lang="en-US" dirty="0"/>
              <a:t>Consider a computer system with Poisson job-arrival stream at an average of 2 per minute. Determine the probability that in any one-minute interval there will be</a:t>
            </a:r>
          </a:p>
          <a:p>
            <a:r>
              <a:rPr lang="en-US" dirty="0"/>
              <a:t> (</a:t>
            </a:r>
            <a:r>
              <a:rPr lang="en-US" dirty="0" err="1"/>
              <a:t>i</a:t>
            </a:r>
            <a:r>
              <a:rPr lang="en-US" dirty="0"/>
              <a:t>) 0 jobs;</a:t>
            </a:r>
          </a:p>
          <a:p>
            <a:r>
              <a:rPr lang="en-US" dirty="0"/>
              <a:t> (ii) exactly 2 jobs; </a:t>
            </a:r>
          </a:p>
          <a:p>
            <a:r>
              <a:rPr lang="en-US" dirty="0"/>
              <a:t>(iii) at most 3 arrivals. </a:t>
            </a:r>
          </a:p>
        </p:txBody>
      </p:sp>
    </p:spTree>
    <p:extLst>
      <p:ext uri="{BB962C8B-B14F-4D97-AF65-F5344CB8AC3E}">
        <p14:creationId xmlns:p14="http://schemas.microsoft.com/office/powerpoint/2010/main" val="735085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27B-0942-14F3-4DE9-627B4D61B7B9}"/>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4C67B485-1176-23B2-5744-3E1C2CC691EC}"/>
              </a:ext>
            </a:extLst>
          </p:cNvPr>
          <p:cNvSpPr>
            <a:spLocks noGrp="1"/>
          </p:cNvSpPr>
          <p:nvPr>
            <p:ph idx="1"/>
          </p:nvPr>
        </p:nvSpPr>
        <p:spPr>
          <a:xfrm>
            <a:off x="838200" y="1413164"/>
            <a:ext cx="11007436" cy="4763799"/>
          </a:xfrm>
        </p:spPr>
        <p:txBody>
          <a:bodyPr>
            <a:normAutofit/>
          </a:bodyPr>
          <a:lstStyle/>
          <a:p>
            <a:pPr marL="0" indent="0">
              <a:buNone/>
            </a:pPr>
            <a:r>
              <a:rPr lang="en-US" dirty="0"/>
              <a:t>Job Arrivals with λ = 2 </a:t>
            </a:r>
          </a:p>
          <a:p>
            <a:pPr marL="0" indent="0">
              <a:buNone/>
            </a:pPr>
            <a:r>
              <a:rPr lang="en-US" dirty="0"/>
              <a:t>(</a:t>
            </a:r>
            <a:r>
              <a:rPr lang="en-US" dirty="0" err="1"/>
              <a:t>i</a:t>
            </a:r>
            <a:r>
              <a:rPr lang="en-US" dirty="0"/>
              <a:t>) No job arrivals: P(X = 0) = e −2 = .135</a:t>
            </a:r>
          </a:p>
          <a:p>
            <a:pPr marL="0" indent="0">
              <a:buNone/>
            </a:pPr>
            <a:r>
              <a:rPr lang="en-US" dirty="0"/>
              <a:t>(ii) Exactly 3 job arrivals: P(X = 3) = </a:t>
            </a:r>
            <a:r>
              <a:rPr lang="en-US" i="0" dirty="0">
                <a:solidFill>
                  <a:srgbClr val="333333"/>
                </a:solidFill>
                <a:effectLst/>
                <a:latin typeface="Roboto" panose="02000000000000000000" pitchFamily="2" charset="0"/>
              </a:rPr>
              <a:t>(e</a:t>
            </a:r>
            <a:r>
              <a:rPr lang="en-US" i="0" baseline="30000" dirty="0">
                <a:solidFill>
                  <a:srgbClr val="333333"/>
                </a:solidFill>
                <a:effectLst/>
                <a:latin typeface="Roboto" panose="02000000000000000000" pitchFamily="2" charset="0"/>
              </a:rPr>
              <a:t>– 2</a:t>
            </a:r>
            <a:r>
              <a:rPr lang="en-US" i="0" dirty="0">
                <a:solidFill>
                  <a:srgbClr val="333333"/>
                </a:solidFill>
                <a:effectLst/>
                <a:latin typeface="Roboto" panose="02000000000000000000" pitchFamily="2" charset="0"/>
              </a:rPr>
              <a:t> 2</a:t>
            </a:r>
            <a:r>
              <a:rPr lang="en-US" baseline="30000" dirty="0">
                <a:solidFill>
                  <a:srgbClr val="333333"/>
                </a:solidFill>
                <a:latin typeface="Roboto" panose="02000000000000000000" pitchFamily="2" charset="0"/>
              </a:rPr>
              <a:t>3</a:t>
            </a:r>
            <a:r>
              <a:rPr lang="en-US" i="0" dirty="0">
                <a:solidFill>
                  <a:srgbClr val="333333"/>
                </a:solidFill>
                <a:effectLst/>
                <a:latin typeface="Roboto" panose="02000000000000000000" pitchFamily="2" charset="0"/>
              </a:rPr>
              <a:t>)/</a:t>
            </a:r>
            <a:r>
              <a:rPr lang="en-US" dirty="0">
                <a:solidFill>
                  <a:srgbClr val="333333"/>
                </a:solidFill>
                <a:latin typeface="Roboto" panose="02000000000000000000" pitchFamily="2" charset="0"/>
              </a:rPr>
              <a:t>3</a:t>
            </a:r>
            <a:r>
              <a:rPr lang="en-US" i="0" dirty="0">
                <a:solidFill>
                  <a:srgbClr val="333333"/>
                </a:solidFill>
                <a:effectLst/>
                <a:latin typeface="Roboto" panose="02000000000000000000" pitchFamily="2" charset="0"/>
              </a:rPr>
              <a:t>!</a:t>
            </a:r>
          </a:p>
          <a:p>
            <a:pPr marL="0" indent="0">
              <a:buNone/>
            </a:pPr>
            <a:r>
              <a:rPr lang="en-US" dirty="0"/>
              <a:t>                                                                = .18</a:t>
            </a:r>
          </a:p>
          <a:p>
            <a:pPr marL="0" indent="0">
              <a:buNone/>
            </a:pPr>
            <a:r>
              <a:rPr lang="en-IN" dirty="0"/>
              <a:t>(iii) At most 3 arrivals P(X ≤ 3) = P(0) + P(1) + P(2) + P(3) = </a:t>
            </a:r>
          </a:p>
          <a:p>
            <a:pPr marL="0" indent="0">
              <a:buNone/>
            </a:pPr>
            <a:r>
              <a:rPr lang="en-IN" dirty="0"/>
              <a:t>                                                     =e −2 + </a:t>
            </a:r>
            <a:r>
              <a:rPr lang="en-US" i="0" dirty="0">
                <a:solidFill>
                  <a:srgbClr val="333333"/>
                </a:solidFill>
                <a:effectLst/>
                <a:latin typeface="Roboto" panose="02000000000000000000" pitchFamily="2" charset="0"/>
              </a:rPr>
              <a:t>(e</a:t>
            </a:r>
            <a:r>
              <a:rPr lang="en-US" i="0" baseline="30000" dirty="0">
                <a:solidFill>
                  <a:srgbClr val="333333"/>
                </a:solidFill>
                <a:effectLst/>
                <a:latin typeface="Roboto" panose="02000000000000000000" pitchFamily="2" charset="0"/>
              </a:rPr>
              <a:t>– 2</a:t>
            </a:r>
            <a:r>
              <a:rPr lang="en-US" i="0" dirty="0">
                <a:solidFill>
                  <a:srgbClr val="333333"/>
                </a:solidFill>
                <a:effectLst/>
                <a:latin typeface="Roboto" panose="02000000000000000000" pitchFamily="2" charset="0"/>
              </a:rPr>
              <a:t> 2)/1!</a:t>
            </a:r>
            <a:r>
              <a:rPr lang="en-IN" dirty="0"/>
              <a:t>+ </a:t>
            </a:r>
            <a:r>
              <a:rPr lang="en-US" i="0" dirty="0">
                <a:solidFill>
                  <a:srgbClr val="333333"/>
                </a:solidFill>
                <a:effectLst/>
                <a:latin typeface="Roboto" panose="02000000000000000000" pitchFamily="2" charset="0"/>
              </a:rPr>
              <a:t>(e</a:t>
            </a:r>
            <a:r>
              <a:rPr lang="en-US" i="0" baseline="30000" dirty="0">
                <a:solidFill>
                  <a:srgbClr val="333333"/>
                </a:solidFill>
                <a:effectLst/>
                <a:latin typeface="Roboto" panose="02000000000000000000" pitchFamily="2" charset="0"/>
              </a:rPr>
              <a:t>– 2</a:t>
            </a:r>
            <a:r>
              <a:rPr lang="en-US" i="0" dirty="0">
                <a:solidFill>
                  <a:srgbClr val="333333"/>
                </a:solidFill>
                <a:effectLst/>
                <a:latin typeface="Roboto" panose="02000000000000000000" pitchFamily="2" charset="0"/>
              </a:rPr>
              <a:t> 2</a:t>
            </a:r>
            <a:r>
              <a:rPr lang="en-US" i="0" baseline="30000" dirty="0">
                <a:solidFill>
                  <a:srgbClr val="333333"/>
                </a:solidFill>
                <a:effectLst/>
                <a:latin typeface="Roboto" panose="02000000000000000000" pitchFamily="2" charset="0"/>
              </a:rPr>
              <a:t>2</a:t>
            </a:r>
            <a:r>
              <a:rPr lang="en-US" i="0" dirty="0">
                <a:solidFill>
                  <a:srgbClr val="333333"/>
                </a:solidFill>
                <a:effectLst/>
                <a:latin typeface="Roboto" panose="02000000000000000000" pitchFamily="2" charset="0"/>
              </a:rPr>
              <a:t>)/2!</a:t>
            </a:r>
            <a:r>
              <a:rPr lang="en-IN" dirty="0"/>
              <a:t>+ </a:t>
            </a:r>
            <a:r>
              <a:rPr lang="en-US" i="0" dirty="0">
                <a:solidFill>
                  <a:srgbClr val="333333"/>
                </a:solidFill>
                <a:effectLst/>
                <a:latin typeface="Roboto" panose="02000000000000000000" pitchFamily="2" charset="0"/>
              </a:rPr>
              <a:t>(e</a:t>
            </a:r>
            <a:r>
              <a:rPr lang="en-US" i="0" baseline="30000" dirty="0">
                <a:solidFill>
                  <a:srgbClr val="333333"/>
                </a:solidFill>
                <a:effectLst/>
                <a:latin typeface="Roboto" panose="02000000000000000000" pitchFamily="2" charset="0"/>
              </a:rPr>
              <a:t>–</a:t>
            </a:r>
            <a:r>
              <a:rPr lang="en-US" i="0" dirty="0">
                <a:solidFill>
                  <a:srgbClr val="333333"/>
                </a:solidFill>
                <a:effectLst/>
                <a:latin typeface="Roboto" panose="02000000000000000000" pitchFamily="2" charset="0"/>
              </a:rPr>
              <a:t> 2</a:t>
            </a:r>
            <a:r>
              <a:rPr lang="en-US" baseline="30000" dirty="0">
                <a:solidFill>
                  <a:srgbClr val="333333"/>
                </a:solidFill>
                <a:latin typeface="Roboto" panose="02000000000000000000" pitchFamily="2" charset="0"/>
              </a:rPr>
              <a:t>3</a:t>
            </a:r>
            <a:r>
              <a:rPr lang="en-US" i="0" dirty="0">
                <a:solidFill>
                  <a:srgbClr val="333333"/>
                </a:solidFill>
                <a:effectLst/>
                <a:latin typeface="Roboto" panose="02000000000000000000" pitchFamily="2" charset="0"/>
              </a:rPr>
              <a:t>)/</a:t>
            </a:r>
            <a:r>
              <a:rPr lang="en-US" dirty="0">
                <a:solidFill>
                  <a:srgbClr val="333333"/>
                </a:solidFill>
                <a:latin typeface="Roboto" panose="02000000000000000000" pitchFamily="2" charset="0"/>
              </a:rPr>
              <a:t>3</a:t>
            </a:r>
            <a:r>
              <a:rPr lang="en-US" i="0" dirty="0">
                <a:solidFill>
                  <a:srgbClr val="333333"/>
                </a:solidFill>
                <a:effectLst/>
                <a:latin typeface="Roboto" panose="02000000000000000000" pitchFamily="2" charset="0"/>
              </a:rPr>
              <a:t>!</a:t>
            </a:r>
            <a:endParaRPr lang="en-IN" dirty="0"/>
          </a:p>
          <a:p>
            <a:pPr marL="0" indent="0">
              <a:buNone/>
            </a:pPr>
            <a:r>
              <a:rPr lang="en-IN" dirty="0"/>
              <a:t>= 0.1353 + 0.2707 + 0.2707 + 0.1805 = 0.8571</a:t>
            </a:r>
          </a:p>
          <a:p>
            <a:pPr marL="0" indent="0">
              <a:buNone/>
            </a:pPr>
            <a:r>
              <a:rPr lang="en-IN" dirty="0"/>
              <a:t> </a:t>
            </a:r>
          </a:p>
        </p:txBody>
      </p:sp>
    </p:spTree>
    <p:extLst>
      <p:ext uri="{BB962C8B-B14F-4D97-AF65-F5344CB8AC3E}">
        <p14:creationId xmlns:p14="http://schemas.microsoft.com/office/powerpoint/2010/main" val="293749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53C5-79B0-6C8A-8A5B-DD683FEE6F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7E6493-8E6B-4154-BCAC-8C9C9B6AA6F8}"/>
              </a:ext>
            </a:extLst>
          </p:cNvPr>
          <p:cNvSpPr>
            <a:spLocks noGrp="1"/>
          </p:cNvSpPr>
          <p:nvPr>
            <p:ph idx="1"/>
          </p:nvPr>
        </p:nvSpPr>
        <p:spPr/>
        <p:txBody>
          <a:bodyPr/>
          <a:lstStyle/>
          <a:p>
            <a:r>
              <a:rPr lang="en-US" dirty="0"/>
              <a:t>The number of industrial injuries per working week in a particular factory is known to follow a Poisson distribution with mean 0.5. Find the probability that</a:t>
            </a:r>
          </a:p>
          <a:p>
            <a:r>
              <a:rPr lang="en-US" dirty="0"/>
              <a:t> (a) in a particular week there will be: </a:t>
            </a:r>
          </a:p>
          <a:p>
            <a:r>
              <a:rPr lang="en-US" dirty="0"/>
              <a:t>(</a:t>
            </a:r>
            <a:r>
              <a:rPr lang="en-US" dirty="0" err="1"/>
              <a:t>i</a:t>
            </a:r>
            <a:r>
              <a:rPr lang="en-US" dirty="0"/>
              <a:t>) less than 2 accidents, </a:t>
            </a:r>
          </a:p>
          <a:p>
            <a:r>
              <a:rPr lang="en-US" dirty="0"/>
              <a:t>(ii) more than 2 accidents; </a:t>
            </a:r>
          </a:p>
          <a:p>
            <a:r>
              <a:rPr lang="en-US" dirty="0"/>
              <a:t>(b) in a three week period there will be no accidents.</a:t>
            </a:r>
            <a:endParaRPr lang="en-IN" dirty="0"/>
          </a:p>
        </p:txBody>
      </p:sp>
    </p:spTree>
    <p:extLst>
      <p:ext uri="{BB962C8B-B14F-4D97-AF65-F5344CB8AC3E}">
        <p14:creationId xmlns:p14="http://schemas.microsoft.com/office/powerpoint/2010/main" val="2924878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D8BB-8862-20D2-C69D-53A85B548AE9}"/>
              </a:ext>
            </a:extLst>
          </p:cNvPr>
          <p:cNvSpPr>
            <a:spLocks noGrp="1"/>
          </p:cNvSpPr>
          <p:nvPr>
            <p:ph type="title"/>
          </p:nvPr>
        </p:nvSpPr>
        <p:spPr/>
        <p:txBody>
          <a:bodyPr/>
          <a:lstStyle/>
          <a:p>
            <a:r>
              <a:rPr lang="en-IN" dirty="0"/>
              <a:t>Sol:</a:t>
            </a:r>
          </a:p>
        </p:txBody>
      </p:sp>
      <p:sp>
        <p:nvSpPr>
          <p:cNvPr id="3" name="Content Placeholder 2">
            <a:extLst>
              <a:ext uri="{FF2B5EF4-FFF2-40B4-BE49-F238E27FC236}">
                <a16:creationId xmlns:a16="http://schemas.microsoft.com/office/drawing/2014/main" id="{EAF24239-2AAE-1DE1-06E2-FA37EF79CE67}"/>
              </a:ext>
            </a:extLst>
          </p:cNvPr>
          <p:cNvSpPr>
            <a:spLocks noGrp="1"/>
          </p:cNvSpPr>
          <p:nvPr>
            <p:ph idx="1"/>
          </p:nvPr>
        </p:nvSpPr>
        <p:spPr/>
        <p:txBody>
          <a:bodyPr/>
          <a:lstStyle/>
          <a:p>
            <a:r>
              <a:rPr lang="en-US" dirty="0"/>
              <a:t>Let A be 'the number of accidents in one week’, </a:t>
            </a:r>
          </a:p>
          <a:p>
            <a:r>
              <a:rPr lang="en-US" dirty="0"/>
              <a:t>so A ~ P0 (0.5).</a:t>
            </a:r>
          </a:p>
          <a:p>
            <a:r>
              <a:rPr lang="en-US" dirty="0"/>
              <a:t> (a)</a:t>
            </a:r>
          </a:p>
          <a:p>
            <a:r>
              <a:rPr lang="en-US" dirty="0"/>
              <a:t> (</a:t>
            </a:r>
            <a:r>
              <a:rPr lang="en-US" dirty="0" err="1"/>
              <a:t>i</a:t>
            </a:r>
            <a:r>
              <a:rPr lang="en-US" dirty="0"/>
              <a:t>)       P (A&lt; 2) = P (A ≤ 1) = 0.9098 </a:t>
            </a:r>
          </a:p>
          <a:p>
            <a:r>
              <a:rPr lang="en-US" dirty="0"/>
              <a:t> from the formula, P (A &lt; 2) = P (A  = 0) + P (A = 1) </a:t>
            </a:r>
          </a:p>
          <a:p>
            <a:r>
              <a:rPr lang="en-US" dirty="0"/>
              <a:t>= e −0.5 + e −0.5 × 0.5/ 1!</a:t>
            </a:r>
          </a:p>
          <a:p>
            <a:r>
              <a:rPr lang="en-US" dirty="0"/>
              <a:t>=</a:t>
            </a:r>
            <a:r>
              <a:rPr lang="en-IN" dirty="0"/>
              <a:t>0.9098.</a:t>
            </a:r>
          </a:p>
        </p:txBody>
      </p:sp>
    </p:spTree>
    <p:extLst>
      <p:ext uri="{BB962C8B-B14F-4D97-AF65-F5344CB8AC3E}">
        <p14:creationId xmlns:p14="http://schemas.microsoft.com/office/powerpoint/2010/main" val="413293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59413-17E3-9B69-ADDE-099EA8CA93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577CA4-BF07-EF17-7743-2DE05A863114}"/>
              </a:ext>
            </a:extLst>
          </p:cNvPr>
          <p:cNvSpPr>
            <a:spLocks noGrp="1"/>
          </p:cNvSpPr>
          <p:nvPr>
            <p:ph idx="1"/>
          </p:nvPr>
        </p:nvSpPr>
        <p:spPr/>
        <p:txBody>
          <a:bodyPr/>
          <a:lstStyle/>
          <a:p>
            <a:r>
              <a:rPr lang="en-IN" dirty="0"/>
              <a:t>(ii) P A( &gt; 2) = 1− P (A≤ 2)</a:t>
            </a:r>
          </a:p>
          <a:p>
            <a:r>
              <a:rPr lang="en-IN" dirty="0"/>
              <a:t>                      = 1 − 0.9856 </a:t>
            </a:r>
          </a:p>
          <a:p>
            <a:r>
              <a:rPr lang="en-IN" dirty="0"/>
              <a:t>                      =0.0144</a:t>
            </a:r>
            <a:br>
              <a:rPr lang="en-IN" dirty="0"/>
            </a:br>
            <a:endParaRPr lang="en-IN" dirty="0"/>
          </a:p>
          <a:p>
            <a:r>
              <a:rPr lang="en-US" dirty="0"/>
              <a:t>(b) P (0 in 3 weeks) = </a:t>
            </a:r>
            <a:r>
              <a:rPr lang="en-US" sz="1800" dirty="0">
                <a:effectLst/>
                <a:latin typeface="Calibri" panose="020F0502020204030204" pitchFamily="34" charset="0"/>
                <a:ea typeface="Calibri" panose="020F0502020204030204" pitchFamily="34" charset="0"/>
                <a:cs typeface="Times New Roman" panose="02020603050405020304" pitchFamily="18" charset="0"/>
              </a:rPr>
              <a:t>(e</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− 0.5</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                                   ≈ 0.223.</a:t>
            </a:r>
            <a:endParaRPr lang="en-IN" dirty="0"/>
          </a:p>
        </p:txBody>
      </p:sp>
    </p:spTree>
    <p:extLst>
      <p:ext uri="{BB962C8B-B14F-4D97-AF65-F5344CB8AC3E}">
        <p14:creationId xmlns:p14="http://schemas.microsoft.com/office/powerpoint/2010/main" val="154316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7419-3140-63CA-F353-660F2EE9B4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3F170C-1C00-79B7-56F8-DA03FEDF2B9D}"/>
              </a:ext>
            </a:extLst>
          </p:cNvPr>
          <p:cNvSpPr>
            <a:spLocks noGrp="1"/>
          </p:cNvSpPr>
          <p:nvPr>
            <p:ph idx="1"/>
          </p:nvPr>
        </p:nvSpPr>
        <p:spPr/>
        <p:txBody>
          <a:bodyPr/>
          <a:lstStyle/>
          <a:p>
            <a:r>
              <a:rPr lang="en-US" dirty="0"/>
              <a:t>p  = Probability of success.</a:t>
            </a:r>
          </a:p>
          <a:p>
            <a:endParaRPr lang="en-US" dirty="0"/>
          </a:p>
          <a:p>
            <a:r>
              <a:rPr lang="en-US" dirty="0"/>
              <a:t>q = Probability of failure = 1−p.</a:t>
            </a:r>
          </a:p>
          <a:p>
            <a:endParaRPr lang="en-US" dirty="0"/>
          </a:p>
          <a:p>
            <a:r>
              <a:rPr lang="en-US" dirty="0"/>
              <a:t>n = Number of trials.</a:t>
            </a:r>
          </a:p>
          <a:p>
            <a:endParaRPr lang="en-US" dirty="0"/>
          </a:p>
          <a:p>
            <a:r>
              <a:rPr lang="en-US" dirty="0"/>
              <a:t>P(X−x) = Probability of x successes in n trials.</a:t>
            </a:r>
            <a:endParaRPr lang="en-IN" dirty="0"/>
          </a:p>
        </p:txBody>
      </p:sp>
    </p:spTree>
    <p:extLst>
      <p:ext uri="{BB962C8B-B14F-4D97-AF65-F5344CB8AC3E}">
        <p14:creationId xmlns:p14="http://schemas.microsoft.com/office/powerpoint/2010/main" val="1325844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4EBE6-A3AA-6B39-73B9-C33697DCE38C}"/>
              </a:ext>
            </a:extLst>
          </p:cNvPr>
          <p:cNvSpPr>
            <a:spLocks noGrp="1"/>
          </p:cNvSpPr>
          <p:nvPr>
            <p:ph type="title"/>
          </p:nvPr>
        </p:nvSpPr>
        <p:spPr/>
        <p:txBody>
          <a:bodyPr/>
          <a:lstStyle/>
          <a:p>
            <a:r>
              <a:rPr lang="en-IN" dirty="0"/>
              <a:t>Normal Distribution</a:t>
            </a:r>
          </a:p>
        </p:txBody>
      </p:sp>
      <p:sp>
        <p:nvSpPr>
          <p:cNvPr id="3" name="Content Placeholder 2">
            <a:extLst>
              <a:ext uri="{FF2B5EF4-FFF2-40B4-BE49-F238E27FC236}">
                <a16:creationId xmlns:a16="http://schemas.microsoft.com/office/drawing/2014/main" id="{9D587F6B-56D9-A622-FA71-6A7450484F39}"/>
              </a:ext>
            </a:extLst>
          </p:cNvPr>
          <p:cNvSpPr>
            <a:spLocks noGrp="1"/>
          </p:cNvSpPr>
          <p:nvPr>
            <p:ph idx="1"/>
          </p:nvPr>
        </p:nvSpPr>
        <p:spPr/>
        <p:txBody>
          <a:bodyPr/>
          <a:lstStyle/>
          <a:p>
            <a:r>
              <a:rPr lang="en-US" b="0" i="0" dirty="0">
                <a:solidFill>
                  <a:srgbClr val="000000"/>
                </a:solidFill>
                <a:effectLst/>
                <a:latin typeface="Nunito" pitchFamily="2" charset="0"/>
              </a:rPr>
              <a:t>A normal distribution is an arrangement of a data set in which most values cluster in the middle of the range and the rest taper off symmetrically toward either extreme. Height is one simple example of something that follows a normal distribution pattern: Most people are of average height the numbers of people that are taller and shorter than average are fairly equal and a very small (and still roughly equivalent) number of people are either extremely tall or extremely </a:t>
            </a:r>
            <a:r>
              <a:rPr lang="en-US" b="0" i="0" dirty="0" err="1">
                <a:solidFill>
                  <a:srgbClr val="000000"/>
                </a:solidFill>
                <a:effectLst/>
                <a:latin typeface="Nunito" pitchFamily="2" charset="0"/>
              </a:rPr>
              <a:t>short.Here's</a:t>
            </a:r>
            <a:r>
              <a:rPr lang="en-US" b="0" i="0" dirty="0">
                <a:solidFill>
                  <a:srgbClr val="000000"/>
                </a:solidFill>
                <a:effectLst/>
                <a:latin typeface="Nunito" pitchFamily="2" charset="0"/>
              </a:rPr>
              <a:t> an example of a normal distribution curve:</a:t>
            </a:r>
            <a:endParaRPr lang="en-IN" dirty="0"/>
          </a:p>
        </p:txBody>
      </p:sp>
    </p:spTree>
    <p:extLst>
      <p:ext uri="{BB962C8B-B14F-4D97-AF65-F5344CB8AC3E}">
        <p14:creationId xmlns:p14="http://schemas.microsoft.com/office/powerpoint/2010/main" val="121336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73F1-0763-6F94-30DD-3763D6F1F884}"/>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8DB3D4-2B2A-798D-8F43-677992420A74}"/>
                  </a:ext>
                </a:extLst>
              </p:cNvPr>
              <p:cNvSpPr>
                <a:spLocks noGrp="1"/>
              </p:cNvSpPr>
              <p:nvPr>
                <p:ph idx="1"/>
              </p:nvPr>
            </p:nvSpPr>
            <p:spPr/>
            <p:txBody>
              <a:bodyPr>
                <a:normAutofit fontScale="92500" lnSpcReduction="10000"/>
              </a:bodyPr>
              <a:lstStyle/>
              <a:p>
                <a:pPr marL="0" indent="0">
                  <a:buNone/>
                </a:pPr>
                <a:r>
                  <a:rPr lang="en-IN" sz="4400" dirty="0">
                    <a:ea typeface="Times New Roman" panose="02020603050405020304" pitchFamily="18" charset="0"/>
                    <a:cs typeface="Times New Roman" panose="02020603050405020304" pitchFamily="18" charset="0"/>
                  </a:rPr>
                  <a:t>=    </a:t>
                </a:r>
                <a14:m>
                  <m:oMath xmlns:m="http://schemas.openxmlformats.org/officeDocument/2006/math">
                    <m:f>
                      <m:fPr>
                        <m:ctrlPr>
                          <a:rPr lang="en-IN" sz="44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4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4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4400" i="1">
                            <a:effectLst/>
                            <a:latin typeface="Cambria Math" panose="02040503050406030204" pitchFamily="18" charset="0"/>
                            <a:ea typeface="Times New Roman" panose="02020603050405020304" pitchFamily="18" charset="0"/>
                            <a:cs typeface="Times New Roman" panose="02020603050405020304" pitchFamily="18" charset="0"/>
                          </a:rPr>
                          <m:t>𝜋</m:t>
                        </m:r>
                      </m:den>
                    </m:f>
                    <m:sSup>
                      <m:sSupPr>
                        <m:ctrlPr>
                          <a:rPr lang="en-IN" sz="4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4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IN" sz="4400" i="1">
                            <a:effectLst/>
                            <a:latin typeface="Cambria Math" panose="02040503050406030204" pitchFamily="18" charset="0"/>
                            <a:ea typeface="Calibri" panose="020F0502020204030204" pitchFamily="34" charset="0"/>
                            <a:cs typeface="Times New Roman" panose="02020603050405020304" pitchFamily="18" charset="0"/>
                          </a:rPr>
                          <m:t>−(</m:t>
                        </m:r>
                        <m:r>
                          <a:rPr lang="en-IN" sz="4400" i="1">
                            <a:effectLst/>
                            <a:latin typeface="Cambria Math" panose="02040503050406030204" pitchFamily="18" charset="0"/>
                            <a:ea typeface="Calibri" panose="020F0502020204030204" pitchFamily="34" charset="0"/>
                            <a:cs typeface="Times New Roman" panose="02020603050405020304" pitchFamily="18" charset="0"/>
                          </a:rPr>
                          <m:t>𝑥</m:t>
                        </m:r>
                        <m:r>
                          <a:rPr lang="en-IN" sz="4400" i="1">
                            <a:effectLst/>
                            <a:latin typeface="Cambria Math" panose="02040503050406030204" pitchFamily="18" charset="0"/>
                            <a:ea typeface="Calibri" panose="020F0502020204030204" pitchFamily="34" charset="0"/>
                            <a:cs typeface="Times New Roman" panose="02020603050405020304" pitchFamily="18" charset="0"/>
                          </a:rPr>
                          <m:t>−</m:t>
                        </m:r>
                        <m:r>
                          <a:rPr lang="en-IN" sz="4400" i="1">
                            <a:effectLst/>
                            <a:latin typeface="Cambria Math" panose="02040503050406030204" pitchFamily="18" charset="0"/>
                            <a:ea typeface="Calibri" panose="020F0502020204030204" pitchFamily="34" charset="0"/>
                            <a:cs typeface="Times New Roman" panose="02020603050405020304" pitchFamily="18" charset="0"/>
                          </a:rPr>
                          <m:t>𝜇</m:t>
                        </m:r>
                        <m:r>
                          <a:rPr lang="en-IN" sz="4400" i="1">
                            <a:effectLst/>
                            <a:latin typeface="Cambria Math" panose="02040503050406030204" pitchFamily="18" charset="0"/>
                            <a:ea typeface="Calibri" panose="020F0502020204030204" pitchFamily="34" charset="0"/>
                            <a:cs typeface="Times New Roman" panose="02020603050405020304" pitchFamily="18" charset="0"/>
                          </a:rPr>
                          <m:t>)2/2</m:t>
                        </m:r>
                        <m:r>
                          <a:rPr lang="en-IN" sz="4400" i="1">
                            <a:effectLst/>
                            <a:latin typeface="Cambria Math" panose="02040503050406030204" pitchFamily="18" charset="0"/>
                            <a:ea typeface="Calibri" panose="020F0502020204030204" pitchFamily="34" charset="0"/>
                            <a:cs typeface="Times New Roman" panose="02020603050405020304" pitchFamily="18" charset="0"/>
                          </a:rPr>
                          <m:t>𝜎</m:t>
                        </m:r>
                      </m:sup>
                    </m:sSup>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r>
                  <a:rPr lang="en-US" dirty="0"/>
                  <a:t>Where −</a:t>
                </a:r>
              </a:p>
              <a:p>
                <a:r>
                  <a:rPr lang="en-US" dirty="0"/>
                  <a:t>μ = Mean</a:t>
                </a:r>
              </a:p>
              <a:p>
                <a:r>
                  <a:rPr lang="en-US" dirty="0"/>
                  <a:t>σ = Standard Deviation</a:t>
                </a:r>
              </a:p>
              <a:p>
                <a:r>
                  <a:rPr lang="el-GR" dirty="0"/>
                  <a:t>π≈3.14159 </a:t>
                </a:r>
              </a:p>
              <a:p>
                <a:r>
                  <a:rPr lang="en-US" dirty="0"/>
                  <a:t>e≈2.71828</a:t>
                </a:r>
              </a:p>
              <a:p>
                <a:br>
                  <a:rPr lang="el-GR" dirty="0"/>
                </a:br>
                <a:endParaRPr lang="en-IN" dirty="0"/>
              </a:p>
            </p:txBody>
          </p:sp>
        </mc:Choice>
        <mc:Fallback xmlns="">
          <p:sp>
            <p:nvSpPr>
              <p:cNvPr id="3" name="Content Placeholder 2">
                <a:extLst>
                  <a:ext uri="{FF2B5EF4-FFF2-40B4-BE49-F238E27FC236}">
                    <a16:creationId xmlns:a16="http://schemas.microsoft.com/office/drawing/2014/main" id="{9A8DB3D4-2B2A-798D-8F43-677992420A74}"/>
                  </a:ext>
                </a:extLst>
              </p:cNvPr>
              <p:cNvSpPr>
                <a:spLocks noGrp="1" noRot="1" noChangeAspect="1" noMove="1" noResize="1" noEditPoints="1" noAdjustHandles="1" noChangeArrowheads="1" noChangeShapeType="1" noTextEdit="1"/>
              </p:cNvSpPr>
              <p:nvPr>
                <p:ph idx="1"/>
              </p:nvPr>
            </p:nvSpPr>
            <p:spPr>
              <a:blipFill>
                <a:blip r:embed="rId2"/>
                <a:stretch>
                  <a:fillRect l="-2145" t="-2381"/>
                </a:stretch>
              </a:blipFill>
            </p:spPr>
            <p:txBody>
              <a:bodyPr/>
              <a:lstStyle/>
              <a:p>
                <a:r>
                  <a:rPr lang="en-IN">
                    <a:noFill/>
                  </a:rPr>
                  <a:t> </a:t>
                </a:r>
              </a:p>
            </p:txBody>
          </p:sp>
        </mc:Fallback>
      </mc:AlternateContent>
    </p:spTree>
    <p:extLst>
      <p:ext uri="{BB962C8B-B14F-4D97-AF65-F5344CB8AC3E}">
        <p14:creationId xmlns:p14="http://schemas.microsoft.com/office/powerpoint/2010/main" val="3814757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A8AA-9FDD-AE5A-9466-D072DBF2A3AC}"/>
              </a:ext>
            </a:extLst>
          </p:cNvPr>
          <p:cNvSpPr>
            <a:spLocks noGrp="1"/>
          </p:cNvSpPr>
          <p:nvPr>
            <p:ph type="title"/>
          </p:nvPr>
        </p:nvSpPr>
        <p:spPr/>
        <p:txBody>
          <a:bodyPr/>
          <a:lstStyle/>
          <a:p>
            <a:r>
              <a:rPr lang="en-US" dirty="0"/>
              <a:t>Problem Statement:</a:t>
            </a:r>
            <a:br>
              <a:rPr lang="en-US" dirty="0"/>
            </a:br>
            <a:endParaRPr lang="en-IN" dirty="0"/>
          </a:p>
        </p:txBody>
      </p:sp>
      <p:sp>
        <p:nvSpPr>
          <p:cNvPr id="3" name="Content Placeholder 2">
            <a:extLst>
              <a:ext uri="{FF2B5EF4-FFF2-40B4-BE49-F238E27FC236}">
                <a16:creationId xmlns:a16="http://schemas.microsoft.com/office/drawing/2014/main" id="{DB0C0397-AC70-8F61-9D4C-D622C534F54B}"/>
              </a:ext>
            </a:extLst>
          </p:cNvPr>
          <p:cNvSpPr>
            <a:spLocks noGrp="1"/>
          </p:cNvSpPr>
          <p:nvPr>
            <p:ph idx="1"/>
          </p:nvPr>
        </p:nvSpPr>
        <p:spPr/>
        <p:txBody>
          <a:bodyPr/>
          <a:lstStyle/>
          <a:p>
            <a:r>
              <a:rPr lang="en-US" dirty="0"/>
              <a:t>A survey of daily travel time had these results (in minutes):</a:t>
            </a:r>
          </a:p>
          <a:p>
            <a:r>
              <a:rPr lang="en-US" dirty="0"/>
              <a:t>26	33	65	28	34	55	25	44	50	36	26	37	43	62	35	38	45	32	28	34</a:t>
            </a:r>
          </a:p>
          <a:p>
            <a:r>
              <a:rPr lang="en-US" dirty="0"/>
              <a:t>The Mean is 38.8 minutes, and the Standard Deviation is 11.4 minutes. Convert the values to z - scores and prepare the Normal Distribution Graph.</a:t>
            </a:r>
            <a:endParaRPr lang="en-IN" dirty="0"/>
          </a:p>
        </p:txBody>
      </p:sp>
    </p:spTree>
    <p:extLst>
      <p:ext uri="{BB962C8B-B14F-4D97-AF65-F5344CB8AC3E}">
        <p14:creationId xmlns:p14="http://schemas.microsoft.com/office/powerpoint/2010/main" val="4132239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75F6-8BCF-6861-7C74-9080D3D3DFBC}"/>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B43D1D71-A710-C98A-C262-8598BAD55DDC}"/>
              </a:ext>
            </a:extLst>
          </p:cNvPr>
          <p:cNvSpPr>
            <a:spLocks noGrp="1"/>
          </p:cNvSpPr>
          <p:nvPr>
            <p:ph idx="1"/>
          </p:nvPr>
        </p:nvSpPr>
        <p:spPr/>
        <p:txBody>
          <a:bodyPr>
            <a:normAutofit fontScale="77500" lnSpcReduction="20000"/>
          </a:bodyPr>
          <a:lstStyle/>
          <a:p>
            <a:r>
              <a:rPr lang="en-US" dirty="0"/>
              <a:t>The formula for z-score that we have been using:</a:t>
            </a:r>
          </a:p>
          <a:p>
            <a:endParaRPr lang="en-US" dirty="0"/>
          </a:p>
          <a:p>
            <a:r>
              <a:rPr lang="en-US" dirty="0"/>
              <a:t>z=x−μ/σ</a:t>
            </a:r>
          </a:p>
          <a:p>
            <a:r>
              <a:rPr lang="en-US" dirty="0"/>
              <a:t>Where −</a:t>
            </a:r>
          </a:p>
          <a:p>
            <a:endParaRPr lang="en-US" dirty="0"/>
          </a:p>
          <a:p>
            <a:r>
              <a:rPr lang="en-US" dirty="0"/>
              <a:t>z = the "z-score" (Standard Score)</a:t>
            </a:r>
          </a:p>
          <a:p>
            <a:endParaRPr lang="en-US" dirty="0"/>
          </a:p>
          <a:p>
            <a:r>
              <a:rPr lang="en-US" dirty="0"/>
              <a:t>x = the value to be standardized</a:t>
            </a:r>
          </a:p>
          <a:p>
            <a:endParaRPr lang="en-US" dirty="0"/>
          </a:p>
          <a:p>
            <a:r>
              <a:rPr lang="en-US" dirty="0"/>
              <a:t>μ = mean</a:t>
            </a:r>
          </a:p>
          <a:p>
            <a:endParaRPr lang="en-US" dirty="0"/>
          </a:p>
          <a:p>
            <a:r>
              <a:rPr lang="en-US" dirty="0"/>
              <a:t>σ = the standard deviation</a:t>
            </a:r>
          </a:p>
          <a:p>
            <a:endParaRPr lang="en-IN" dirty="0"/>
          </a:p>
        </p:txBody>
      </p:sp>
    </p:spTree>
    <p:extLst>
      <p:ext uri="{BB962C8B-B14F-4D97-AF65-F5344CB8AC3E}">
        <p14:creationId xmlns:p14="http://schemas.microsoft.com/office/powerpoint/2010/main" val="3669533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790F-81DF-A640-EF0D-3682F2ECC3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D617FF-F328-FFF2-7BB6-FB3B47C6103C}"/>
              </a:ext>
            </a:extLst>
          </p:cNvPr>
          <p:cNvSpPr>
            <a:spLocks noGrp="1"/>
          </p:cNvSpPr>
          <p:nvPr>
            <p:ph idx="1"/>
          </p:nvPr>
        </p:nvSpPr>
        <p:spPr/>
        <p:txBody>
          <a:bodyPr/>
          <a:lstStyle/>
          <a:p>
            <a:r>
              <a:rPr lang="en-US" dirty="0"/>
              <a:t>To convert 26:</a:t>
            </a:r>
          </a:p>
          <a:p>
            <a:endParaRPr lang="en-US" dirty="0"/>
          </a:p>
          <a:p>
            <a:r>
              <a:rPr lang="en-US" dirty="0"/>
              <a:t>First subtract the mean: 26-38.8 = -12.8,</a:t>
            </a:r>
          </a:p>
          <a:p>
            <a:endParaRPr lang="en-US" dirty="0"/>
          </a:p>
          <a:p>
            <a:r>
              <a:rPr lang="en-US" dirty="0"/>
              <a:t>Then divide by the Standard Deviation: -12.8/11.4 = -1.12</a:t>
            </a:r>
          </a:p>
          <a:p>
            <a:endParaRPr lang="en-US" dirty="0"/>
          </a:p>
          <a:p>
            <a:r>
              <a:rPr lang="en-US" dirty="0"/>
              <a:t>So 26 is -1.12 Standard Deviation from the Mean</a:t>
            </a:r>
            <a:endParaRPr lang="en-IN" dirty="0"/>
          </a:p>
        </p:txBody>
      </p:sp>
    </p:spTree>
    <p:extLst>
      <p:ext uri="{BB962C8B-B14F-4D97-AF65-F5344CB8AC3E}">
        <p14:creationId xmlns:p14="http://schemas.microsoft.com/office/powerpoint/2010/main" val="3088956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3291-CCDF-E29C-7457-E8E119DEDA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32DB4E-54E0-4FF0-088F-B3ACB0090A68}"/>
              </a:ext>
            </a:extLst>
          </p:cNvPr>
          <p:cNvSpPr>
            <a:spLocks noGrp="1"/>
          </p:cNvSpPr>
          <p:nvPr>
            <p:ph idx="1"/>
          </p:nvPr>
        </p:nvSpPr>
        <p:spPr/>
        <p:txBody>
          <a:bodyPr/>
          <a:lstStyle/>
          <a:p>
            <a:r>
              <a:rPr lang="en-IN" dirty="0"/>
              <a:t>Original Value	Calculation	        Standard Score (z-score)</a:t>
            </a:r>
          </a:p>
          <a:p>
            <a:r>
              <a:rPr lang="en-IN" dirty="0"/>
              <a:t>26	                  (26-38.8) / 11.4 =	-1.12</a:t>
            </a:r>
          </a:p>
          <a:p>
            <a:r>
              <a:rPr lang="en-IN" dirty="0"/>
              <a:t>33                      (33-38.8) / 11.4 =	-0.51</a:t>
            </a:r>
          </a:p>
          <a:p>
            <a:r>
              <a:rPr lang="en-IN" dirty="0"/>
              <a:t>65	                   (65-38.8) / 11.4 =	-2.30</a:t>
            </a:r>
          </a:p>
        </p:txBody>
      </p:sp>
    </p:spTree>
    <p:extLst>
      <p:ext uri="{BB962C8B-B14F-4D97-AF65-F5344CB8AC3E}">
        <p14:creationId xmlns:p14="http://schemas.microsoft.com/office/powerpoint/2010/main" val="1346741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135D-888C-13F3-48D4-35EB1FDE491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6B4AF6B-9597-8147-3D98-89207D49B2F5}"/>
              </a:ext>
            </a:extLst>
          </p:cNvPr>
          <p:cNvPicPr>
            <a:picLocks noGrp="1" noChangeAspect="1"/>
          </p:cNvPicPr>
          <p:nvPr>
            <p:ph idx="1"/>
          </p:nvPr>
        </p:nvPicPr>
        <p:blipFill>
          <a:blip r:embed="rId2"/>
          <a:stretch>
            <a:fillRect/>
          </a:stretch>
        </p:blipFill>
        <p:spPr>
          <a:xfrm>
            <a:off x="2757055" y="2064328"/>
            <a:ext cx="5597235" cy="3685308"/>
          </a:xfrm>
          <a:prstGeom prst="rect">
            <a:avLst/>
          </a:prstGeom>
        </p:spPr>
      </p:pic>
    </p:spTree>
    <p:extLst>
      <p:ext uri="{BB962C8B-B14F-4D97-AF65-F5344CB8AC3E}">
        <p14:creationId xmlns:p14="http://schemas.microsoft.com/office/powerpoint/2010/main" val="356085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974A-B513-1046-82D6-30F627B4CAAA}"/>
              </a:ext>
            </a:extLst>
          </p:cNvPr>
          <p:cNvSpPr>
            <a:spLocks noGrp="1"/>
          </p:cNvSpPr>
          <p:nvPr>
            <p:ph type="title"/>
          </p:nvPr>
        </p:nvSpPr>
        <p:spPr/>
        <p:txBody>
          <a:bodyPr>
            <a:normAutofit fontScale="90000"/>
          </a:bodyPr>
          <a:lstStyle/>
          <a:p>
            <a:r>
              <a:rPr lang="en-US" dirty="0"/>
              <a:t>What is the difference between the Poisson distribution and normal distribution?</a:t>
            </a:r>
            <a:br>
              <a:rPr lang="en-US" dirty="0"/>
            </a:br>
            <a:endParaRPr lang="en-IN" dirty="0"/>
          </a:p>
        </p:txBody>
      </p:sp>
      <p:sp>
        <p:nvSpPr>
          <p:cNvPr id="3" name="Content Placeholder 2">
            <a:extLst>
              <a:ext uri="{FF2B5EF4-FFF2-40B4-BE49-F238E27FC236}">
                <a16:creationId xmlns:a16="http://schemas.microsoft.com/office/drawing/2014/main" id="{CB755620-5EFB-6A69-6BAE-CE1E6579226A}"/>
              </a:ext>
            </a:extLst>
          </p:cNvPr>
          <p:cNvSpPr>
            <a:spLocks noGrp="1"/>
          </p:cNvSpPr>
          <p:nvPr>
            <p:ph idx="1"/>
          </p:nvPr>
        </p:nvSpPr>
        <p:spPr/>
        <p:txBody>
          <a:bodyPr/>
          <a:lstStyle/>
          <a:p>
            <a:r>
              <a:rPr lang="en-US" dirty="0"/>
              <a:t>The major difference between the Poisson distribution and the normal distribution is that the Poisson distribution is discrete whereas the normal distribution is continuous. If the mean of the Poisson distribution becomes larger, then the Poisson distribution is similar to the normal distribution.</a:t>
            </a:r>
            <a:endParaRPr lang="en-IN" dirty="0"/>
          </a:p>
        </p:txBody>
      </p:sp>
    </p:spTree>
    <p:extLst>
      <p:ext uri="{BB962C8B-B14F-4D97-AF65-F5344CB8AC3E}">
        <p14:creationId xmlns:p14="http://schemas.microsoft.com/office/powerpoint/2010/main" val="4236370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D222D00-26BB-1EAE-AE59-F6BCE03C27B3}"/>
              </a:ext>
            </a:extLst>
          </p:cNvPr>
          <p:cNvGraphicFramePr>
            <a:graphicFrameLocks noGrp="1"/>
          </p:cNvGraphicFramePr>
          <p:nvPr>
            <p:extLst>
              <p:ext uri="{D42A27DB-BD31-4B8C-83A1-F6EECF244321}">
                <p14:modId xmlns:p14="http://schemas.microsoft.com/office/powerpoint/2010/main" val="1027930891"/>
              </p:ext>
            </p:extLst>
          </p:nvPr>
        </p:nvGraphicFramePr>
        <p:xfrm>
          <a:off x="838200" y="831273"/>
          <a:ext cx="10515600" cy="4678781"/>
        </p:xfrm>
        <a:graphic>
          <a:graphicData uri="http://schemas.openxmlformats.org/drawingml/2006/table">
            <a:tbl>
              <a:tblPr/>
              <a:tblGrid>
                <a:gridCol w="3505200">
                  <a:extLst>
                    <a:ext uri="{9D8B030D-6E8A-4147-A177-3AD203B41FA5}">
                      <a16:colId xmlns:a16="http://schemas.microsoft.com/office/drawing/2014/main" val="2785159968"/>
                    </a:ext>
                  </a:extLst>
                </a:gridCol>
                <a:gridCol w="3505200">
                  <a:extLst>
                    <a:ext uri="{9D8B030D-6E8A-4147-A177-3AD203B41FA5}">
                      <a16:colId xmlns:a16="http://schemas.microsoft.com/office/drawing/2014/main" val="1788574893"/>
                    </a:ext>
                  </a:extLst>
                </a:gridCol>
                <a:gridCol w="3505200">
                  <a:extLst>
                    <a:ext uri="{9D8B030D-6E8A-4147-A177-3AD203B41FA5}">
                      <a16:colId xmlns:a16="http://schemas.microsoft.com/office/drawing/2014/main" val="1931656345"/>
                    </a:ext>
                  </a:extLst>
                </a:gridCol>
              </a:tblGrid>
              <a:tr h="567125">
                <a:tc>
                  <a:txBody>
                    <a:bodyPr/>
                    <a:lstStyle/>
                    <a:p>
                      <a:pPr algn="l" fontAlgn="t"/>
                      <a:r>
                        <a:rPr lang="en-IN">
                          <a:effectLst/>
                        </a:rPr>
                        <a:t>Characteristic</a:t>
                      </a:r>
                    </a:p>
                  </a:txBody>
                  <a:tcPr>
                    <a:lnL w="9525" cap="flat" cmpd="sng" algn="ctr">
                      <a:solidFill>
                        <a:srgbClr val="F6F4F1"/>
                      </a:solidFill>
                      <a:prstDash val="solid"/>
                      <a:round/>
                      <a:headEnd type="none" w="med" len="med"/>
                      <a:tailEnd type="none" w="med" len="med"/>
                    </a:lnL>
                    <a:lnR w="9525" cap="flat" cmpd="sng" algn="ctr">
                      <a:solidFill>
                        <a:srgbClr val="F6F4F1"/>
                      </a:solidFill>
                      <a:prstDash val="solid"/>
                      <a:round/>
                      <a:headEnd type="none" w="med" len="med"/>
                      <a:tailEnd type="none" w="med" len="med"/>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tc>
                  <a:txBody>
                    <a:bodyPr/>
                    <a:lstStyle/>
                    <a:p>
                      <a:pPr algn="l" fontAlgn="t"/>
                      <a:r>
                        <a:rPr lang="en-IN">
                          <a:effectLst/>
                        </a:rPr>
                        <a:t>Normal</a:t>
                      </a:r>
                    </a:p>
                  </a:txBody>
                  <a:tcPr>
                    <a:lnL w="9525" cap="flat" cmpd="sng" algn="ctr">
                      <a:solidFill>
                        <a:srgbClr val="F6F4F1"/>
                      </a:solidFill>
                      <a:prstDash val="solid"/>
                      <a:round/>
                      <a:headEnd type="none" w="med" len="med"/>
                      <a:tailEnd type="none" w="med" len="med"/>
                    </a:lnL>
                    <a:lnR w="9525" cap="flat" cmpd="sng" algn="ctr">
                      <a:solidFill>
                        <a:srgbClr val="F6F4F1"/>
                      </a:solidFill>
                      <a:prstDash val="solid"/>
                      <a:round/>
                      <a:headEnd type="none" w="med" len="med"/>
                      <a:tailEnd type="none" w="med" len="med"/>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tc>
                  <a:txBody>
                    <a:bodyPr/>
                    <a:lstStyle/>
                    <a:p>
                      <a:pPr algn="l" fontAlgn="t"/>
                      <a:r>
                        <a:rPr lang="en-IN">
                          <a:effectLst/>
                        </a:rPr>
                        <a:t>Poisson</a:t>
                      </a:r>
                    </a:p>
                  </a:txBody>
                  <a:tcPr>
                    <a:lnL w="9525" cap="flat" cmpd="sng" algn="ctr">
                      <a:solidFill>
                        <a:srgbClr val="F6F4F1"/>
                      </a:solidFill>
                      <a:prstDash val="solid"/>
                      <a:round/>
                      <a:headEnd type="none" w="med" len="med"/>
                      <a:tailEnd type="none" w="med" len="med"/>
                    </a:lnL>
                    <a:lnR>
                      <a:noFill/>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extLst>
                  <a:ext uri="{0D108BD9-81ED-4DB2-BD59-A6C34878D82A}">
                    <a16:rowId xmlns:a16="http://schemas.microsoft.com/office/drawing/2014/main" val="3873346508"/>
                  </a:ext>
                </a:extLst>
              </a:tr>
              <a:tr h="567125">
                <a:tc>
                  <a:txBody>
                    <a:bodyPr/>
                    <a:lstStyle/>
                    <a:p>
                      <a:pPr fontAlgn="t"/>
                      <a:r>
                        <a:rPr lang="en-IN" u="none" strike="noStrike">
                          <a:solidFill>
                            <a:srgbClr val="1F80E8"/>
                          </a:solidFill>
                          <a:effectLst/>
                          <a:hlinkClick r:id="rId2"/>
                        </a:rPr>
                        <a:t>Continuous or discrete</a:t>
                      </a:r>
                      <a:endParaRPr lang="en-IN">
                        <a:effectLst/>
                      </a:endParaRPr>
                    </a:p>
                  </a:txBody>
                  <a:tcPr>
                    <a:lnL w="9525" cap="flat" cmpd="sng" algn="ctr">
                      <a:solidFill>
                        <a:srgbClr val="F6F4F1"/>
                      </a:solidFill>
                      <a:prstDash val="solid"/>
                      <a:round/>
                      <a:headEnd type="none" w="med" len="med"/>
                      <a:tailEnd type="none" w="med" len="med"/>
                    </a:lnL>
                    <a:lnR w="9525" cap="flat" cmpd="sng" algn="ctr">
                      <a:solidFill>
                        <a:srgbClr val="F6F4F1"/>
                      </a:solidFill>
                      <a:prstDash val="solid"/>
                      <a:round/>
                      <a:headEnd type="none" w="med" len="med"/>
                      <a:tailEnd type="none" w="med" len="med"/>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tc>
                  <a:txBody>
                    <a:bodyPr/>
                    <a:lstStyle/>
                    <a:p>
                      <a:pPr fontAlgn="t"/>
                      <a:r>
                        <a:rPr lang="en-IN">
                          <a:effectLst/>
                        </a:rPr>
                        <a:t>Continuous</a:t>
                      </a:r>
                    </a:p>
                  </a:txBody>
                  <a:tcPr>
                    <a:lnL w="9525" cap="flat" cmpd="sng" algn="ctr">
                      <a:solidFill>
                        <a:srgbClr val="F6F4F1"/>
                      </a:solidFill>
                      <a:prstDash val="solid"/>
                      <a:round/>
                      <a:headEnd type="none" w="med" len="med"/>
                      <a:tailEnd type="none" w="med" len="med"/>
                    </a:lnL>
                    <a:lnR w="9525" cap="flat" cmpd="sng" algn="ctr">
                      <a:solidFill>
                        <a:srgbClr val="F6F4F1"/>
                      </a:solidFill>
                      <a:prstDash val="solid"/>
                      <a:round/>
                      <a:headEnd type="none" w="med" len="med"/>
                      <a:tailEnd type="none" w="med" len="med"/>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tc>
                  <a:txBody>
                    <a:bodyPr/>
                    <a:lstStyle/>
                    <a:p>
                      <a:pPr fontAlgn="t"/>
                      <a:r>
                        <a:rPr lang="en-IN">
                          <a:effectLst/>
                        </a:rPr>
                        <a:t>Discrete</a:t>
                      </a:r>
                    </a:p>
                  </a:txBody>
                  <a:tcPr>
                    <a:lnL w="9525" cap="flat" cmpd="sng" algn="ctr">
                      <a:solidFill>
                        <a:srgbClr val="F6F4F1"/>
                      </a:solidFill>
                      <a:prstDash val="solid"/>
                      <a:round/>
                      <a:headEnd type="none" w="med" len="med"/>
                      <a:tailEnd type="none" w="med" len="med"/>
                    </a:lnL>
                    <a:lnR>
                      <a:noFill/>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extLst>
                  <a:ext uri="{0D108BD9-81ED-4DB2-BD59-A6C34878D82A}">
                    <a16:rowId xmlns:a16="http://schemas.microsoft.com/office/drawing/2014/main" val="2045620705"/>
                  </a:ext>
                </a:extLst>
              </a:tr>
              <a:tr h="992469">
                <a:tc>
                  <a:txBody>
                    <a:bodyPr/>
                    <a:lstStyle/>
                    <a:p>
                      <a:pPr fontAlgn="t"/>
                      <a:r>
                        <a:rPr lang="en-IN" u="none" strike="noStrike">
                          <a:solidFill>
                            <a:srgbClr val="1F80E8"/>
                          </a:solidFill>
                          <a:effectLst/>
                          <a:hlinkClick r:id="rId3"/>
                        </a:rPr>
                        <a:t>Parameter</a:t>
                      </a:r>
                      <a:endParaRPr lang="en-IN">
                        <a:effectLst/>
                      </a:endParaRPr>
                    </a:p>
                  </a:txBody>
                  <a:tcPr>
                    <a:lnL w="9525" cap="flat" cmpd="sng" algn="ctr">
                      <a:solidFill>
                        <a:srgbClr val="F6F4F1"/>
                      </a:solidFill>
                      <a:prstDash val="solid"/>
                      <a:round/>
                      <a:headEnd type="none" w="med" len="med"/>
                      <a:tailEnd type="none" w="med" len="med"/>
                    </a:lnL>
                    <a:lnR w="9525" cap="flat" cmpd="sng" algn="ctr">
                      <a:solidFill>
                        <a:srgbClr val="F6F4F1"/>
                      </a:solidFill>
                      <a:prstDash val="solid"/>
                      <a:round/>
                      <a:headEnd type="none" w="med" len="med"/>
                      <a:tailEnd type="none" w="med" len="med"/>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tc>
                  <a:txBody>
                    <a:bodyPr/>
                    <a:lstStyle/>
                    <a:p>
                      <a:pPr fontAlgn="t"/>
                      <a:r>
                        <a:rPr lang="en-US">
                          <a:effectLst/>
                        </a:rPr>
                        <a:t>Mean (µ) and standard deviation (σ)</a:t>
                      </a:r>
                    </a:p>
                  </a:txBody>
                  <a:tcPr>
                    <a:lnL w="9525" cap="flat" cmpd="sng" algn="ctr">
                      <a:solidFill>
                        <a:srgbClr val="F6F4F1"/>
                      </a:solidFill>
                      <a:prstDash val="solid"/>
                      <a:round/>
                      <a:headEnd type="none" w="med" len="med"/>
                      <a:tailEnd type="none" w="med" len="med"/>
                    </a:lnL>
                    <a:lnR w="9525" cap="flat" cmpd="sng" algn="ctr">
                      <a:solidFill>
                        <a:srgbClr val="F6F4F1"/>
                      </a:solidFill>
                      <a:prstDash val="solid"/>
                      <a:round/>
                      <a:headEnd type="none" w="med" len="med"/>
                      <a:tailEnd type="none" w="med" len="med"/>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tc>
                  <a:txBody>
                    <a:bodyPr/>
                    <a:lstStyle/>
                    <a:p>
                      <a:pPr fontAlgn="t"/>
                      <a:r>
                        <a:rPr lang="en-IN">
                          <a:effectLst/>
                        </a:rPr>
                        <a:t>Lambda (</a:t>
                      </a:r>
                      <a:r>
                        <a:rPr lang="el-GR">
                          <a:effectLst/>
                        </a:rPr>
                        <a:t>λ)</a:t>
                      </a:r>
                    </a:p>
                  </a:txBody>
                  <a:tcPr>
                    <a:lnL w="9525" cap="flat" cmpd="sng" algn="ctr">
                      <a:solidFill>
                        <a:srgbClr val="F6F4F1"/>
                      </a:solidFill>
                      <a:prstDash val="solid"/>
                      <a:round/>
                      <a:headEnd type="none" w="med" len="med"/>
                      <a:tailEnd type="none" w="med" len="med"/>
                    </a:lnL>
                    <a:lnR>
                      <a:noFill/>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extLst>
                  <a:ext uri="{0D108BD9-81ED-4DB2-BD59-A6C34878D82A}">
                    <a16:rowId xmlns:a16="http://schemas.microsoft.com/office/drawing/2014/main" val="2946674153"/>
                  </a:ext>
                </a:extLst>
              </a:tr>
              <a:tr h="567125">
                <a:tc>
                  <a:txBody>
                    <a:bodyPr/>
                    <a:lstStyle/>
                    <a:p>
                      <a:pPr fontAlgn="t"/>
                      <a:r>
                        <a:rPr lang="en-IN">
                          <a:effectLst/>
                        </a:rPr>
                        <a:t>Shape</a:t>
                      </a:r>
                    </a:p>
                  </a:txBody>
                  <a:tcPr>
                    <a:lnL w="9525" cap="flat" cmpd="sng" algn="ctr">
                      <a:solidFill>
                        <a:srgbClr val="F6F4F1"/>
                      </a:solidFill>
                      <a:prstDash val="solid"/>
                      <a:round/>
                      <a:headEnd type="none" w="med" len="med"/>
                      <a:tailEnd type="none" w="med" len="med"/>
                    </a:lnL>
                    <a:lnR w="9525" cap="flat" cmpd="sng" algn="ctr">
                      <a:solidFill>
                        <a:srgbClr val="F6F4F1"/>
                      </a:solidFill>
                      <a:prstDash val="solid"/>
                      <a:round/>
                      <a:headEnd type="none" w="med" len="med"/>
                      <a:tailEnd type="none" w="med" len="med"/>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tc>
                  <a:txBody>
                    <a:bodyPr/>
                    <a:lstStyle/>
                    <a:p>
                      <a:pPr fontAlgn="t"/>
                      <a:r>
                        <a:rPr lang="en-IN">
                          <a:effectLst/>
                        </a:rPr>
                        <a:t>Bell-shaped</a:t>
                      </a:r>
                    </a:p>
                  </a:txBody>
                  <a:tcPr>
                    <a:lnL w="9525" cap="flat" cmpd="sng" algn="ctr">
                      <a:solidFill>
                        <a:srgbClr val="F6F4F1"/>
                      </a:solidFill>
                      <a:prstDash val="solid"/>
                      <a:round/>
                      <a:headEnd type="none" w="med" len="med"/>
                      <a:tailEnd type="none" w="med" len="med"/>
                    </a:lnL>
                    <a:lnR w="9525" cap="flat" cmpd="sng" algn="ctr">
                      <a:solidFill>
                        <a:srgbClr val="F6F4F1"/>
                      </a:solidFill>
                      <a:prstDash val="solid"/>
                      <a:round/>
                      <a:headEnd type="none" w="med" len="med"/>
                      <a:tailEnd type="none" w="med" len="med"/>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tc>
                  <a:txBody>
                    <a:bodyPr/>
                    <a:lstStyle/>
                    <a:p>
                      <a:pPr fontAlgn="t"/>
                      <a:r>
                        <a:rPr lang="en-IN">
                          <a:effectLst/>
                        </a:rPr>
                        <a:t>Depends on </a:t>
                      </a:r>
                      <a:r>
                        <a:rPr lang="el-GR">
                          <a:effectLst/>
                        </a:rPr>
                        <a:t>λ</a:t>
                      </a:r>
                    </a:p>
                  </a:txBody>
                  <a:tcPr>
                    <a:lnL w="9525" cap="flat" cmpd="sng" algn="ctr">
                      <a:solidFill>
                        <a:srgbClr val="F6F4F1"/>
                      </a:solidFill>
                      <a:prstDash val="solid"/>
                      <a:round/>
                      <a:headEnd type="none" w="med" len="med"/>
                      <a:tailEnd type="none" w="med" len="med"/>
                    </a:lnL>
                    <a:lnR>
                      <a:noFill/>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extLst>
                  <a:ext uri="{0D108BD9-81ED-4DB2-BD59-A6C34878D82A}">
                    <a16:rowId xmlns:a16="http://schemas.microsoft.com/office/drawing/2014/main" val="1573438387"/>
                  </a:ext>
                </a:extLst>
              </a:tr>
              <a:tr h="1417812">
                <a:tc>
                  <a:txBody>
                    <a:bodyPr/>
                    <a:lstStyle/>
                    <a:p>
                      <a:pPr fontAlgn="t"/>
                      <a:r>
                        <a:rPr lang="en-IN" u="none" strike="noStrike">
                          <a:solidFill>
                            <a:srgbClr val="1F80E8"/>
                          </a:solidFill>
                          <a:effectLst/>
                          <a:hlinkClick r:id="rId4"/>
                        </a:rPr>
                        <a:t>Symmetry</a:t>
                      </a:r>
                      <a:endParaRPr lang="en-IN">
                        <a:effectLst/>
                      </a:endParaRPr>
                    </a:p>
                  </a:txBody>
                  <a:tcPr>
                    <a:lnL w="9525" cap="flat" cmpd="sng" algn="ctr">
                      <a:solidFill>
                        <a:srgbClr val="F6F4F1"/>
                      </a:solidFill>
                      <a:prstDash val="solid"/>
                      <a:round/>
                      <a:headEnd type="none" w="med" len="med"/>
                      <a:tailEnd type="none" w="med" len="med"/>
                    </a:lnL>
                    <a:lnR w="9525" cap="flat" cmpd="sng" algn="ctr">
                      <a:solidFill>
                        <a:srgbClr val="F6F4F1"/>
                      </a:solidFill>
                      <a:prstDash val="solid"/>
                      <a:round/>
                      <a:headEnd type="none" w="med" len="med"/>
                      <a:tailEnd type="none" w="med" len="med"/>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tc>
                  <a:txBody>
                    <a:bodyPr/>
                    <a:lstStyle/>
                    <a:p>
                      <a:pPr fontAlgn="t"/>
                      <a:r>
                        <a:rPr lang="en-IN">
                          <a:effectLst/>
                        </a:rPr>
                        <a:t>Symmetrical</a:t>
                      </a:r>
                    </a:p>
                  </a:txBody>
                  <a:tcPr>
                    <a:lnL w="9525" cap="flat" cmpd="sng" algn="ctr">
                      <a:solidFill>
                        <a:srgbClr val="F6F4F1"/>
                      </a:solidFill>
                      <a:prstDash val="solid"/>
                      <a:round/>
                      <a:headEnd type="none" w="med" len="med"/>
                      <a:tailEnd type="none" w="med" len="med"/>
                    </a:lnL>
                    <a:lnR w="9525" cap="flat" cmpd="sng" algn="ctr">
                      <a:solidFill>
                        <a:srgbClr val="F6F4F1"/>
                      </a:solidFill>
                      <a:prstDash val="solid"/>
                      <a:round/>
                      <a:headEnd type="none" w="med" len="med"/>
                      <a:tailEnd type="none" w="med" len="med"/>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tc>
                  <a:txBody>
                    <a:bodyPr/>
                    <a:lstStyle/>
                    <a:p>
                      <a:pPr fontAlgn="t"/>
                      <a:r>
                        <a:rPr lang="en-US">
                          <a:effectLst/>
                        </a:rPr>
                        <a:t>Asymmetrical (right-skewed). As λ increases, the asymmetry decreases.</a:t>
                      </a:r>
                    </a:p>
                  </a:txBody>
                  <a:tcPr>
                    <a:lnL w="9525" cap="flat" cmpd="sng" algn="ctr">
                      <a:solidFill>
                        <a:srgbClr val="F6F4F1"/>
                      </a:solidFill>
                      <a:prstDash val="solid"/>
                      <a:round/>
                      <a:headEnd type="none" w="med" len="med"/>
                      <a:tailEnd type="none" w="med" len="med"/>
                    </a:lnL>
                    <a:lnR>
                      <a:noFill/>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extLst>
                  <a:ext uri="{0D108BD9-81ED-4DB2-BD59-A6C34878D82A}">
                    <a16:rowId xmlns:a16="http://schemas.microsoft.com/office/drawing/2014/main" val="1750741014"/>
                  </a:ext>
                </a:extLst>
              </a:tr>
              <a:tr h="567125">
                <a:tc>
                  <a:txBody>
                    <a:bodyPr/>
                    <a:lstStyle/>
                    <a:p>
                      <a:pPr fontAlgn="t"/>
                      <a:r>
                        <a:rPr lang="en-IN">
                          <a:effectLst/>
                        </a:rPr>
                        <a:t>Range</a:t>
                      </a:r>
                    </a:p>
                  </a:txBody>
                  <a:tcPr>
                    <a:lnL w="9525" cap="flat" cmpd="sng" algn="ctr">
                      <a:solidFill>
                        <a:srgbClr val="F6F4F1"/>
                      </a:solidFill>
                      <a:prstDash val="solid"/>
                      <a:round/>
                      <a:headEnd type="none" w="med" len="med"/>
                      <a:tailEnd type="none" w="med" len="med"/>
                    </a:lnL>
                    <a:lnR w="9525" cap="flat" cmpd="sng" algn="ctr">
                      <a:solidFill>
                        <a:srgbClr val="F6F4F1"/>
                      </a:solidFill>
                      <a:prstDash val="solid"/>
                      <a:round/>
                      <a:headEnd type="none" w="med" len="med"/>
                      <a:tailEnd type="none" w="med" len="med"/>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tc>
                  <a:txBody>
                    <a:bodyPr/>
                    <a:lstStyle/>
                    <a:p>
                      <a:pPr fontAlgn="t"/>
                      <a:r>
                        <a:rPr lang="en-IN">
                          <a:effectLst/>
                        </a:rPr>
                        <a:t>−∞ to ∞</a:t>
                      </a:r>
                    </a:p>
                  </a:txBody>
                  <a:tcPr>
                    <a:lnL w="9525" cap="flat" cmpd="sng" algn="ctr">
                      <a:solidFill>
                        <a:srgbClr val="F6F4F1"/>
                      </a:solidFill>
                      <a:prstDash val="solid"/>
                      <a:round/>
                      <a:headEnd type="none" w="med" len="med"/>
                      <a:tailEnd type="none" w="med" len="med"/>
                    </a:lnL>
                    <a:lnR w="9525" cap="flat" cmpd="sng" algn="ctr">
                      <a:solidFill>
                        <a:srgbClr val="F6F4F1"/>
                      </a:solidFill>
                      <a:prstDash val="solid"/>
                      <a:round/>
                      <a:headEnd type="none" w="med" len="med"/>
                      <a:tailEnd type="none" w="med" len="med"/>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tc>
                  <a:txBody>
                    <a:bodyPr/>
                    <a:lstStyle/>
                    <a:p>
                      <a:pPr fontAlgn="t"/>
                      <a:r>
                        <a:rPr lang="en-IN" dirty="0">
                          <a:effectLst/>
                        </a:rPr>
                        <a:t>0 to ∞</a:t>
                      </a:r>
                    </a:p>
                  </a:txBody>
                  <a:tcPr>
                    <a:lnL w="9525" cap="flat" cmpd="sng" algn="ctr">
                      <a:solidFill>
                        <a:srgbClr val="F6F4F1"/>
                      </a:solidFill>
                      <a:prstDash val="solid"/>
                      <a:round/>
                      <a:headEnd type="none" w="med" len="med"/>
                      <a:tailEnd type="none" w="med" len="med"/>
                    </a:lnL>
                    <a:lnR>
                      <a:noFill/>
                    </a:lnR>
                    <a:lnT w="9525" cap="flat" cmpd="sng" algn="ctr">
                      <a:solidFill>
                        <a:srgbClr val="F6F4F1"/>
                      </a:solidFill>
                      <a:prstDash val="solid"/>
                      <a:round/>
                      <a:headEnd type="none" w="med" len="med"/>
                      <a:tailEnd type="none" w="med" len="med"/>
                    </a:lnT>
                    <a:lnB w="9525" cap="flat" cmpd="sng" algn="ctr">
                      <a:solidFill>
                        <a:srgbClr val="F6F4F1"/>
                      </a:solidFill>
                      <a:prstDash val="solid"/>
                      <a:round/>
                      <a:headEnd type="none" w="med" len="med"/>
                      <a:tailEnd type="none" w="med" len="med"/>
                    </a:lnB>
                    <a:solidFill>
                      <a:srgbClr val="FFFFFF"/>
                    </a:solidFill>
                  </a:tcPr>
                </a:tc>
                <a:extLst>
                  <a:ext uri="{0D108BD9-81ED-4DB2-BD59-A6C34878D82A}">
                    <a16:rowId xmlns:a16="http://schemas.microsoft.com/office/drawing/2014/main" val="670662972"/>
                  </a:ext>
                </a:extLst>
              </a:tr>
            </a:tbl>
          </a:graphicData>
        </a:graphic>
      </p:graphicFrame>
    </p:spTree>
    <p:extLst>
      <p:ext uri="{BB962C8B-B14F-4D97-AF65-F5344CB8AC3E}">
        <p14:creationId xmlns:p14="http://schemas.microsoft.com/office/powerpoint/2010/main" val="298291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B15E-648B-0BDE-B213-38D6595D40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90A607-5BBB-88CB-54C8-80763EB84874}"/>
              </a:ext>
            </a:extLst>
          </p:cNvPr>
          <p:cNvSpPr>
            <a:spLocks noGrp="1"/>
          </p:cNvSpPr>
          <p:nvPr>
            <p:ph idx="1"/>
          </p:nvPr>
        </p:nvSpPr>
        <p:spPr/>
        <p:txBody>
          <a:bodyPr/>
          <a:lstStyle/>
          <a:p>
            <a:r>
              <a:rPr lang="en-US" b="0" i="0" dirty="0">
                <a:effectLst/>
                <a:latin typeface="Minion Pro"/>
              </a:rPr>
              <a:t>A binomial distribution can be understood as the </a:t>
            </a:r>
            <a:r>
              <a:rPr lang="en-US" b="0" i="0" u="sng" strike="noStrike" dirty="0">
                <a:effectLst/>
                <a:latin typeface="Minion Pro"/>
                <a:hlinkClick r:id="rId2">
                  <a:extLst>
                    <a:ext uri="{A12FA001-AC4F-418D-AE19-62706E023703}">
                      <ahyp:hlinkClr xmlns:ahyp="http://schemas.microsoft.com/office/drawing/2018/hyperlinkcolor" val="tx"/>
                    </a:ext>
                  </a:extLst>
                </a:hlinkClick>
              </a:rPr>
              <a:t>probability</a:t>
            </a:r>
            <a:r>
              <a:rPr lang="en-US" b="0" i="0" dirty="0">
                <a:effectLst/>
                <a:latin typeface="Minion Pro"/>
              </a:rPr>
              <a:t> of a trail with two and only two outcomes. It is a type of distribution that has two different outcomes namely, ‘success’ and ‘failure’ (a typical Bernoulli trial). It is applicable to discrete </a:t>
            </a:r>
            <a:r>
              <a:rPr lang="en-US" b="0" i="0" strike="noStrike" dirty="0">
                <a:effectLst/>
                <a:latin typeface="Minion Pro"/>
                <a:hlinkClick r:id="rId3">
                  <a:extLst>
                    <a:ext uri="{A12FA001-AC4F-418D-AE19-62706E023703}">
                      <ahyp:hlinkClr xmlns:ahyp="http://schemas.microsoft.com/office/drawing/2018/hyperlinkcolor" val="tx"/>
                    </a:ext>
                  </a:extLst>
                </a:hlinkClick>
              </a:rPr>
              <a:t>random variables</a:t>
            </a:r>
            <a:r>
              <a:rPr lang="en-US" b="0" i="0" dirty="0">
                <a:effectLst/>
                <a:latin typeface="Minion Pro"/>
              </a:rPr>
              <a:t> only. </a:t>
            </a:r>
            <a:endParaRPr lang="en-IN" dirty="0"/>
          </a:p>
        </p:txBody>
      </p:sp>
    </p:spTree>
    <p:extLst>
      <p:ext uri="{BB962C8B-B14F-4D97-AF65-F5344CB8AC3E}">
        <p14:creationId xmlns:p14="http://schemas.microsoft.com/office/powerpoint/2010/main" val="284948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BD01-70D2-B9AE-E01C-C19E4FAB0BD8}"/>
              </a:ext>
            </a:extLst>
          </p:cNvPr>
          <p:cNvSpPr>
            <a:spLocks noGrp="1"/>
          </p:cNvSpPr>
          <p:nvPr>
            <p:ph type="title"/>
          </p:nvPr>
        </p:nvSpPr>
        <p:spPr/>
        <p:txBody>
          <a:bodyPr/>
          <a:lstStyle/>
          <a:p>
            <a:r>
              <a:rPr lang="en-US" b="1" i="0" dirty="0">
                <a:solidFill>
                  <a:srgbClr val="000000"/>
                </a:solidFill>
                <a:effectLst/>
                <a:latin typeface="Open Sans" panose="020B0606030504020204" pitchFamily="34" charset="0"/>
              </a:rPr>
              <a:t>Binomial Distribution Criteria</a:t>
            </a:r>
            <a:br>
              <a:rPr lang="en-US" b="1" i="0" dirty="0">
                <a:solidFill>
                  <a:srgbClr val="000000"/>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E4310B5C-6C1D-E209-885F-EFBAE76C08D2}"/>
              </a:ext>
            </a:extLst>
          </p:cNvPr>
          <p:cNvSpPr>
            <a:spLocks noGrp="1"/>
          </p:cNvSpPr>
          <p:nvPr>
            <p:ph idx="1"/>
          </p:nvPr>
        </p:nvSpPr>
        <p:spPr/>
        <p:txBody>
          <a:bodyPr/>
          <a:lstStyle/>
          <a:p>
            <a:pPr algn="l"/>
            <a:r>
              <a:rPr lang="en-US" b="0" i="0" dirty="0">
                <a:effectLst/>
                <a:latin typeface="Minion Pro"/>
              </a:rPr>
              <a:t>The binomial distribution is a common way to test the distribution and it is frequently used in </a:t>
            </a:r>
            <a:r>
              <a:rPr lang="en-US" b="0" i="0" u="none" strike="noStrike" dirty="0">
                <a:effectLst/>
                <a:latin typeface="Minion Pro"/>
                <a:hlinkClick r:id="rId2">
                  <a:extLst>
                    <a:ext uri="{A12FA001-AC4F-418D-AE19-62706E023703}">
                      <ahyp:hlinkClr xmlns:ahyp="http://schemas.microsoft.com/office/drawing/2018/hyperlinkcolor" val="tx"/>
                    </a:ext>
                  </a:extLst>
                </a:hlinkClick>
              </a:rPr>
              <a:t>statistics</a:t>
            </a:r>
            <a:r>
              <a:rPr lang="en-US" b="0" i="0" dirty="0">
                <a:effectLst/>
                <a:latin typeface="Minion Pro"/>
              </a:rPr>
              <a:t>. There are two most important variables in the binomial formula such as:</a:t>
            </a:r>
          </a:p>
          <a:p>
            <a:pPr algn="l">
              <a:buFont typeface="Arial" panose="020B0604020202020204" pitchFamily="34" charset="0"/>
              <a:buChar char="•"/>
            </a:pPr>
            <a:r>
              <a:rPr lang="en-US" b="0" i="0" dirty="0">
                <a:solidFill>
                  <a:srgbClr val="0B0B0B"/>
                </a:solidFill>
                <a:effectLst/>
                <a:latin typeface="Minion Pro"/>
              </a:rPr>
              <a:t>‘n’ it stands for the number of times the experiment is conducted</a:t>
            </a:r>
          </a:p>
          <a:p>
            <a:pPr algn="l">
              <a:buFont typeface="Arial" panose="020B0604020202020204" pitchFamily="34" charset="0"/>
              <a:buChar char="•"/>
            </a:pPr>
            <a:r>
              <a:rPr lang="en-US" b="0" i="0" dirty="0">
                <a:solidFill>
                  <a:srgbClr val="0B0B0B"/>
                </a:solidFill>
                <a:effectLst/>
                <a:latin typeface="Minion Pro"/>
              </a:rPr>
              <a:t>‘p’ represents the possibility of one specific outcome</a:t>
            </a:r>
          </a:p>
          <a:p>
            <a:pPr marL="0" indent="0" algn="l">
              <a:buNone/>
            </a:pPr>
            <a:r>
              <a:rPr lang="en-US" dirty="0">
                <a:solidFill>
                  <a:srgbClr val="0B0B0B"/>
                </a:solidFill>
                <a:latin typeface="Minion Pro"/>
              </a:rPr>
              <a:t>We can write formula:</a:t>
            </a:r>
            <a:endParaRPr lang="en-US" b="0" i="0" dirty="0">
              <a:solidFill>
                <a:srgbClr val="0B0B0B"/>
              </a:solidFill>
              <a:effectLst/>
              <a:latin typeface="Minion Pro"/>
            </a:endParaRPr>
          </a:p>
          <a:p>
            <a:r>
              <a:rPr lang="pt-BR" b="1" i="0" dirty="0">
                <a:effectLst/>
                <a:latin typeface="Minion Pro"/>
              </a:rPr>
              <a:t>b(x,n,p)= nCx P</a:t>
            </a:r>
            <a:r>
              <a:rPr lang="pt-BR" b="1" i="0" baseline="30000" dirty="0">
                <a:effectLst/>
                <a:latin typeface="Minion Pro"/>
              </a:rPr>
              <a:t>x</a:t>
            </a:r>
            <a:r>
              <a:rPr lang="pt-BR" b="1" baseline="30000" dirty="0">
                <a:latin typeface="Minion Pro"/>
              </a:rPr>
              <a:t> </a:t>
            </a:r>
            <a:r>
              <a:rPr lang="pt-BR" b="1" i="0" dirty="0">
                <a:effectLst/>
                <a:latin typeface="Minion Pro"/>
              </a:rPr>
              <a:t>(1-P)</a:t>
            </a:r>
            <a:r>
              <a:rPr lang="pt-BR" b="1" i="0" baseline="30000" dirty="0">
                <a:effectLst/>
                <a:latin typeface="Minion Pro"/>
              </a:rPr>
              <a:t>n-x</a:t>
            </a:r>
            <a:r>
              <a:rPr lang="pt-BR" b="1" i="0" dirty="0">
                <a:effectLst/>
                <a:latin typeface="Minion Pro"/>
              </a:rPr>
              <a:t>    </a:t>
            </a:r>
            <a:r>
              <a:rPr lang="pt-BR" b="0" i="0" dirty="0">
                <a:effectLst/>
                <a:latin typeface="Minion Pro"/>
              </a:rPr>
              <a:t>for x=0,1,2,…..n.</a:t>
            </a:r>
            <a:endParaRPr lang="en-IN" dirty="0"/>
          </a:p>
        </p:txBody>
      </p:sp>
    </p:spTree>
    <p:extLst>
      <p:ext uri="{BB962C8B-B14F-4D97-AF65-F5344CB8AC3E}">
        <p14:creationId xmlns:p14="http://schemas.microsoft.com/office/powerpoint/2010/main" val="419551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EF79-A52E-F6AC-173F-51B2FC0AD382}"/>
              </a:ext>
            </a:extLst>
          </p:cNvPr>
          <p:cNvSpPr>
            <a:spLocks noGrp="1"/>
          </p:cNvSpPr>
          <p:nvPr>
            <p:ph type="title"/>
          </p:nvPr>
        </p:nvSpPr>
        <p:spPr/>
        <p:txBody>
          <a:bodyPr>
            <a:normAutofit fontScale="90000"/>
          </a:bodyPr>
          <a:lstStyle/>
          <a:p>
            <a:r>
              <a:rPr lang="en-US" b="1" i="0" dirty="0">
                <a:solidFill>
                  <a:srgbClr val="000000"/>
                </a:solidFill>
                <a:effectLst/>
                <a:latin typeface="Open Sans" panose="020B0606030504020204" pitchFamily="34" charset="0"/>
              </a:rPr>
              <a:t>Mean and Variance of a Binomial Distribution</a:t>
            </a:r>
            <a:br>
              <a:rPr lang="en-US" b="1" i="0" dirty="0">
                <a:solidFill>
                  <a:srgbClr val="000000"/>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ADB30694-5332-DE04-3D74-D42A90A76625}"/>
              </a:ext>
            </a:extLst>
          </p:cNvPr>
          <p:cNvSpPr>
            <a:spLocks noGrp="1"/>
          </p:cNvSpPr>
          <p:nvPr>
            <p:ph idx="1"/>
          </p:nvPr>
        </p:nvSpPr>
        <p:spPr>
          <a:xfrm>
            <a:off x="838200" y="1690688"/>
            <a:ext cx="10515600" cy="4486275"/>
          </a:xfrm>
        </p:spPr>
        <p:txBody>
          <a:bodyPr/>
          <a:lstStyle/>
          <a:p>
            <a:endParaRPr lang="en-US" b="0" i="0" dirty="0">
              <a:effectLst/>
              <a:latin typeface="Minion Pro"/>
            </a:endParaRPr>
          </a:p>
          <a:p>
            <a:pPr marL="0" indent="0">
              <a:buNone/>
            </a:pPr>
            <a:r>
              <a:rPr lang="en-US" dirty="0">
                <a:latin typeface="Minion Pro"/>
              </a:rPr>
              <a:t>     </a:t>
            </a:r>
            <a:r>
              <a:rPr lang="en-US" b="0" i="0" dirty="0">
                <a:effectLst/>
                <a:latin typeface="Minion Pro"/>
              </a:rPr>
              <a:t>Mean(µ) = np</a:t>
            </a:r>
            <a:br>
              <a:rPr lang="en-US" dirty="0"/>
            </a:br>
            <a:r>
              <a:rPr lang="en-US" dirty="0"/>
              <a:t>     </a:t>
            </a:r>
            <a:r>
              <a:rPr lang="en-US" b="0" i="0" dirty="0">
                <a:effectLst/>
                <a:latin typeface="Minion Pro"/>
              </a:rPr>
              <a:t>Variance(σ</a:t>
            </a:r>
            <a:r>
              <a:rPr lang="en-US" b="0" i="0" baseline="30000" dirty="0">
                <a:effectLst/>
                <a:latin typeface="Minion Pro"/>
              </a:rPr>
              <a:t>2</a:t>
            </a:r>
            <a:r>
              <a:rPr lang="en-US" b="0" i="0" dirty="0">
                <a:effectLst/>
                <a:latin typeface="Minion Pro"/>
              </a:rPr>
              <a:t>) = </a:t>
            </a:r>
            <a:r>
              <a:rPr lang="en-US" b="0" i="0" dirty="0" err="1">
                <a:effectLst/>
                <a:latin typeface="Minion Pro"/>
              </a:rPr>
              <a:t>npq</a:t>
            </a:r>
            <a:endParaRPr lang="en-US" b="0" i="0" dirty="0">
              <a:effectLst/>
              <a:latin typeface="Minion Pro"/>
            </a:endParaRPr>
          </a:p>
          <a:p>
            <a:pPr marL="0" indent="0">
              <a:buNone/>
            </a:pPr>
            <a:endParaRPr lang="en-US" b="0" i="0" dirty="0">
              <a:effectLst/>
              <a:latin typeface="Minion Pro"/>
            </a:endParaRPr>
          </a:p>
          <a:p>
            <a:pPr marL="0" indent="0">
              <a:buNone/>
            </a:pPr>
            <a:endParaRPr lang="en-IN" dirty="0"/>
          </a:p>
        </p:txBody>
      </p:sp>
    </p:spTree>
    <p:extLst>
      <p:ext uri="{BB962C8B-B14F-4D97-AF65-F5344CB8AC3E}">
        <p14:creationId xmlns:p14="http://schemas.microsoft.com/office/powerpoint/2010/main" val="232642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B0E4-7A1F-0874-980C-046E520FC77F}"/>
              </a:ext>
            </a:extLst>
          </p:cNvPr>
          <p:cNvSpPr>
            <a:spLocks noGrp="1"/>
          </p:cNvSpPr>
          <p:nvPr>
            <p:ph type="title"/>
          </p:nvPr>
        </p:nvSpPr>
        <p:spPr/>
        <p:txBody>
          <a:bodyPr/>
          <a:lstStyle/>
          <a:p>
            <a:r>
              <a:rPr lang="en-US" dirty="0"/>
              <a:t>Problem Statement −</a:t>
            </a:r>
            <a:br>
              <a:rPr lang="en-US" dirty="0"/>
            </a:br>
            <a:endParaRPr lang="en-IN" dirty="0"/>
          </a:p>
        </p:txBody>
      </p:sp>
      <p:sp>
        <p:nvSpPr>
          <p:cNvPr id="3" name="Content Placeholder 2">
            <a:extLst>
              <a:ext uri="{FF2B5EF4-FFF2-40B4-BE49-F238E27FC236}">
                <a16:creationId xmlns:a16="http://schemas.microsoft.com/office/drawing/2014/main" id="{DFD6AA5D-E132-C6EA-A7DE-E3A77CAEA144}"/>
              </a:ext>
            </a:extLst>
          </p:cNvPr>
          <p:cNvSpPr>
            <a:spLocks noGrp="1"/>
          </p:cNvSpPr>
          <p:nvPr>
            <p:ph idx="1"/>
          </p:nvPr>
        </p:nvSpPr>
        <p:spPr/>
        <p:txBody>
          <a:bodyPr/>
          <a:lstStyle/>
          <a:p>
            <a:r>
              <a:rPr lang="en-US" dirty="0"/>
              <a:t>Eight coins are tossed at the same time. Discover the likelihood of getting no less than 6 heads.</a:t>
            </a:r>
          </a:p>
          <a:p>
            <a:endParaRPr lang="en-US" dirty="0"/>
          </a:p>
          <a:p>
            <a:r>
              <a:rPr lang="en-US" dirty="0"/>
              <a:t> Let</a:t>
            </a:r>
          </a:p>
          <a:p>
            <a:r>
              <a:rPr lang="en-US" dirty="0"/>
              <a:t> p=probability of getting a head. q=probability of getting a tail.</a:t>
            </a:r>
          </a:p>
          <a:p>
            <a:endParaRPr lang="en-IN" dirty="0"/>
          </a:p>
        </p:txBody>
      </p:sp>
    </p:spTree>
    <p:extLst>
      <p:ext uri="{BB962C8B-B14F-4D97-AF65-F5344CB8AC3E}">
        <p14:creationId xmlns:p14="http://schemas.microsoft.com/office/powerpoint/2010/main" val="393858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67FE-418C-CF61-2DCB-1EF2E423AF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059300-2A95-82E9-36ED-275780F0F7A7}"/>
              </a:ext>
            </a:extLst>
          </p:cNvPr>
          <p:cNvSpPr>
            <a:spLocks noGrp="1"/>
          </p:cNvSpPr>
          <p:nvPr>
            <p:ph idx="1"/>
          </p:nvPr>
        </p:nvSpPr>
        <p:spPr/>
        <p:txBody>
          <a:bodyPr/>
          <a:lstStyle/>
          <a:p>
            <a:r>
              <a:rPr lang="en-IN" sz="3600" dirty="0">
                <a:solidFill>
                  <a:srgbClr val="000000"/>
                </a:solidFill>
                <a:effectLst/>
                <a:latin typeface="MathJax_Math-italic"/>
                <a:ea typeface="Calibri" panose="020F0502020204030204" pitchFamily="34" charset="0"/>
                <a:cs typeface="Times New Roman" panose="02020603050405020304" pitchFamily="18" charset="0"/>
              </a:rPr>
              <a:t>H</a:t>
            </a:r>
            <a:r>
              <a:rPr lang="en-IN" sz="2800" dirty="0">
                <a:effectLst/>
                <a:latin typeface="Calibri" panose="020F0502020204030204" pitchFamily="34" charset="0"/>
                <a:ea typeface="Calibri" panose="020F0502020204030204" pitchFamily="34" charset="0"/>
                <a:cs typeface="Times New Roman" panose="02020603050405020304" pitchFamily="18" charset="0"/>
              </a:rPr>
              <a:t>ere</a:t>
            </a:r>
            <a:r>
              <a:rPr lang="en-IN" sz="3600" dirty="0">
                <a:solidFill>
                  <a:srgbClr val="000000"/>
                </a:solidFill>
                <a:effectLst/>
                <a:latin typeface="MathJax_Main"/>
                <a:ea typeface="Calibri" panose="020F0502020204030204" pitchFamily="34" charset="0"/>
                <a:cs typeface="Times New Roman" panose="02020603050405020304" pitchFamily="18" charset="0"/>
              </a:rPr>
              <a:t>, </a:t>
            </a:r>
            <a:r>
              <a:rPr lang="en-IN" sz="3600" dirty="0">
                <a:solidFill>
                  <a:srgbClr val="000000"/>
                </a:solidFill>
                <a:effectLst/>
                <a:latin typeface="MathJax_Math-italic"/>
                <a:ea typeface="Calibri" panose="020F0502020204030204" pitchFamily="34" charset="0"/>
                <a:cs typeface="Times New Roman" panose="02020603050405020304" pitchFamily="18" charset="0"/>
              </a:rPr>
              <a:t>p</a:t>
            </a:r>
            <a:r>
              <a:rPr lang="en-IN" sz="3600" dirty="0">
                <a:solidFill>
                  <a:srgbClr val="000000"/>
                </a:solidFill>
                <a:effectLst/>
                <a:latin typeface="MathJax_Main"/>
                <a:ea typeface="Calibri" panose="020F0502020204030204" pitchFamily="34" charset="0"/>
                <a:cs typeface="Times New Roman" panose="02020603050405020304" pitchFamily="18" charset="0"/>
              </a:rPr>
              <a:t>=</a:t>
            </a:r>
            <a:r>
              <a:rPr lang="en-IN" sz="2400" dirty="0">
                <a:solidFill>
                  <a:srgbClr val="000000"/>
                </a:solidFill>
                <a:effectLst/>
                <a:latin typeface="MathJax_Main"/>
                <a:ea typeface="Calibri" panose="020F0502020204030204" pitchFamily="34" charset="0"/>
                <a:cs typeface="Times New Roman" panose="02020603050405020304" pitchFamily="18" charset="0"/>
              </a:rPr>
              <a:t>1/2</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3600" dirty="0">
                <a:solidFill>
                  <a:srgbClr val="000000"/>
                </a:solidFill>
                <a:effectLst/>
                <a:latin typeface="MathJax_Math-italic"/>
                <a:ea typeface="Calibri" panose="020F0502020204030204" pitchFamily="34" charset="0"/>
                <a:cs typeface="Times New Roman" panose="02020603050405020304" pitchFamily="18" charset="0"/>
              </a:rPr>
              <a:t>q</a:t>
            </a:r>
            <a:r>
              <a:rPr lang="en-IN" sz="2800" dirty="0">
                <a:effectLst/>
                <a:latin typeface="Calibri" panose="020F0502020204030204" pitchFamily="34" charset="0"/>
                <a:ea typeface="Calibri" panose="020F0502020204030204" pitchFamily="34" charset="0"/>
                <a:cs typeface="Times New Roman" panose="02020603050405020304" pitchFamily="18" charset="0"/>
              </a:rPr>
              <a:t>=</a:t>
            </a:r>
            <a:r>
              <a:rPr lang="en-IN" sz="2400" dirty="0">
                <a:solidFill>
                  <a:srgbClr val="000000"/>
                </a:solidFill>
                <a:effectLst/>
                <a:latin typeface="MathJax_Main"/>
                <a:ea typeface="Calibri" panose="020F0502020204030204" pitchFamily="34" charset="0"/>
                <a:cs typeface="Times New Roman" panose="02020603050405020304" pitchFamily="18" charset="0"/>
              </a:rPr>
              <a:t>1/2</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3600" dirty="0">
                <a:solidFill>
                  <a:srgbClr val="000000"/>
                </a:solidFill>
                <a:effectLst/>
                <a:latin typeface="MathJax_Math-italic"/>
                <a:ea typeface="Calibri" panose="020F0502020204030204" pitchFamily="34" charset="0"/>
                <a:cs typeface="Times New Roman" panose="02020603050405020304" pitchFamily="18" charset="0"/>
              </a:rPr>
              <a:t>n</a:t>
            </a:r>
            <a:r>
              <a:rPr lang="en-IN" sz="3600" dirty="0">
                <a:solidFill>
                  <a:srgbClr val="000000"/>
                </a:solidFill>
                <a:effectLst/>
                <a:latin typeface="MathJax_Main"/>
                <a:ea typeface="Calibri" panose="020F0502020204030204" pitchFamily="34" charset="0"/>
                <a:cs typeface="Times New Roman" panose="02020603050405020304" pitchFamily="18" charset="0"/>
              </a:rPr>
              <a:t>=8,</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3600" dirty="0">
                <a:solidFill>
                  <a:srgbClr val="000000"/>
                </a:solidFill>
                <a:effectLst/>
                <a:latin typeface="MathJax_Math-italic"/>
                <a:ea typeface="Calibri" panose="020F0502020204030204" pitchFamily="34" charset="0"/>
                <a:cs typeface="Times New Roman" panose="02020603050405020304" pitchFamily="18" charset="0"/>
              </a:rPr>
              <a:t>P</a:t>
            </a:r>
            <a:r>
              <a:rPr lang="en-IN" sz="2800" dirty="0">
                <a:effectLst/>
                <a:latin typeface="Calibri" panose="020F0502020204030204" pitchFamily="34" charset="0"/>
                <a:ea typeface="Calibri" panose="020F0502020204030204" pitchFamily="34" charset="0"/>
                <a:cs typeface="Times New Roman" panose="02020603050405020304" pitchFamily="18" charset="0"/>
              </a:rPr>
              <a:t>(</a:t>
            </a:r>
            <a:r>
              <a:rPr lang="en-IN" sz="3600" dirty="0">
                <a:solidFill>
                  <a:srgbClr val="000000"/>
                </a:solidFill>
                <a:effectLst/>
                <a:latin typeface="MathJax_Math-italic"/>
                <a:ea typeface="Calibri" panose="020F0502020204030204" pitchFamily="34" charset="0"/>
                <a:cs typeface="Times New Roman" panose="02020603050405020304" pitchFamily="18" charset="0"/>
              </a:rPr>
              <a:t>X</a:t>
            </a:r>
            <a:r>
              <a:rPr lang="en-IN" sz="2800" dirty="0">
                <a:effectLst/>
                <a:latin typeface="Calibri" panose="020F0502020204030204" pitchFamily="34" charset="0"/>
                <a:ea typeface="Calibri" panose="020F0502020204030204" pitchFamily="34" charset="0"/>
                <a:cs typeface="Times New Roman" panose="02020603050405020304" pitchFamily="18" charset="0"/>
              </a:rPr>
              <a:t>−</a:t>
            </a:r>
            <a:r>
              <a:rPr lang="en-IN" sz="3600" dirty="0">
                <a:solidFill>
                  <a:srgbClr val="000000"/>
                </a:solidFill>
                <a:effectLst/>
                <a:latin typeface="MathJax_Math-italic"/>
                <a:ea typeface="Calibri" panose="020F0502020204030204" pitchFamily="34" charset="0"/>
                <a:cs typeface="Times New Roman" panose="02020603050405020304" pitchFamily="18" charset="0"/>
              </a:rPr>
              <a:t>x</a:t>
            </a:r>
            <a:r>
              <a:rPr lang="en-IN" sz="3600" dirty="0">
                <a:solidFill>
                  <a:srgbClr val="000000"/>
                </a:solidFill>
                <a:effectLst/>
                <a:latin typeface="MathJax_Main"/>
                <a:ea typeface="Calibri" panose="020F0502020204030204" pitchFamily="34" charset="0"/>
                <a:cs typeface="Times New Roman" panose="02020603050405020304" pitchFamily="18" charset="0"/>
              </a:rPr>
              <a:t>)</a:t>
            </a:r>
            <a:r>
              <a:rPr lang="en-IN" sz="2800" dirty="0">
                <a:effectLst/>
                <a:latin typeface="Calibri" panose="020F0502020204030204" pitchFamily="34" charset="0"/>
                <a:ea typeface="Calibri" panose="020F0502020204030204" pitchFamily="34" charset="0"/>
                <a:cs typeface="Times New Roman" panose="02020603050405020304" pitchFamily="18" charset="0"/>
              </a:rPr>
              <a:t> =  </a:t>
            </a:r>
            <a:r>
              <a:rPr lang="en-IN" sz="2400" baseline="30000" dirty="0" err="1">
                <a:solidFill>
                  <a:srgbClr val="000000"/>
                </a:solidFill>
                <a:effectLst/>
                <a:latin typeface="MathJax_Math-italic"/>
                <a:ea typeface="Calibri" panose="020F0502020204030204" pitchFamily="34" charset="0"/>
                <a:cs typeface="Times New Roman" panose="02020603050405020304" pitchFamily="18" charset="0"/>
              </a:rPr>
              <a:t>n</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C</a:t>
            </a:r>
            <a:r>
              <a:rPr lang="en-IN" sz="2800" baseline="-25000" dirty="0" err="1">
                <a:effectLst/>
                <a:latin typeface="Calibri" panose="020F0502020204030204" pitchFamily="34" charset="0"/>
                <a:ea typeface="Calibri" panose="020F0502020204030204" pitchFamily="34" charset="0"/>
                <a:cs typeface="Times New Roman" panose="02020603050405020304" pitchFamily="18" charset="0"/>
              </a:rPr>
              <a:t>x</a:t>
            </a:r>
            <a:r>
              <a:rPr lang="en-IN" sz="28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IN" sz="3600" baseline="-25000" dirty="0" err="1">
                <a:solidFill>
                  <a:srgbClr val="000000"/>
                </a:solidFill>
                <a:effectLst/>
                <a:latin typeface="MathJax_Math-italic"/>
                <a:ea typeface="Calibri" panose="020F0502020204030204" pitchFamily="34" charset="0"/>
                <a:cs typeface="Times New Roman" panose="02020603050405020304" pitchFamily="18" charset="0"/>
              </a:rPr>
              <a:t>Q</a:t>
            </a:r>
            <a:r>
              <a:rPr lang="en-IN" sz="2800" baseline="30000" dirty="0" err="1">
                <a:effectLst/>
                <a:latin typeface="Calibri" panose="020F0502020204030204" pitchFamily="34" charset="0"/>
                <a:ea typeface="Calibri" panose="020F0502020204030204" pitchFamily="34" charset="0"/>
                <a:cs typeface="Times New Roman" panose="02020603050405020304" pitchFamily="18" charset="0"/>
              </a:rPr>
              <a:t>n</a:t>
            </a:r>
            <a:r>
              <a:rPr lang="en-IN" sz="2400" baseline="30000" dirty="0">
                <a:solidFill>
                  <a:srgbClr val="000000"/>
                </a:solidFill>
                <a:effectLst/>
                <a:latin typeface="MathJax_Main"/>
                <a:ea typeface="Calibri" panose="020F0502020204030204" pitchFamily="34" charset="0"/>
                <a:cs typeface="Times New Roman" panose="02020603050405020304" pitchFamily="18" charset="0"/>
              </a:rPr>
              <a:t>−</a:t>
            </a:r>
            <a:r>
              <a:rPr lang="en-IN" sz="2400" baseline="30000" dirty="0">
                <a:solidFill>
                  <a:srgbClr val="000000"/>
                </a:solidFill>
                <a:effectLst/>
                <a:latin typeface="MathJax_Math-italic"/>
                <a:ea typeface="Calibri" panose="020F0502020204030204" pitchFamily="34" charset="0"/>
                <a:cs typeface="Times New Roman" panose="02020603050405020304" pitchFamily="18" charset="0"/>
              </a:rPr>
              <a:t>x</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en-IN" sz="3600" baseline="30000" dirty="0" err="1">
                <a:solidFill>
                  <a:srgbClr val="000000"/>
                </a:solidFill>
                <a:effectLst/>
                <a:latin typeface="MathJax_Math-italic"/>
                <a:ea typeface="Calibri" panose="020F0502020204030204" pitchFamily="34" charset="0"/>
                <a:cs typeface="Times New Roman" panose="02020603050405020304" pitchFamily="18" charset="0"/>
              </a:rPr>
              <a:t>p</a:t>
            </a:r>
            <a:r>
              <a:rPr lang="en-IN" sz="2800" baseline="30000" dirty="0" err="1">
                <a:effectLst/>
                <a:latin typeface="Calibri" panose="020F0502020204030204" pitchFamily="34" charset="0"/>
                <a:ea typeface="Calibri" panose="020F0502020204030204" pitchFamily="34" charset="0"/>
                <a:cs typeface="Times New Roman" panose="02020603050405020304" pitchFamily="18" charset="0"/>
              </a:rPr>
              <a:t>x</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3600" baseline="30000" dirty="0">
                <a:solidFill>
                  <a:srgbClr val="000000"/>
                </a:solidFill>
                <a:effectLst/>
                <a:latin typeface="MathJax_Math-italic"/>
                <a:ea typeface="Calibri" panose="020F0502020204030204" pitchFamily="34" charset="0"/>
                <a:cs typeface="Times New Roman" panose="02020603050405020304" pitchFamily="18" charset="0"/>
              </a:rPr>
              <a:t>P</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IN" sz="3600" baseline="30000" dirty="0">
                <a:solidFill>
                  <a:srgbClr val="000000"/>
                </a:solidFill>
                <a:effectLst/>
                <a:latin typeface="MathJax_Math-italic"/>
                <a:ea typeface="Calibri" panose="020F0502020204030204" pitchFamily="34" charset="0"/>
                <a:cs typeface="Times New Roman" panose="02020603050405020304" pitchFamily="18" charset="0"/>
              </a:rPr>
              <a:t>a</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t</a:t>
            </a:r>
            <a:r>
              <a:rPr lang="en-IN" sz="3600" baseline="30000" dirty="0">
                <a:solidFill>
                  <a:srgbClr val="000000"/>
                </a:solidFill>
                <a:effectLst/>
                <a:latin typeface="MathJax_Main"/>
                <a:ea typeface="Calibri" panose="020F0502020204030204" pitchFamily="34" charset="0"/>
                <a:cs typeface="Times New Roman" panose="02020603050405020304" pitchFamily="18" charset="0"/>
              </a:rPr>
              <a:t> </a:t>
            </a:r>
            <a:r>
              <a:rPr lang="en-IN" sz="3600" baseline="30000" dirty="0">
                <a:solidFill>
                  <a:srgbClr val="000000"/>
                </a:solidFill>
                <a:effectLst/>
                <a:latin typeface="MathJax_Math-italic"/>
                <a:ea typeface="Calibri" panose="020F0502020204030204" pitchFamily="34" charset="0"/>
                <a:cs typeface="Times New Roman" panose="02020603050405020304" pitchFamily="18" charset="0"/>
              </a:rPr>
              <a:t>l</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east</a:t>
            </a:r>
            <a:r>
              <a:rPr lang="en-IN" sz="3600" baseline="30000" dirty="0">
                <a:solidFill>
                  <a:srgbClr val="000000"/>
                </a:solidFill>
                <a:effectLst/>
                <a:latin typeface="MathJax_Main"/>
                <a:ea typeface="Calibri" panose="020F0502020204030204" pitchFamily="34" charset="0"/>
                <a:cs typeface="Times New Roman" panose="02020603050405020304" pitchFamily="18" charset="0"/>
              </a:rPr>
              <a:t> 6 </a:t>
            </a:r>
            <a:r>
              <a:rPr lang="en-IN" sz="3600" baseline="30000" dirty="0">
                <a:solidFill>
                  <a:srgbClr val="000000"/>
                </a:solidFill>
                <a:effectLst/>
                <a:latin typeface="MathJax_Math-italic"/>
                <a:ea typeface="Calibri" panose="020F0502020204030204" pitchFamily="34" charset="0"/>
                <a:cs typeface="Times New Roman" panose="02020603050405020304" pitchFamily="18" charset="0"/>
              </a:rPr>
              <a:t>h</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eads</a:t>
            </a:r>
            <a:r>
              <a:rPr lang="en-IN" sz="3600" baseline="30000" dirty="0">
                <a:solidFill>
                  <a:srgbClr val="000000"/>
                </a:solidFill>
                <a:effectLst/>
                <a:latin typeface="MathJax_Main"/>
                <a:ea typeface="Calibri" panose="020F0502020204030204" pitchFamily="34" charset="0"/>
                <a:cs typeface="Times New Roman" panose="02020603050405020304" pitchFamily="18" charset="0"/>
              </a:rPr>
              <a:t>)</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en-IN" sz="3600" baseline="30000" dirty="0">
                <a:solidFill>
                  <a:srgbClr val="000000"/>
                </a:solidFill>
                <a:effectLst/>
                <a:latin typeface="MathJax_Math-italic"/>
                <a:ea typeface="Calibri" panose="020F0502020204030204" pitchFamily="34" charset="0"/>
                <a:cs typeface="Times New Roman" panose="02020603050405020304" pitchFamily="18" charset="0"/>
              </a:rPr>
              <a:t>P(</a:t>
            </a:r>
            <a:r>
              <a:rPr lang="en-IN" sz="3600" baseline="30000" dirty="0">
                <a:solidFill>
                  <a:srgbClr val="000000"/>
                </a:solidFill>
                <a:effectLst/>
                <a:latin typeface="MathJax_Main"/>
                <a:ea typeface="Calibri" panose="020F0502020204030204" pitchFamily="34" charset="0"/>
                <a:cs typeface="Times New Roman" panose="02020603050405020304" pitchFamily="18" charset="0"/>
              </a:rPr>
              <a:t>6</a:t>
            </a:r>
            <a:r>
              <a:rPr lang="en-IN" sz="3600" baseline="30000" dirty="0">
                <a:solidFill>
                  <a:srgbClr val="000000"/>
                </a:solidFill>
                <a:effectLst/>
                <a:latin typeface="MathJax_Math-italic"/>
                <a:ea typeface="Calibri" panose="020F0502020204030204" pitchFamily="34" charset="0"/>
                <a:cs typeface="Times New Roman" panose="02020603050405020304" pitchFamily="18" charset="0"/>
              </a:rPr>
              <a:t>H</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IN" sz="3600" baseline="30000" dirty="0">
                <a:solidFill>
                  <a:srgbClr val="000000"/>
                </a:solidFill>
                <a:effectLst/>
                <a:latin typeface="MathJax_Math-italic"/>
                <a:ea typeface="Calibri" panose="020F0502020204030204" pitchFamily="34" charset="0"/>
                <a:cs typeface="Times New Roman" panose="02020603050405020304" pitchFamily="18" charset="0"/>
              </a:rPr>
              <a:t>P(</a:t>
            </a:r>
            <a:r>
              <a:rPr lang="en-IN" sz="3600" baseline="30000" dirty="0">
                <a:solidFill>
                  <a:srgbClr val="000000"/>
                </a:solidFill>
                <a:effectLst/>
                <a:latin typeface="MathJax_Main"/>
                <a:ea typeface="Calibri" panose="020F0502020204030204" pitchFamily="34" charset="0"/>
                <a:cs typeface="Times New Roman" panose="02020603050405020304" pitchFamily="18" charset="0"/>
              </a:rPr>
              <a:t>7</a:t>
            </a:r>
            <a:r>
              <a:rPr lang="en-IN" sz="3600" baseline="30000" dirty="0">
                <a:solidFill>
                  <a:srgbClr val="000000"/>
                </a:solidFill>
                <a:effectLst/>
                <a:latin typeface="MathJax_Math-italic"/>
                <a:ea typeface="Calibri" panose="020F0502020204030204" pitchFamily="34" charset="0"/>
                <a:cs typeface="Times New Roman" panose="02020603050405020304" pitchFamily="18" charset="0"/>
              </a:rPr>
              <a:t>H</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IN" sz="3600" baseline="30000" dirty="0">
                <a:solidFill>
                  <a:srgbClr val="000000"/>
                </a:solidFill>
                <a:effectLst/>
                <a:latin typeface="MathJax_Math-italic"/>
                <a:ea typeface="Calibri" panose="020F0502020204030204" pitchFamily="34" charset="0"/>
                <a:cs typeface="Times New Roman" panose="02020603050405020304" pitchFamily="18" charset="0"/>
              </a:rPr>
              <a:t>P(</a:t>
            </a:r>
            <a:r>
              <a:rPr lang="en-IN" sz="3600" baseline="30000" dirty="0">
                <a:solidFill>
                  <a:srgbClr val="000000"/>
                </a:solidFill>
                <a:effectLst/>
                <a:latin typeface="MathJax_Main"/>
                <a:ea typeface="Calibri" panose="020F0502020204030204" pitchFamily="34" charset="0"/>
                <a:cs typeface="Times New Roman" panose="02020603050405020304" pitchFamily="18" charset="0"/>
              </a:rPr>
              <a:t>8</a:t>
            </a:r>
            <a:r>
              <a:rPr lang="en-IN" sz="3600" baseline="30000" dirty="0">
                <a:solidFill>
                  <a:srgbClr val="000000"/>
                </a:solidFill>
                <a:effectLst/>
                <a:latin typeface="MathJax_Math-italic"/>
                <a:ea typeface="Calibri" panose="020F0502020204030204" pitchFamily="34" charset="0"/>
                <a:cs typeface="Times New Roman" panose="02020603050405020304" pitchFamily="18" charset="0"/>
              </a:rPr>
              <a:t>H</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2400" baseline="30000" dirty="0">
                <a:solidFill>
                  <a:srgbClr val="000000"/>
                </a:solidFill>
                <a:effectLst/>
                <a:latin typeface="MathJax_Main"/>
                <a:ea typeface="Calibri" panose="020F0502020204030204" pitchFamily="34" charset="0"/>
                <a:cs typeface="Times New Roman" panose="02020603050405020304" pitchFamily="18" charset="0"/>
              </a:rPr>
              <a:t>8</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C</a:t>
            </a:r>
            <a:r>
              <a:rPr lang="en-IN" sz="2800" baseline="-25000" dirty="0">
                <a:effectLst/>
                <a:latin typeface="Calibri" panose="020F0502020204030204" pitchFamily="34" charset="0"/>
                <a:ea typeface="Calibri" panose="020F0502020204030204" pitchFamily="34" charset="0"/>
                <a:cs typeface="Times New Roman" panose="02020603050405020304" pitchFamily="18" charset="0"/>
              </a:rPr>
              <a:t>6(</a:t>
            </a:r>
            <a:r>
              <a:rPr lang="en-IN" sz="2400" baseline="-25000" dirty="0">
                <a:solidFill>
                  <a:srgbClr val="000000"/>
                </a:solidFill>
                <a:effectLst/>
                <a:latin typeface="MathJax_Main"/>
                <a:ea typeface="Calibri" panose="020F0502020204030204" pitchFamily="34" charset="0"/>
                <a:cs typeface="Times New Roman" panose="02020603050405020304" pitchFamily="18" charset="0"/>
              </a:rPr>
              <a:t>1/2</a:t>
            </a:r>
            <a:r>
              <a:rPr lang="en-IN" sz="2800" baseline="-25000" dirty="0">
                <a:effectLst/>
                <a:latin typeface="Calibri" panose="020F0502020204030204" pitchFamily="34" charset="0"/>
                <a:ea typeface="Calibri" panose="020F0502020204030204" pitchFamily="34" charset="0"/>
                <a:cs typeface="Times New Roman" panose="02020603050405020304" pitchFamily="18" charset="0"/>
              </a:rPr>
              <a:t>)</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N" sz="2400" baseline="30000" dirty="0">
                <a:solidFill>
                  <a:srgbClr val="000000"/>
                </a:solidFill>
                <a:effectLst/>
                <a:latin typeface="MathJax_Main"/>
                <a:ea typeface="Calibri" panose="020F0502020204030204" pitchFamily="34" charset="0"/>
                <a:cs typeface="Times New Roman" panose="02020603050405020304" pitchFamily="18" charset="0"/>
              </a:rPr>
              <a:t>1/2</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)6+ 8C</a:t>
            </a:r>
            <a:r>
              <a:rPr lang="en-IN" sz="2800" baseline="-25000" dirty="0">
                <a:effectLst/>
                <a:latin typeface="Calibri" panose="020F0502020204030204" pitchFamily="34" charset="0"/>
                <a:ea typeface="Calibri" panose="020F0502020204030204" pitchFamily="34" charset="0"/>
                <a:cs typeface="Times New Roman" panose="02020603050405020304" pitchFamily="18" charset="0"/>
              </a:rPr>
              <a:t>7(</a:t>
            </a:r>
            <a:r>
              <a:rPr lang="en-IN" sz="2400" baseline="-25000" dirty="0">
                <a:solidFill>
                  <a:srgbClr val="000000"/>
                </a:solidFill>
                <a:effectLst/>
                <a:latin typeface="MathJax_Main"/>
                <a:ea typeface="Calibri" panose="020F0502020204030204" pitchFamily="34" charset="0"/>
                <a:cs typeface="Times New Roman" panose="02020603050405020304" pitchFamily="18" charset="0"/>
              </a:rPr>
              <a:t>1/2</a:t>
            </a:r>
            <a:r>
              <a:rPr lang="en-IN" sz="2800" baseline="-25000" dirty="0">
                <a:effectLst/>
                <a:latin typeface="Calibri" panose="020F0502020204030204" pitchFamily="34" charset="0"/>
                <a:ea typeface="Calibri" panose="020F0502020204030204" pitchFamily="34" charset="0"/>
                <a:cs typeface="Times New Roman" panose="02020603050405020304" pitchFamily="18" charset="0"/>
              </a:rPr>
              <a:t>)</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N" sz="2400" baseline="30000" dirty="0">
                <a:solidFill>
                  <a:srgbClr val="000000"/>
                </a:solidFill>
                <a:effectLst/>
                <a:latin typeface="MathJax_Main"/>
                <a:ea typeface="Calibri" panose="020F0502020204030204" pitchFamily="34" charset="0"/>
                <a:cs typeface="Times New Roman" panose="02020603050405020304" pitchFamily="18" charset="0"/>
              </a:rPr>
              <a:t>1/2</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)7+ 8C</a:t>
            </a:r>
            <a:r>
              <a:rPr lang="en-IN" sz="2800" baseline="-25000" dirty="0">
                <a:effectLst/>
                <a:latin typeface="Calibri" panose="020F0502020204030204" pitchFamily="34" charset="0"/>
                <a:ea typeface="Calibri" panose="020F0502020204030204" pitchFamily="34" charset="0"/>
                <a:cs typeface="Times New Roman" panose="02020603050405020304" pitchFamily="18" charset="0"/>
              </a:rPr>
              <a:t>8(</a:t>
            </a:r>
            <a:r>
              <a:rPr lang="en-IN" sz="2400" baseline="-25000" dirty="0">
                <a:solidFill>
                  <a:srgbClr val="000000"/>
                </a:solidFill>
                <a:effectLst/>
                <a:latin typeface="MathJax_Main"/>
                <a:ea typeface="Calibri" panose="020F0502020204030204" pitchFamily="34" charset="0"/>
                <a:cs typeface="Times New Roman" panose="02020603050405020304" pitchFamily="18" charset="0"/>
              </a:rPr>
              <a:t>1/2</a:t>
            </a:r>
            <a:r>
              <a:rPr lang="en-IN" sz="2800" baseline="-25000" dirty="0">
                <a:effectLst/>
                <a:latin typeface="Calibri" panose="020F0502020204030204" pitchFamily="34" charset="0"/>
                <a:ea typeface="Calibri" panose="020F0502020204030204" pitchFamily="34" charset="0"/>
                <a:cs typeface="Times New Roman" panose="02020603050405020304" pitchFamily="18" charset="0"/>
              </a:rPr>
              <a:t>)</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8 </a:t>
            </a:r>
          </a:p>
          <a:p>
            <a:endParaRPr lang="en-IN" sz="2800" baseline="30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3600" baseline="30000" dirty="0">
                <a:solidFill>
                  <a:srgbClr val="000000"/>
                </a:solidFill>
                <a:effectLst/>
                <a:latin typeface="MathJax_Main"/>
                <a:ea typeface="Calibri" panose="020F0502020204030204" pitchFamily="34" charset="0"/>
                <a:cs typeface="Times New Roman" panose="02020603050405020304" pitchFamily="18" charset="0"/>
              </a:rPr>
              <a:t>=28×</a:t>
            </a:r>
            <a:r>
              <a:rPr lang="en-IN" sz="2400" baseline="30000" dirty="0">
                <a:solidFill>
                  <a:srgbClr val="000000"/>
                </a:solidFill>
                <a:effectLst/>
                <a:latin typeface="MathJax_Main"/>
                <a:ea typeface="Calibri" panose="020F0502020204030204" pitchFamily="34" charset="0"/>
                <a:cs typeface="Times New Roman" panose="02020603050405020304" pitchFamily="18" charset="0"/>
              </a:rPr>
              <a:t>1256</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IN" sz="3600" baseline="30000" dirty="0">
                <a:solidFill>
                  <a:srgbClr val="000000"/>
                </a:solidFill>
                <a:effectLst/>
                <a:latin typeface="MathJax_Main"/>
                <a:ea typeface="Calibri" panose="020F0502020204030204" pitchFamily="34" charset="0"/>
                <a:cs typeface="Times New Roman" panose="02020603050405020304" pitchFamily="18" charset="0"/>
              </a:rPr>
              <a:t>8×</a:t>
            </a:r>
            <a:r>
              <a:rPr lang="en-IN" sz="2400" baseline="30000" dirty="0">
                <a:solidFill>
                  <a:srgbClr val="000000"/>
                </a:solidFill>
                <a:effectLst/>
                <a:latin typeface="MathJax_Main"/>
                <a:ea typeface="Calibri" panose="020F0502020204030204" pitchFamily="34" charset="0"/>
                <a:cs typeface="Times New Roman" panose="02020603050405020304" pitchFamily="18" charset="0"/>
              </a:rPr>
              <a:t>1256</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IN" sz="3600" baseline="30000" dirty="0">
                <a:solidFill>
                  <a:srgbClr val="000000"/>
                </a:solidFill>
                <a:effectLst/>
                <a:latin typeface="MathJax_Main"/>
                <a:ea typeface="Calibri" panose="020F0502020204030204" pitchFamily="34" charset="0"/>
                <a:cs typeface="Times New Roman" panose="02020603050405020304" pitchFamily="18" charset="0"/>
              </a:rPr>
              <a:t>1×</a:t>
            </a:r>
            <a:r>
              <a:rPr lang="en-IN" sz="2400" baseline="30000" dirty="0">
                <a:solidFill>
                  <a:srgbClr val="000000"/>
                </a:solidFill>
                <a:effectLst/>
                <a:latin typeface="MathJax_Main"/>
                <a:ea typeface="Calibri" panose="020F0502020204030204" pitchFamily="34" charset="0"/>
                <a:cs typeface="Times New Roman" panose="02020603050405020304" pitchFamily="18" charset="0"/>
              </a:rPr>
              <a:t>1256</a:t>
            </a:r>
          </a:p>
          <a:p>
            <a:r>
              <a:rPr lang="en-IN" sz="2400" baseline="30000" dirty="0">
                <a:solidFill>
                  <a:srgbClr val="000000"/>
                </a:solidFill>
                <a:effectLst/>
                <a:latin typeface="MathJax_Main"/>
                <a:ea typeface="Calibri" panose="020F0502020204030204" pitchFamily="34" charset="0"/>
                <a:cs typeface="Times New Roman" panose="02020603050405020304" pitchFamily="18" charset="0"/>
              </a:rPr>
              <a:t> </a:t>
            </a:r>
            <a:r>
              <a:rPr lang="en-IN" sz="3600" baseline="30000" dirty="0">
                <a:solidFill>
                  <a:srgbClr val="000000"/>
                </a:solidFill>
                <a:effectLst/>
                <a:latin typeface="MathJax_Main"/>
                <a:ea typeface="Calibri" panose="020F0502020204030204" pitchFamily="34" charset="0"/>
                <a:cs typeface="Times New Roman" panose="02020603050405020304" pitchFamily="18" charset="0"/>
              </a:rPr>
              <a:t>=</a:t>
            </a:r>
            <a:r>
              <a:rPr lang="en-IN" sz="2400" baseline="30000" dirty="0">
                <a:solidFill>
                  <a:srgbClr val="000000"/>
                </a:solidFill>
                <a:effectLst/>
                <a:latin typeface="MathJax_Main"/>
                <a:ea typeface="Calibri" panose="020F0502020204030204" pitchFamily="34" charset="0"/>
                <a:cs typeface="Times New Roman" panose="02020603050405020304" pitchFamily="18" charset="0"/>
              </a:rPr>
              <a:t>37256</a:t>
            </a:r>
            <a:r>
              <a:rPr lang="en-IN" sz="2800" baseline="300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360096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C812-7F82-94CA-7720-037F3EEEA413}"/>
              </a:ext>
            </a:extLst>
          </p:cNvPr>
          <p:cNvSpPr>
            <a:spLocks noGrp="1"/>
          </p:cNvSpPr>
          <p:nvPr>
            <p:ph type="title"/>
          </p:nvPr>
        </p:nvSpPr>
        <p:spPr/>
        <p:txBody>
          <a:bodyPr/>
          <a:lstStyle/>
          <a:p>
            <a:r>
              <a:rPr lang="en-IN" dirty="0"/>
              <a:t>Practice problem</a:t>
            </a:r>
          </a:p>
        </p:txBody>
      </p:sp>
      <p:sp>
        <p:nvSpPr>
          <p:cNvPr id="3" name="Content Placeholder 2">
            <a:extLst>
              <a:ext uri="{FF2B5EF4-FFF2-40B4-BE49-F238E27FC236}">
                <a16:creationId xmlns:a16="http://schemas.microsoft.com/office/drawing/2014/main" id="{F6694DC0-768E-DCAD-089F-B33BAADD9E99}"/>
              </a:ext>
            </a:extLst>
          </p:cNvPr>
          <p:cNvSpPr>
            <a:spLocks noGrp="1"/>
          </p:cNvSpPr>
          <p:nvPr>
            <p:ph idx="1"/>
          </p:nvPr>
        </p:nvSpPr>
        <p:spPr/>
        <p:txBody>
          <a:bodyPr/>
          <a:lstStyle/>
          <a:p>
            <a:r>
              <a:rPr lang="en-US" dirty="0"/>
              <a:t>a) 8 coins are tossed at a time, 256 times. Find the expected frequencies of successes (getting a head) and tabulate the result obtained.</a:t>
            </a:r>
          </a:p>
          <a:p>
            <a:r>
              <a:rPr lang="en-US" dirty="0"/>
              <a:t>b) also obtained the values of the mean and standard deviation of the fitted distribution.</a:t>
            </a:r>
          </a:p>
          <a:p>
            <a:endParaRPr lang="en-IN" dirty="0"/>
          </a:p>
        </p:txBody>
      </p:sp>
    </p:spTree>
    <p:extLst>
      <p:ext uri="{BB962C8B-B14F-4D97-AF65-F5344CB8AC3E}">
        <p14:creationId xmlns:p14="http://schemas.microsoft.com/office/powerpoint/2010/main" val="3519050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1649</TotalTime>
  <Words>2312</Words>
  <Application>Microsoft Office PowerPoint</Application>
  <PresentationFormat>Widescreen</PresentationFormat>
  <Paragraphs>274</Paragraphs>
  <Slides>38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-apple-system</vt:lpstr>
      <vt:lpstr>Arial</vt:lpstr>
      <vt:lpstr>Calibri</vt:lpstr>
      <vt:lpstr>Calibri Light</vt:lpstr>
      <vt:lpstr>Cambria Math</vt:lpstr>
      <vt:lpstr>MathJax_Main</vt:lpstr>
      <vt:lpstr>MathJax_Math-italic</vt:lpstr>
      <vt:lpstr>Minion Pro</vt:lpstr>
      <vt:lpstr>Nunito</vt:lpstr>
      <vt:lpstr>Open Sans</vt:lpstr>
      <vt:lpstr>Roboto</vt:lpstr>
      <vt:lpstr>Source Code Pro</vt:lpstr>
      <vt:lpstr>Office Theme</vt:lpstr>
      <vt:lpstr>Theoretical Distribution</vt:lpstr>
      <vt:lpstr>Binominal distribution(Bernoulli)</vt:lpstr>
      <vt:lpstr>PowerPoint Presentation</vt:lpstr>
      <vt:lpstr>PowerPoint Presentation</vt:lpstr>
      <vt:lpstr>Binomial Distribution Criteria </vt:lpstr>
      <vt:lpstr>Mean and Variance of a Binomial Distribution </vt:lpstr>
      <vt:lpstr>Problem Statement − </vt:lpstr>
      <vt:lpstr>PowerPoint Presentation</vt:lpstr>
      <vt:lpstr>Practice problem</vt:lpstr>
      <vt:lpstr>Sol: </vt:lpstr>
      <vt:lpstr>PowerPoint Presentation</vt:lpstr>
      <vt:lpstr>PowerPoint Presentation</vt:lpstr>
      <vt:lpstr>Practice problem</vt:lpstr>
      <vt:lpstr>Solution: </vt:lpstr>
      <vt:lpstr>PowerPoint Presentation</vt:lpstr>
      <vt:lpstr>PowerPoint Presentation</vt:lpstr>
      <vt:lpstr>PowerPoint Presentation</vt:lpstr>
      <vt:lpstr>Practice problem</vt:lpstr>
      <vt:lpstr>PowerPoint Presentation</vt:lpstr>
      <vt:lpstr>Poisson distribution</vt:lpstr>
      <vt:lpstr>PowerPoint Presentation</vt:lpstr>
      <vt:lpstr>Example:</vt:lpstr>
      <vt:lpstr>PowerPoint Presentation</vt:lpstr>
      <vt:lpstr>PowerPoint Presentation</vt:lpstr>
      <vt:lpstr>Example:</vt:lpstr>
      <vt:lpstr>Solution:</vt:lpstr>
      <vt:lpstr>PowerPoint Presentation</vt:lpstr>
      <vt:lpstr>Sol:</vt:lpstr>
      <vt:lpstr>PowerPoint Presentation</vt:lpstr>
      <vt:lpstr>Normal Distribution</vt:lpstr>
      <vt:lpstr>PowerPoint Presentation</vt:lpstr>
      <vt:lpstr>Problem Statement: </vt:lpstr>
      <vt:lpstr>Solution:</vt:lpstr>
      <vt:lpstr>PowerPoint Presentation</vt:lpstr>
      <vt:lpstr>PowerPoint Presentation</vt:lpstr>
      <vt:lpstr>PowerPoint Presentation</vt:lpstr>
      <vt:lpstr>What is the difference between the Poisson distribution and normal distribution?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Theoretical Distribution</dc:title>
  <dc:creator>Vasu Aggarwal</dc:creator>
  <cp:lastModifiedBy>Vasu Aggarwal</cp:lastModifiedBy>
  <cp:revision>77</cp:revision>
  <dcterms:created xsi:type="dcterms:W3CDTF">2022-11-02T07:07:07Z</dcterms:created>
  <dcterms:modified xsi:type="dcterms:W3CDTF">2022-11-09T03:29:35Z</dcterms:modified>
</cp:coreProperties>
</file>