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57" r:id="rId3"/>
    <p:sldId id="258" r:id="rId4"/>
    <p:sldId id="259" r:id="rId5"/>
    <p:sldId id="260" r:id="rId6"/>
    <p:sldId id="262" r:id="rId7"/>
    <p:sldId id="261" r:id="rId8"/>
    <p:sldId id="263" r:id="rId9"/>
    <p:sldId id="264" r:id="rId10"/>
    <p:sldId id="265" r:id="rId11"/>
    <p:sldId id="266" r:id="rId12"/>
    <p:sldId id="273" r:id="rId13"/>
    <p:sldId id="272" r:id="rId14"/>
    <p:sldId id="274" r:id="rId15"/>
    <p:sldId id="275" r:id="rId16"/>
    <p:sldId id="276" r:id="rId17"/>
    <p:sldId id="277" r:id="rId18"/>
    <p:sldId id="278" r:id="rId19"/>
    <p:sldId id="267" r:id="rId20"/>
    <p:sldId id="279" r:id="rId21"/>
    <p:sldId id="280" r:id="rId22"/>
    <p:sldId id="281" r:id="rId23"/>
    <p:sldId id="268" r:id="rId24"/>
    <p:sldId id="294" r:id="rId25"/>
    <p:sldId id="269" r:id="rId26"/>
    <p:sldId id="270" r:id="rId27"/>
    <p:sldId id="271" r:id="rId28"/>
    <p:sldId id="282" r:id="rId29"/>
    <p:sldId id="283" r:id="rId30"/>
    <p:sldId id="284" r:id="rId31"/>
    <p:sldId id="285" r:id="rId32"/>
    <p:sldId id="286" r:id="rId33"/>
    <p:sldId id="287" r:id="rId34"/>
    <p:sldId id="288" r:id="rId35"/>
    <p:sldId id="289" r:id="rId36"/>
    <p:sldId id="295" r:id="rId37"/>
    <p:sldId id="290" r:id="rId38"/>
    <p:sldId id="296" r:id="rId39"/>
    <p:sldId id="291" r:id="rId40"/>
    <p:sldId id="297" r:id="rId41"/>
    <p:sldId id="292" r:id="rId42"/>
    <p:sldId id="298"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DD33BB-A1A8-4390-8C89-ECCA3BD1E7A1}" type="datetimeFigureOut">
              <a:rPr lang="en-IN" smtClean="0"/>
              <a:t>18-10-2022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67EA39-9E9F-46F7-9BE6-5F29841D3F31}" type="slidenum">
              <a:rPr lang="en-IN" smtClean="0"/>
              <a:t>‹#›</a:t>
            </a:fld>
            <a:endParaRPr lang="en-IN"/>
          </a:p>
        </p:txBody>
      </p:sp>
    </p:spTree>
    <p:extLst>
      <p:ext uri="{BB962C8B-B14F-4D97-AF65-F5344CB8AC3E}">
        <p14:creationId xmlns:p14="http://schemas.microsoft.com/office/powerpoint/2010/main" val="3094922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07E464-CFCA-4A54-9D22-C4846F600121}" type="datetime1">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4718E4-48FE-4337-93CA-29504F786B30}" type="slidenum">
              <a:rPr lang="en-IN" smtClean="0"/>
              <a:t>‹#›</a:t>
            </a:fld>
            <a:endParaRPr lang="en-IN"/>
          </a:p>
        </p:txBody>
      </p:sp>
    </p:spTree>
    <p:extLst>
      <p:ext uri="{BB962C8B-B14F-4D97-AF65-F5344CB8AC3E}">
        <p14:creationId xmlns:p14="http://schemas.microsoft.com/office/powerpoint/2010/main" val="2085635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100C3-8A37-4C3D-8A3B-F1F6A82CD365}" type="datetime1">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4718E4-48FE-4337-93CA-29504F786B30}" type="slidenum">
              <a:rPr lang="en-IN" smtClean="0"/>
              <a:t>‹#›</a:t>
            </a:fld>
            <a:endParaRPr lang="en-IN"/>
          </a:p>
        </p:txBody>
      </p:sp>
    </p:spTree>
    <p:extLst>
      <p:ext uri="{BB962C8B-B14F-4D97-AF65-F5344CB8AC3E}">
        <p14:creationId xmlns:p14="http://schemas.microsoft.com/office/powerpoint/2010/main" val="3290173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6C3CF3-C7BA-4004-8D7F-69B8888489DA}" type="datetime1">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4718E4-48FE-4337-93CA-29504F786B3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39542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F7A908-CB08-4621-B14A-F9FF5956DB72}" type="datetime1">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4718E4-48FE-4337-93CA-29504F786B30}" type="slidenum">
              <a:rPr lang="en-IN" smtClean="0"/>
              <a:t>‹#›</a:t>
            </a:fld>
            <a:endParaRPr lang="en-IN"/>
          </a:p>
        </p:txBody>
      </p:sp>
    </p:spTree>
    <p:extLst>
      <p:ext uri="{BB962C8B-B14F-4D97-AF65-F5344CB8AC3E}">
        <p14:creationId xmlns:p14="http://schemas.microsoft.com/office/powerpoint/2010/main" val="611229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E0347D-7DE5-40CE-89E5-4A75A09350CB}" type="datetime1">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4718E4-48FE-4337-93CA-29504F786B3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2340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E98BCB-3838-4C68-B801-7132FD4DC101}" type="datetime1">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4718E4-48FE-4337-93CA-29504F786B30}" type="slidenum">
              <a:rPr lang="en-IN" smtClean="0"/>
              <a:t>‹#›</a:t>
            </a:fld>
            <a:endParaRPr lang="en-IN"/>
          </a:p>
        </p:txBody>
      </p:sp>
    </p:spTree>
    <p:extLst>
      <p:ext uri="{BB962C8B-B14F-4D97-AF65-F5344CB8AC3E}">
        <p14:creationId xmlns:p14="http://schemas.microsoft.com/office/powerpoint/2010/main" val="3715935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1D0F98-8E0B-48E7-BACB-BF5EF96B262B}" type="datetime1">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4718E4-48FE-4337-93CA-29504F786B30}" type="slidenum">
              <a:rPr lang="en-IN" smtClean="0"/>
              <a:t>‹#›</a:t>
            </a:fld>
            <a:endParaRPr lang="en-IN"/>
          </a:p>
        </p:txBody>
      </p:sp>
    </p:spTree>
    <p:extLst>
      <p:ext uri="{BB962C8B-B14F-4D97-AF65-F5344CB8AC3E}">
        <p14:creationId xmlns:p14="http://schemas.microsoft.com/office/powerpoint/2010/main" val="3368050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485AD3-AC88-45A5-9090-96CB253D030A}" type="datetime1">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4718E4-48FE-4337-93CA-29504F786B30}" type="slidenum">
              <a:rPr lang="en-IN" smtClean="0"/>
              <a:t>‹#›</a:t>
            </a:fld>
            <a:endParaRPr lang="en-IN"/>
          </a:p>
        </p:txBody>
      </p:sp>
    </p:spTree>
    <p:extLst>
      <p:ext uri="{BB962C8B-B14F-4D97-AF65-F5344CB8AC3E}">
        <p14:creationId xmlns:p14="http://schemas.microsoft.com/office/powerpoint/2010/main" val="3118070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9C0034-C66A-47E1-B401-760EAD762A63}" type="datetime1">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4718E4-48FE-4337-93CA-29504F786B30}" type="slidenum">
              <a:rPr lang="en-IN" smtClean="0"/>
              <a:t>‹#›</a:t>
            </a:fld>
            <a:endParaRPr lang="en-IN"/>
          </a:p>
        </p:txBody>
      </p:sp>
    </p:spTree>
    <p:extLst>
      <p:ext uri="{BB962C8B-B14F-4D97-AF65-F5344CB8AC3E}">
        <p14:creationId xmlns:p14="http://schemas.microsoft.com/office/powerpoint/2010/main" val="3331267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D5634B-BF08-44FB-ABCB-5D85BECC3478}" type="datetime1">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4718E4-48FE-4337-93CA-29504F786B30}" type="slidenum">
              <a:rPr lang="en-IN" smtClean="0"/>
              <a:t>‹#›</a:t>
            </a:fld>
            <a:endParaRPr lang="en-IN"/>
          </a:p>
        </p:txBody>
      </p:sp>
    </p:spTree>
    <p:extLst>
      <p:ext uri="{BB962C8B-B14F-4D97-AF65-F5344CB8AC3E}">
        <p14:creationId xmlns:p14="http://schemas.microsoft.com/office/powerpoint/2010/main" val="1162655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3B4779-F066-4281-9723-7373F31C2A88}" type="datetime1">
              <a:rPr lang="en-IN" smtClean="0"/>
              <a:t>18-10-2022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4718E4-48FE-4337-93CA-29504F786B30}" type="slidenum">
              <a:rPr lang="en-IN" smtClean="0"/>
              <a:t>‹#›</a:t>
            </a:fld>
            <a:endParaRPr lang="en-IN"/>
          </a:p>
        </p:txBody>
      </p:sp>
    </p:spTree>
    <p:extLst>
      <p:ext uri="{BB962C8B-B14F-4D97-AF65-F5344CB8AC3E}">
        <p14:creationId xmlns:p14="http://schemas.microsoft.com/office/powerpoint/2010/main" val="3402139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1EB255-CAF7-4CF1-992B-41545BAB6645}" type="datetime1">
              <a:rPr lang="en-IN" smtClean="0"/>
              <a:t>18-10-2022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4718E4-48FE-4337-93CA-29504F786B30}" type="slidenum">
              <a:rPr lang="en-IN" smtClean="0"/>
              <a:t>‹#›</a:t>
            </a:fld>
            <a:endParaRPr lang="en-IN"/>
          </a:p>
        </p:txBody>
      </p:sp>
    </p:spTree>
    <p:extLst>
      <p:ext uri="{BB962C8B-B14F-4D97-AF65-F5344CB8AC3E}">
        <p14:creationId xmlns:p14="http://schemas.microsoft.com/office/powerpoint/2010/main" val="3469591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D9759B-C61E-4B88-84A2-5FB7FE538ECA}" type="datetime1">
              <a:rPr lang="en-IN" smtClean="0"/>
              <a:t>18-10-2022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4718E4-48FE-4337-93CA-29504F786B30}" type="slidenum">
              <a:rPr lang="en-IN" smtClean="0"/>
              <a:t>‹#›</a:t>
            </a:fld>
            <a:endParaRPr lang="en-IN"/>
          </a:p>
        </p:txBody>
      </p:sp>
    </p:spTree>
    <p:extLst>
      <p:ext uri="{BB962C8B-B14F-4D97-AF65-F5344CB8AC3E}">
        <p14:creationId xmlns:p14="http://schemas.microsoft.com/office/powerpoint/2010/main" val="2847312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913947-6AD1-4000-8955-1CB16B970309}" type="datetime1">
              <a:rPr lang="en-IN" smtClean="0"/>
              <a:t>18-10-2022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4718E4-48FE-4337-93CA-29504F786B30}" type="slidenum">
              <a:rPr lang="en-IN" smtClean="0"/>
              <a:t>‹#›</a:t>
            </a:fld>
            <a:endParaRPr lang="en-IN"/>
          </a:p>
        </p:txBody>
      </p:sp>
    </p:spTree>
    <p:extLst>
      <p:ext uri="{BB962C8B-B14F-4D97-AF65-F5344CB8AC3E}">
        <p14:creationId xmlns:p14="http://schemas.microsoft.com/office/powerpoint/2010/main" val="378354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34E0A4-C51E-4001-A6AD-78FCD6F046A6}" type="datetime1">
              <a:rPr lang="en-IN" smtClean="0"/>
              <a:t>18-10-2022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4718E4-48FE-4337-93CA-29504F786B30}" type="slidenum">
              <a:rPr lang="en-IN" smtClean="0"/>
              <a:t>‹#›</a:t>
            </a:fld>
            <a:endParaRPr lang="en-IN"/>
          </a:p>
        </p:txBody>
      </p:sp>
    </p:spTree>
    <p:extLst>
      <p:ext uri="{BB962C8B-B14F-4D97-AF65-F5344CB8AC3E}">
        <p14:creationId xmlns:p14="http://schemas.microsoft.com/office/powerpoint/2010/main" val="1810282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D2356D-7FBA-49A8-9C8A-79CF878CCFFD}" type="datetime1">
              <a:rPr lang="en-IN" smtClean="0"/>
              <a:t>18-10-2022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4718E4-48FE-4337-93CA-29504F786B30}" type="slidenum">
              <a:rPr lang="en-IN" smtClean="0"/>
              <a:t>‹#›</a:t>
            </a:fld>
            <a:endParaRPr lang="en-IN"/>
          </a:p>
        </p:txBody>
      </p:sp>
    </p:spTree>
    <p:extLst>
      <p:ext uri="{BB962C8B-B14F-4D97-AF65-F5344CB8AC3E}">
        <p14:creationId xmlns:p14="http://schemas.microsoft.com/office/powerpoint/2010/main" val="1173383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F5DFB17-D039-4AB5-9A52-7F17B4FC8334}" type="datetime1">
              <a:rPr lang="en-IN" smtClean="0"/>
              <a:t>18-10-2022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34718E4-48FE-4337-93CA-29504F786B30}" type="slidenum">
              <a:rPr lang="en-IN" smtClean="0"/>
              <a:t>‹#›</a:t>
            </a:fld>
            <a:endParaRPr lang="en-IN"/>
          </a:p>
        </p:txBody>
      </p:sp>
    </p:spTree>
    <p:extLst>
      <p:ext uri="{BB962C8B-B14F-4D97-AF65-F5344CB8AC3E}">
        <p14:creationId xmlns:p14="http://schemas.microsoft.com/office/powerpoint/2010/main" val="41611137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scribbr.com/statistics/statistical-tests/" TargetMode="External"/><Relationship Id="rId2" Type="http://schemas.openxmlformats.org/officeDocument/2006/relationships/hyperlink" Target="https://www.scribbr.com/methodology/types-of-variabl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scribbr.com/statistics/variability/" TargetMode="External"/><Relationship Id="rId2" Type="http://schemas.openxmlformats.org/officeDocument/2006/relationships/hyperlink" Target="https://www.scribbr.com/statistics/central-tendenc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scribbr.com/statistics/frequency-distribution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ADA69-2EC3-B907-2A7F-7025E07FFEFD}"/>
              </a:ext>
            </a:extLst>
          </p:cNvPr>
          <p:cNvSpPr>
            <a:spLocks noGrp="1"/>
          </p:cNvSpPr>
          <p:nvPr>
            <p:ph type="ctrTitle"/>
          </p:nvPr>
        </p:nvSpPr>
        <p:spPr/>
        <p:txBody>
          <a:bodyPr/>
          <a:lstStyle/>
          <a:p>
            <a:r>
              <a:rPr lang="en-IN" dirty="0"/>
              <a:t>statistics</a:t>
            </a:r>
          </a:p>
        </p:txBody>
      </p:sp>
      <p:sp>
        <p:nvSpPr>
          <p:cNvPr id="3" name="Subtitle 2">
            <a:extLst>
              <a:ext uri="{FF2B5EF4-FFF2-40B4-BE49-F238E27FC236}">
                <a16:creationId xmlns:a16="http://schemas.microsoft.com/office/drawing/2014/main" id="{560ACE76-F003-92AE-E294-52CCD8DA176A}"/>
              </a:ext>
            </a:extLst>
          </p:cNvPr>
          <p:cNvSpPr>
            <a:spLocks noGrp="1"/>
          </p:cNvSpPr>
          <p:nvPr>
            <p:ph type="subTitle" idx="1"/>
          </p:nvPr>
        </p:nvSpPr>
        <p:spPr/>
        <p:txBody>
          <a:bodyPr/>
          <a:lstStyle/>
          <a:p>
            <a:r>
              <a:rPr lang="en-IN" dirty="0"/>
              <a:t>Unit 1</a:t>
            </a:r>
          </a:p>
        </p:txBody>
      </p:sp>
      <p:sp>
        <p:nvSpPr>
          <p:cNvPr id="4" name="Date Placeholder 3">
            <a:extLst>
              <a:ext uri="{FF2B5EF4-FFF2-40B4-BE49-F238E27FC236}">
                <a16:creationId xmlns:a16="http://schemas.microsoft.com/office/drawing/2014/main" id="{3B391AB1-C0EA-393B-F8DF-DC0CF66C55DF}"/>
              </a:ext>
            </a:extLst>
          </p:cNvPr>
          <p:cNvSpPr>
            <a:spLocks noGrp="1"/>
          </p:cNvSpPr>
          <p:nvPr>
            <p:ph type="dt" sz="half" idx="10"/>
          </p:nvPr>
        </p:nvSpPr>
        <p:spPr/>
        <p:txBody>
          <a:bodyPr/>
          <a:lstStyle/>
          <a:p>
            <a:fld id="{0809CCC0-DDFC-4035-B4F7-29015F82DB54}" type="datetime1">
              <a:rPr lang="en-IN" smtClean="0"/>
              <a:t>18-10-2022</a:t>
            </a:fld>
            <a:endParaRPr lang="en-IN"/>
          </a:p>
        </p:txBody>
      </p:sp>
      <p:sp>
        <p:nvSpPr>
          <p:cNvPr id="5" name="Slide Number Placeholder 4">
            <a:extLst>
              <a:ext uri="{FF2B5EF4-FFF2-40B4-BE49-F238E27FC236}">
                <a16:creationId xmlns:a16="http://schemas.microsoft.com/office/drawing/2014/main" id="{5417DBB1-7771-A328-4709-266562634015}"/>
              </a:ext>
            </a:extLst>
          </p:cNvPr>
          <p:cNvSpPr>
            <a:spLocks noGrp="1"/>
          </p:cNvSpPr>
          <p:nvPr>
            <p:ph type="sldNum" sz="quarter" idx="12"/>
          </p:nvPr>
        </p:nvSpPr>
        <p:spPr/>
        <p:txBody>
          <a:bodyPr/>
          <a:lstStyle/>
          <a:p>
            <a:fld id="{434718E4-48FE-4337-93CA-29504F786B30}" type="slidenum">
              <a:rPr lang="en-IN" smtClean="0"/>
              <a:t>1</a:t>
            </a:fld>
            <a:endParaRPr lang="en-IN"/>
          </a:p>
        </p:txBody>
      </p:sp>
    </p:spTree>
    <p:extLst>
      <p:ext uri="{BB962C8B-B14F-4D97-AF65-F5344CB8AC3E}">
        <p14:creationId xmlns:p14="http://schemas.microsoft.com/office/powerpoint/2010/main" val="2232931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70747-5958-1939-7319-1FDE7F59EF11}"/>
              </a:ext>
            </a:extLst>
          </p:cNvPr>
          <p:cNvSpPr>
            <a:spLocks noGrp="1"/>
          </p:cNvSpPr>
          <p:nvPr>
            <p:ph type="title"/>
          </p:nvPr>
        </p:nvSpPr>
        <p:spPr/>
        <p:txBody>
          <a:bodyPr/>
          <a:lstStyle/>
          <a:p>
            <a:r>
              <a:rPr lang="en-IN" dirty="0"/>
              <a:t>Measures of central tendency</a:t>
            </a:r>
          </a:p>
        </p:txBody>
      </p:sp>
      <p:sp>
        <p:nvSpPr>
          <p:cNvPr id="3" name="Content Placeholder 2">
            <a:extLst>
              <a:ext uri="{FF2B5EF4-FFF2-40B4-BE49-F238E27FC236}">
                <a16:creationId xmlns:a16="http://schemas.microsoft.com/office/drawing/2014/main" id="{BC8E8706-6C85-8C15-F750-1A0053E6CD7C}"/>
              </a:ext>
            </a:extLst>
          </p:cNvPr>
          <p:cNvSpPr>
            <a:spLocks noGrp="1"/>
          </p:cNvSpPr>
          <p:nvPr>
            <p:ph idx="1"/>
          </p:nvPr>
        </p:nvSpPr>
        <p:spPr/>
        <p:txBody>
          <a:bodyPr/>
          <a:lstStyle/>
          <a:p>
            <a:r>
              <a:rPr lang="en-US" dirty="0"/>
              <a:t>Measures of central tendency estimate the center, or average, of a data set. The mean, median and mode are 3 ways of finding the average.</a:t>
            </a:r>
            <a:endParaRPr lang="en-IN" dirty="0"/>
          </a:p>
        </p:txBody>
      </p:sp>
      <p:sp>
        <p:nvSpPr>
          <p:cNvPr id="4" name="Date Placeholder 3">
            <a:extLst>
              <a:ext uri="{FF2B5EF4-FFF2-40B4-BE49-F238E27FC236}">
                <a16:creationId xmlns:a16="http://schemas.microsoft.com/office/drawing/2014/main" id="{7C83CC9F-84C7-E2FC-4CC6-CBB074F7BAD5}"/>
              </a:ext>
            </a:extLst>
          </p:cNvPr>
          <p:cNvSpPr>
            <a:spLocks noGrp="1"/>
          </p:cNvSpPr>
          <p:nvPr>
            <p:ph type="dt" sz="half" idx="10"/>
          </p:nvPr>
        </p:nvSpPr>
        <p:spPr/>
        <p:txBody>
          <a:bodyPr/>
          <a:lstStyle/>
          <a:p>
            <a:fld id="{8B34B87F-B935-4DE2-A46B-31A19A7BFCA6}" type="datetime1">
              <a:rPr lang="en-IN" smtClean="0"/>
              <a:t>18-10-2022</a:t>
            </a:fld>
            <a:endParaRPr lang="en-IN"/>
          </a:p>
        </p:txBody>
      </p:sp>
      <p:sp>
        <p:nvSpPr>
          <p:cNvPr id="5" name="Slide Number Placeholder 4">
            <a:extLst>
              <a:ext uri="{FF2B5EF4-FFF2-40B4-BE49-F238E27FC236}">
                <a16:creationId xmlns:a16="http://schemas.microsoft.com/office/drawing/2014/main" id="{48AE7446-6B21-ED81-510E-53D7121AA3CD}"/>
              </a:ext>
            </a:extLst>
          </p:cNvPr>
          <p:cNvSpPr>
            <a:spLocks noGrp="1"/>
          </p:cNvSpPr>
          <p:nvPr>
            <p:ph type="sldNum" sz="quarter" idx="12"/>
          </p:nvPr>
        </p:nvSpPr>
        <p:spPr/>
        <p:txBody>
          <a:bodyPr/>
          <a:lstStyle/>
          <a:p>
            <a:fld id="{434718E4-48FE-4337-93CA-29504F786B30}" type="slidenum">
              <a:rPr lang="en-IN" smtClean="0"/>
              <a:t>10</a:t>
            </a:fld>
            <a:endParaRPr lang="en-IN"/>
          </a:p>
        </p:txBody>
      </p:sp>
    </p:spTree>
    <p:extLst>
      <p:ext uri="{BB962C8B-B14F-4D97-AF65-F5344CB8AC3E}">
        <p14:creationId xmlns:p14="http://schemas.microsoft.com/office/powerpoint/2010/main" val="2665122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CE8E6-1832-10DB-FCE2-AAD6D5ACE78A}"/>
              </a:ext>
            </a:extLst>
          </p:cNvPr>
          <p:cNvSpPr>
            <a:spLocks noGrp="1"/>
          </p:cNvSpPr>
          <p:nvPr>
            <p:ph type="title"/>
          </p:nvPr>
        </p:nvSpPr>
        <p:spPr/>
        <p:txBody>
          <a:bodyPr/>
          <a:lstStyle/>
          <a:p>
            <a:r>
              <a:rPr lang="en-IN" dirty="0"/>
              <a:t>Mean (Direct method)</a:t>
            </a:r>
          </a:p>
        </p:txBody>
      </p:sp>
      <p:sp>
        <p:nvSpPr>
          <p:cNvPr id="3" name="Content Placeholder 2">
            <a:extLst>
              <a:ext uri="{FF2B5EF4-FFF2-40B4-BE49-F238E27FC236}">
                <a16:creationId xmlns:a16="http://schemas.microsoft.com/office/drawing/2014/main" id="{4490CA30-02AD-5C20-B79D-0C362C49856C}"/>
              </a:ext>
            </a:extLst>
          </p:cNvPr>
          <p:cNvSpPr>
            <a:spLocks noGrp="1"/>
          </p:cNvSpPr>
          <p:nvPr>
            <p:ph idx="1"/>
          </p:nvPr>
        </p:nvSpPr>
        <p:spPr/>
        <p:txBody>
          <a:bodyPr/>
          <a:lstStyle/>
          <a:p>
            <a:r>
              <a:rPr lang="en-US" dirty="0"/>
              <a:t>Arithmetic Mean of Ungrouped Data</a:t>
            </a:r>
          </a:p>
          <a:p>
            <a:r>
              <a:rPr lang="en-US" dirty="0"/>
              <a:t>If x1, x2, x3 ,……,</a:t>
            </a:r>
            <a:r>
              <a:rPr lang="en-US" dirty="0" err="1"/>
              <a:t>xn</a:t>
            </a:r>
            <a:r>
              <a:rPr lang="en-US" dirty="0"/>
              <a:t> be the observations with the frequencies f1, f2, f3 ,……,</a:t>
            </a:r>
            <a:r>
              <a:rPr lang="en-US" dirty="0" err="1"/>
              <a:t>fn</a:t>
            </a:r>
            <a:r>
              <a:rPr lang="en-US" dirty="0"/>
              <a:t>, then the arithmetic mean is given by:</a:t>
            </a:r>
          </a:p>
          <a:p>
            <a:endParaRPr lang="en-US" dirty="0"/>
          </a:p>
          <a:p>
            <a:r>
              <a:rPr lang="en-US" dirty="0"/>
              <a:t>x̄ = (x1f1+x2f2+……+</a:t>
            </a:r>
            <a:r>
              <a:rPr lang="en-US" dirty="0" err="1"/>
              <a:t>xnfn</a:t>
            </a:r>
            <a:r>
              <a:rPr lang="en-US" dirty="0"/>
              <a:t>) / ∑fi</a:t>
            </a:r>
          </a:p>
          <a:p>
            <a:endParaRPr lang="en-US" dirty="0"/>
          </a:p>
          <a:p>
            <a:r>
              <a:rPr lang="en-US" dirty="0"/>
              <a:t>where ∑fi is the summation of all the frequencies.</a:t>
            </a:r>
            <a:endParaRPr lang="en-IN" dirty="0"/>
          </a:p>
        </p:txBody>
      </p:sp>
      <p:sp>
        <p:nvSpPr>
          <p:cNvPr id="4" name="Date Placeholder 3">
            <a:extLst>
              <a:ext uri="{FF2B5EF4-FFF2-40B4-BE49-F238E27FC236}">
                <a16:creationId xmlns:a16="http://schemas.microsoft.com/office/drawing/2014/main" id="{430F1971-4C2B-751F-998B-CFDA412E98CA}"/>
              </a:ext>
            </a:extLst>
          </p:cNvPr>
          <p:cNvSpPr>
            <a:spLocks noGrp="1"/>
          </p:cNvSpPr>
          <p:nvPr>
            <p:ph type="dt" sz="half" idx="10"/>
          </p:nvPr>
        </p:nvSpPr>
        <p:spPr/>
        <p:txBody>
          <a:bodyPr/>
          <a:lstStyle/>
          <a:p>
            <a:fld id="{DCB31EFA-E20F-4BF7-B008-AA8D8DF18530}" type="datetime1">
              <a:rPr lang="en-IN" smtClean="0"/>
              <a:t>18-10-2022</a:t>
            </a:fld>
            <a:endParaRPr lang="en-IN"/>
          </a:p>
        </p:txBody>
      </p:sp>
      <p:sp>
        <p:nvSpPr>
          <p:cNvPr id="5" name="Slide Number Placeholder 4">
            <a:extLst>
              <a:ext uri="{FF2B5EF4-FFF2-40B4-BE49-F238E27FC236}">
                <a16:creationId xmlns:a16="http://schemas.microsoft.com/office/drawing/2014/main" id="{E5FA9232-F7D1-E0FE-8505-7DC5E77E146D}"/>
              </a:ext>
            </a:extLst>
          </p:cNvPr>
          <p:cNvSpPr>
            <a:spLocks noGrp="1"/>
          </p:cNvSpPr>
          <p:nvPr>
            <p:ph type="sldNum" sz="quarter" idx="12"/>
          </p:nvPr>
        </p:nvSpPr>
        <p:spPr/>
        <p:txBody>
          <a:bodyPr/>
          <a:lstStyle/>
          <a:p>
            <a:fld id="{434718E4-48FE-4337-93CA-29504F786B30}" type="slidenum">
              <a:rPr lang="en-IN" smtClean="0"/>
              <a:t>11</a:t>
            </a:fld>
            <a:endParaRPr lang="en-IN"/>
          </a:p>
        </p:txBody>
      </p:sp>
    </p:spTree>
    <p:extLst>
      <p:ext uri="{BB962C8B-B14F-4D97-AF65-F5344CB8AC3E}">
        <p14:creationId xmlns:p14="http://schemas.microsoft.com/office/powerpoint/2010/main" val="4209146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AED76-00AC-45DC-0668-EBDA56EDC5F0}"/>
              </a:ext>
            </a:extLst>
          </p:cNvPr>
          <p:cNvSpPr>
            <a:spLocks noGrp="1"/>
          </p:cNvSpPr>
          <p:nvPr>
            <p:ph type="title"/>
          </p:nvPr>
        </p:nvSpPr>
        <p:spPr/>
        <p:txBody>
          <a:bodyPr/>
          <a:lstStyle/>
          <a:p>
            <a:r>
              <a:rPr lang="en-IN" b="1" i="0" dirty="0">
                <a:solidFill>
                  <a:srgbClr val="000000"/>
                </a:solidFill>
                <a:effectLst/>
                <a:latin typeface="Untitled Sans"/>
              </a:rPr>
              <a:t>Assumed Mean Method</a:t>
            </a:r>
            <a:br>
              <a:rPr lang="en-IN" b="1" i="0" dirty="0">
                <a:solidFill>
                  <a:srgbClr val="000000"/>
                </a:solidFill>
                <a:effectLst/>
                <a:latin typeface="Untitled Sans"/>
              </a:rPr>
            </a:br>
            <a:endParaRPr lang="en-IN" dirty="0"/>
          </a:p>
        </p:txBody>
      </p:sp>
      <p:sp>
        <p:nvSpPr>
          <p:cNvPr id="3" name="Content Placeholder 2">
            <a:extLst>
              <a:ext uri="{FF2B5EF4-FFF2-40B4-BE49-F238E27FC236}">
                <a16:creationId xmlns:a16="http://schemas.microsoft.com/office/drawing/2014/main" id="{F0003106-5444-15CB-0BE3-F70D061F8F49}"/>
              </a:ext>
            </a:extLst>
          </p:cNvPr>
          <p:cNvSpPr>
            <a:spLocks noGrp="1"/>
          </p:cNvSpPr>
          <p:nvPr>
            <p:ph idx="1"/>
          </p:nvPr>
        </p:nvSpPr>
        <p:spPr/>
        <p:txBody>
          <a:bodyPr/>
          <a:lstStyle/>
          <a:p>
            <a:r>
              <a:rPr lang="en-US" b="0" i="0" dirty="0">
                <a:solidFill>
                  <a:srgbClr val="333333"/>
                </a:solidFill>
                <a:effectLst/>
                <a:latin typeface="Untitled Sans"/>
              </a:rPr>
              <a:t>assumed mean formula = a + ∑d</a:t>
            </a:r>
            <a:r>
              <a:rPr lang="en-US" b="0" i="0" dirty="0">
                <a:solidFill>
                  <a:srgbClr val="333333"/>
                </a:solidFill>
                <a:effectLst/>
                <a:latin typeface="MJXc-TeX-math-I"/>
              </a:rPr>
              <a:t>i</a:t>
            </a:r>
            <a:r>
              <a:rPr lang="en-US" b="0" i="0" dirty="0">
                <a:solidFill>
                  <a:srgbClr val="333333"/>
                </a:solidFill>
                <a:effectLst/>
                <a:latin typeface="Untitled Sans"/>
              </a:rPr>
              <a:t>]fi / ∑f</a:t>
            </a:r>
            <a:r>
              <a:rPr lang="en-US" b="0" i="0" dirty="0">
                <a:solidFill>
                  <a:srgbClr val="333333"/>
                </a:solidFill>
                <a:effectLst/>
                <a:latin typeface="MJXc-TeX-math-I"/>
              </a:rPr>
              <a:t>i</a:t>
            </a:r>
            <a:r>
              <a:rPr lang="en-US" b="0" i="0" dirty="0">
                <a:solidFill>
                  <a:srgbClr val="333333"/>
                </a:solidFill>
                <a:effectLst/>
                <a:latin typeface="Untitled Sans"/>
              </a:rPr>
              <a:t>,</a:t>
            </a:r>
          </a:p>
          <a:p>
            <a:r>
              <a:rPr lang="en-US" b="0" i="0" dirty="0">
                <a:solidFill>
                  <a:srgbClr val="333333"/>
                </a:solidFill>
                <a:effectLst/>
                <a:latin typeface="Untitled Sans"/>
              </a:rPr>
              <a:t> where d</a:t>
            </a:r>
            <a:r>
              <a:rPr lang="en-US" b="0" i="0" dirty="0">
                <a:solidFill>
                  <a:srgbClr val="333333"/>
                </a:solidFill>
                <a:effectLst/>
                <a:latin typeface="MJXc-TeX-math-I"/>
              </a:rPr>
              <a:t>i</a:t>
            </a:r>
            <a:r>
              <a:rPr lang="en-US" b="0" i="0" dirty="0">
                <a:solidFill>
                  <a:srgbClr val="333333"/>
                </a:solidFill>
                <a:effectLst/>
                <a:latin typeface="Untitled Sans"/>
              </a:rPr>
              <a:t> = xi - a</a:t>
            </a:r>
            <a:endParaRPr lang="en-IN" dirty="0"/>
          </a:p>
        </p:txBody>
      </p:sp>
      <p:sp>
        <p:nvSpPr>
          <p:cNvPr id="4" name="Date Placeholder 3">
            <a:extLst>
              <a:ext uri="{FF2B5EF4-FFF2-40B4-BE49-F238E27FC236}">
                <a16:creationId xmlns:a16="http://schemas.microsoft.com/office/drawing/2014/main" id="{11C00492-72E3-9238-38A1-2DFC5FEAC09E}"/>
              </a:ext>
            </a:extLst>
          </p:cNvPr>
          <p:cNvSpPr>
            <a:spLocks noGrp="1"/>
          </p:cNvSpPr>
          <p:nvPr>
            <p:ph type="dt" sz="half" idx="10"/>
          </p:nvPr>
        </p:nvSpPr>
        <p:spPr/>
        <p:txBody>
          <a:bodyPr/>
          <a:lstStyle/>
          <a:p>
            <a:fld id="{0DF4BCCF-4C08-4673-8624-28C8BD556E0A}" type="datetime1">
              <a:rPr lang="en-IN" smtClean="0"/>
              <a:t>18-10-2022</a:t>
            </a:fld>
            <a:endParaRPr lang="en-IN"/>
          </a:p>
        </p:txBody>
      </p:sp>
      <p:sp>
        <p:nvSpPr>
          <p:cNvPr id="5" name="Slide Number Placeholder 4">
            <a:extLst>
              <a:ext uri="{FF2B5EF4-FFF2-40B4-BE49-F238E27FC236}">
                <a16:creationId xmlns:a16="http://schemas.microsoft.com/office/drawing/2014/main" id="{A6765DF2-C58E-827F-D18F-BF1AF29AC415}"/>
              </a:ext>
            </a:extLst>
          </p:cNvPr>
          <p:cNvSpPr>
            <a:spLocks noGrp="1"/>
          </p:cNvSpPr>
          <p:nvPr>
            <p:ph type="sldNum" sz="quarter" idx="12"/>
          </p:nvPr>
        </p:nvSpPr>
        <p:spPr/>
        <p:txBody>
          <a:bodyPr/>
          <a:lstStyle/>
          <a:p>
            <a:fld id="{434718E4-48FE-4337-93CA-29504F786B30}" type="slidenum">
              <a:rPr lang="en-IN" smtClean="0"/>
              <a:t>12</a:t>
            </a:fld>
            <a:endParaRPr lang="en-IN"/>
          </a:p>
        </p:txBody>
      </p:sp>
    </p:spTree>
    <p:extLst>
      <p:ext uri="{BB962C8B-B14F-4D97-AF65-F5344CB8AC3E}">
        <p14:creationId xmlns:p14="http://schemas.microsoft.com/office/powerpoint/2010/main" val="252738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65099-8400-610F-EB9B-ECEE437677A1}"/>
              </a:ext>
            </a:extLst>
          </p:cNvPr>
          <p:cNvSpPr>
            <a:spLocks noGrp="1"/>
          </p:cNvSpPr>
          <p:nvPr>
            <p:ph type="title"/>
          </p:nvPr>
        </p:nvSpPr>
        <p:spPr/>
        <p:txBody>
          <a:bodyPr/>
          <a:lstStyle/>
          <a:p>
            <a:r>
              <a:rPr lang="en-IN" b="1" i="0" dirty="0">
                <a:solidFill>
                  <a:srgbClr val="000000"/>
                </a:solidFill>
                <a:effectLst/>
                <a:latin typeface="Untitled Sans"/>
              </a:rPr>
              <a:t>Step Deviation Method</a:t>
            </a:r>
            <a:br>
              <a:rPr lang="en-IN" b="1" i="0" dirty="0">
                <a:solidFill>
                  <a:srgbClr val="000000"/>
                </a:solidFill>
                <a:effectLst/>
                <a:latin typeface="Untitled Sans"/>
              </a:rPr>
            </a:br>
            <a:endParaRPr lang="en-IN" dirty="0"/>
          </a:p>
        </p:txBody>
      </p:sp>
      <p:sp>
        <p:nvSpPr>
          <p:cNvPr id="3" name="Content Placeholder 2">
            <a:extLst>
              <a:ext uri="{FF2B5EF4-FFF2-40B4-BE49-F238E27FC236}">
                <a16:creationId xmlns:a16="http://schemas.microsoft.com/office/drawing/2014/main" id="{CA175ABB-6829-A5EA-D847-6459147D8014}"/>
              </a:ext>
            </a:extLst>
          </p:cNvPr>
          <p:cNvSpPr>
            <a:spLocks noGrp="1"/>
          </p:cNvSpPr>
          <p:nvPr>
            <p:ph idx="1"/>
          </p:nvPr>
        </p:nvSpPr>
        <p:spPr/>
        <p:txBody>
          <a:bodyPr/>
          <a:lstStyle/>
          <a:p>
            <a:r>
              <a:rPr lang="en-US" b="0" i="0" dirty="0">
                <a:solidFill>
                  <a:srgbClr val="333333"/>
                </a:solidFill>
                <a:effectLst/>
                <a:latin typeface="Untitled Sans"/>
              </a:rPr>
              <a:t>Step Deviation of Mean = a + h [∑</a:t>
            </a:r>
            <a:r>
              <a:rPr lang="en-US" b="0" i="0" dirty="0" err="1">
                <a:solidFill>
                  <a:srgbClr val="333333"/>
                </a:solidFill>
                <a:effectLst/>
                <a:latin typeface="Untitled Sans"/>
              </a:rPr>
              <a:t>u</a:t>
            </a:r>
            <a:r>
              <a:rPr lang="en-US" b="0" i="0" dirty="0" err="1">
                <a:solidFill>
                  <a:srgbClr val="333333"/>
                </a:solidFill>
                <a:effectLst/>
                <a:latin typeface="MJXc-TeX-math-I"/>
              </a:rPr>
              <a:t>i</a:t>
            </a:r>
            <a:r>
              <a:rPr lang="en-US" b="0" i="0" dirty="0" err="1">
                <a:solidFill>
                  <a:srgbClr val="333333"/>
                </a:solidFill>
                <a:effectLst/>
                <a:latin typeface="Untitled Sans"/>
              </a:rPr>
              <a:t>f</a:t>
            </a:r>
            <a:r>
              <a:rPr lang="en-US" b="0" i="0" dirty="0" err="1">
                <a:solidFill>
                  <a:srgbClr val="333333"/>
                </a:solidFill>
                <a:effectLst/>
                <a:latin typeface="MJXc-TeX-math-I"/>
              </a:rPr>
              <a:t>i</a:t>
            </a:r>
            <a:r>
              <a:rPr lang="en-US" b="0" i="0" dirty="0">
                <a:solidFill>
                  <a:srgbClr val="333333"/>
                </a:solidFill>
                <a:effectLst/>
                <a:latin typeface="Untitled Sans"/>
              </a:rPr>
              <a:t> / ∑f</a:t>
            </a:r>
            <a:r>
              <a:rPr lang="en-US" b="0" i="0" dirty="0">
                <a:solidFill>
                  <a:srgbClr val="333333"/>
                </a:solidFill>
                <a:effectLst/>
                <a:latin typeface="MJXc-TeX-math-I"/>
              </a:rPr>
              <a:t>i</a:t>
            </a:r>
            <a:r>
              <a:rPr lang="en-US" b="0" i="0" dirty="0">
                <a:solidFill>
                  <a:srgbClr val="333333"/>
                </a:solidFill>
                <a:effectLst/>
                <a:latin typeface="Untitled Sans"/>
              </a:rPr>
              <a:t>]</a:t>
            </a:r>
          </a:p>
          <a:p>
            <a:pPr algn="l" fontAlgn="base"/>
            <a:r>
              <a:rPr lang="en-US" b="0" i="0" dirty="0">
                <a:solidFill>
                  <a:srgbClr val="333333"/>
                </a:solidFill>
                <a:effectLst/>
                <a:latin typeface="Untitled Sans"/>
              </a:rPr>
              <a:t>where</a:t>
            </a:r>
          </a:p>
          <a:p>
            <a:pPr algn="l" fontAlgn="base">
              <a:buFont typeface="Arial" panose="020B0604020202020204" pitchFamily="34" charset="0"/>
              <a:buChar char="•"/>
            </a:pPr>
            <a:r>
              <a:rPr lang="en-US" b="0" i="0" dirty="0">
                <a:solidFill>
                  <a:srgbClr val="333333"/>
                </a:solidFill>
                <a:effectLst/>
                <a:latin typeface="inherit"/>
              </a:rPr>
              <a:t>a is the assumed mean</a:t>
            </a:r>
          </a:p>
          <a:p>
            <a:pPr algn="l" fontAlgn="base">
              <a:buFont typeface="Arial" panose="020B0604020202020204" pitchFamily="34" charset="0"/>
              <a:buChar char="•"/>
            </a:pPr>
            <a:r>
              <a:rPr lang="en-US" b="0" i="0" dirty="0">
                <a:solidFill>
                  <a:srgbClr val="333333"/>
                </a:solidFill>
                <a:effectLst/>
                <a:latin typeface="inherit"/>
              </a:rPr>
              <a:t>h is the class size</a:t>
            </a:r>
          </a:p>
          <a:p>
            <a:pPr algn="l" fontAlgn="base">
              <a:buFont typeface="Arial" panose="020B0604020202020204" pitchFamily="34" charset="0"/>
              <a:buChar char="•"/>
            </a:pPr>
            <a:r>
              <a:rPr lang="en-US" b="0" i="0" dirty="0" err="1">
                <a:solidFill>
                  <a:srgbClr val="333333"/>
                </a:solidFill>
                <a:effectLst/>
                <a:latin typeface="inherit"/>
              </a:rPr>
              <a:t>u</a:t>
            </a:r>
            <a:r>
              <a:rPr lang="en-US" b="0" i="0" dirty="0" err="1">
                <a:solidFill>
                  <a:srgbClr val="333333"/>
                </a:solidFill>
                <a:effectLst/>
                <a:latin typeface="MJXc-TeX-math-I"/>
              </a:rPr>
              <a:t>i</a:t>
            </a:r>
            <a:r>
              <a:rPr lang="en-US" b="0" i="0" dirty="0">
                <a:solidFill>
                  <a:srgbClr val="333333"/>
                </a:solidFill>
                <a:effectLst/>
                <a:latin typeface="inherit"/>
              </a:rPr>
              <a:t>= d</a:t>
            </a:r>
            <a:r>
              <a:rPr lang="en-US" b="0" i="0" dirty="0">
                <a:solidFill>
                  <a:srgbClr val="333333"/>
                </a:solidFill>
                <a:effectLst/>
                <a:latin typeface="MJXc-TeX-math-I"/>
              </a:rPr>
              <a:t>i</a:t>
            </a:r>
            <a:r>
              <a:rPr lang="en-US" b="0" i="0" dirty="0">
                <a:solidFill>
                  <a:srgbClr val="333333"/>
                </a:solidFill>
                <a:effectLst/>
                <a:latin typeface="inherit"/>
              </a:rPr>
              <a:t>/h</a:t>
            </a:r>
          </a:p>
          <a:p>
            <a:endParaRPr lang="en-IN" dirty="0"/>
          </a:p>
        </p:txBody>
      </p:sp>
      <p:sp>
        <p:nvSpPr>
          <p:cNvPr id="4" name="Date Placeholder 3">
            <a:extLst>
              <a:ext uri="{FF2B5EF4-FFF2-40B4-BE49-F238E27FC236}">
                <a16:creationId xmlns:a16="http://schemas.microsoft.com/office/drawing/2014/main" id="{1D7B267C-3E21-66D1-1D7B-049F28523E24}"/>
              </a:ext>
            </a:extLst>
          </p:cNvPr>
          <p:cNvSpPr>
            <a:spLocks noGrp="1"/>
          </p:cNvSpPr>
          <p:nvPr>
            <p:ph type="dt" sz="half" idx="10"/>
          </p:nvPr>
        </p:nvSpPr>
        <p:spPr/>
        <p:txBody>
          <a:bodyPr/>
          <a:lstStyle/>
          <a:p>
            <a:fld id="{17FA116E-2407-4671-B67E-0B59122D20FB}" type="datetime1">
              <a:rPr lang="en-IN" smtClean="0"/>
              <a:t>18-10-2022</a:t>
            </a:fld>
            <a:endParaRPr lang="en-IN"/>
          </a:p>
        </p:txBody>
      </p:sp>
      <p:sp>
        <p:nvSpPr>
          <p:cNvPr id="5" name="Slide Number Placeholder 4">
            <a:extLst>
              <a:ext uri="{FF2B5EF4-FFF2-40B4-BE49-F238E27FC236}">
                <a16:creationId xmlns:a16="http://schemas.microsoft.com/office/drawing/2014/main" id="{E9E524A4-0418-F907-785A-99A9B07C72D6}"/>
              </a:ext>
            </a:extLst>
          </p:cNvPr>
          <p:cNvSpPr>
            <a:spLocks noGrp="1"/>
          </p:cNvSpPr>
          <p:nvPr>
            <p:ph type="sldNum" sz="quarter" idx="12"/>
          </p:nvPr>
        </p:nvSpPr>
        <p:spPr/>
        <p:txBody>
          <a:bodyPr/>
          <a:lstStyle/>
          <a:p>
            <a:fld id="{434718E4-48FE-4337-93CA-29504F786B30}" type="slidenum">
              <a:rPr lang="en-IN" smtClean="0"/>
              <a:t>13</a:t>
            </a:fld>
            <a:endParaRPr lang="en-IN"/>
          </a:p>
        </p:txBody>
      </p:sp>
    </p:spTree>
    <p:extLst>
      <p:ext uri="{BB962C8B-B14F-4D97-AF65-F5344CB8AC3E}">
        <p14:creationId xmlns:p14="http://schemas.microsoft.com/office/powerpoint/2010/main" val="1582823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C3B3C8-C087-22D2-CC09-ACCE7B77EAED}"/>
              </a:ext>
            </a:extLst>
          </p:cNvPr>
          <p:cNvSpPr txBox="1"/>
          <p:nvPr/>
        </p:nvSpPr>
        <p:spPr>
          <a:xfrm>
            <a:off x="1579418" y="2136339"/>
            <a:ext cx="7564582" cy="2585323"/>
          </a:xfrm>
          <a:prstGeom prst="rect">
            <a:avLst/>
          </a:prstGeom>
          <a:noFill/>
        </p:spPr>
        <p:txBody>
          <a:bodyPr wrap="square">
            <a:spAutoFit/>
          </a:bodyPr>
          <a:lstStyle/>
          <a:p>
            <a:r>
              <a:rPr lang="en-US" dirty="0"/>
              <a:t>Find missing frequency from the following data</a:t>
            </a:r>
          </a:p>
          <a:p>
            <a:r>
              <a:rPr lang="en-US" dirty="0"/>
              <a:t>Class	Frequency</a:t>
            </a:r>
          </a:p>
          <a:p>
            <a:r>
              <a:rPr lang="en-US" dirty="0"/>
              <a:t>5 - 10	11</a:t>
            </a:r>
          </a:p>
          <a:p>
            <a:r>
              <a:rPr lang="en-US" dirty="0"/>
              <a:t>10 - 15	20</a:t>
            </a:r>
          </a:p>
          <a:p>
            <a:r>
              <a:rPr lang="en-US" dirty="0"/>
              <a:t>15 - 20	35</a:t>
            </a:r>
          </a:p>
          <a:p>
            <a:r>
              <a:rPr lang="en-US" dirty="0"/>
              <a:t>20 - 25	20</a:t>
            </a:r>
          </a:p>
          <a:p>
            <a:r>
              <a:rPr lang="en-US" dirty="0"/>
              <a:t>25 - 30	a</a:t>
            </a:r>
          </a:p>
          <a:p>
            <a:r>
              <a:rPr lang="en-US" dirty="0"/>
              <a:t>30 - 35	6</a:t>
            </a:r>
          </a:p>
          <a:p>
            <a:r>
              <a:rPr lang="en-US" dirty="0"/>
              <a:t>mean = 18.1</a:t>
            </a:r>
            <a:endParaRPr lang="en-IN" dirty="0"/>
          </a:p>
        </p:txBody>
      </p:sp>
      <p:sp>
        <p:nvSpPr>
          <p:cNvPr id="4" name="TextBox 3">
            <a:extLst>
              <a:ext uri="{FF2B5EF4-FFF2-40B4-BE49-F238E27FC236}">
                <a16:creationId xmlns:a16="http://schemas.microsoft.com/office/drawing/2014/main" id="{69F1D052-44F8-93BF-6208-E1EA5F384E39}"/>
              </a:ext>
            </a:extLst>
          </p:cNvPr>
          <p:cNvSpPr txBox="1"/>
          <p:nvPr/>
        </p:nvSpPr>
        <p:spPr>
          <a:xfrm>
            <a:off x="1191491" y="443345"/>
            <a:ext cx="3851564" cy="369332"/>
          </a:xfrm>
          <a:prstGeom prst="rect">
            <a:avLst/>
          </a:prstGeom>
          <a:noFill/>
        </p:spPr>
        <p:txBody>
          <a:bodyPr wrap="square" rtlCol="0">
            <a:spAutoFit/>
          </a:bodyPr>
          <a:lstStyle/>
          <a:p>
            <a:r>
              <a:rPr lang="en-IN" b="1" dirty="0"/>
              <a:t>Practice question 1</a:t>
            </a:r>
          </a:p>
        </p:txBody>
      </p:sp>
      <p:sp>
        <p:nvSpPr>
          <p:cNvPr id="5" name="Date Placeholder 4">
            <a:extLst>
              <a:ext uri="{FF2B5EF4-FFF2-40B4-BE49-F238E27FC236}">
                <a16:creationId xmlns:a16="http://schemas.microsoft.com/office/drawing/2014/main" id="{F5CE421F-25EE-946B-70CC-6259DEB662CD}"/>
              </a:ext>
            </a:extLst>
          </p:cNvPr>
          <p:cNvSpPr>
            <a:spLocks noGrp="1"/>
          </p:cNvSpPr>
          <p:nvPr>
            <p:ph type="dt" sz="half" idx="10"/>
          </p:nvPr>
        </p:nvSpPr>
        <p:spPr/>
        <p:txBody>
          <a:bodyPr/>
          <a:lstStyle/>
          <a:p>
            <a:fld id="{48F5F73E-4A08-42CE-8768-A5F571FF6A5D}" type="datetime1">
              <a:rPr lang="en-IN" smtClean="0"/>
              <a:t>18-10-2022</a:t>
            </a:fld>
            <a:endParaRPr lang="en-IN"/>
          </a:p>
        </p:txBody>
      </p:sp>
      <p:sp>
        <p:nvSpPr>
          <p:cNvPr id="6" name="Slide Number Placeholder 5">
            <a:extLst>
              <a:ext uri="{FF2B5EF4-FFF2-40B4-BE49-F238E27FC236}">
                <a16:creationId xmlns:a16="http://schemas.microsoft.com/office/drawing/2014/main" id="{45661961-F899-BEC8-71A1-6F29DF401F03}"/>
              </a:ext>
            </a:extLst>
          </p:cNvPr>
          <p:cNvSpPr>
            <a:spLocks noGrp="1"/>
          </p:cNvSpPr>
          <p:nvPr>
            <p:ph type="sldNum" sz="quarter" idx="12"/>
          </p:nvPr>
        </p:nvSpPr>
        <p:spPr/>
        <p:txBody>
          <a:bodyPr/>
          <a:lstStyle/>
          <a:p>
            <a:fld id="{434718E4-48FE-4337-93CA-29504F786B30}" type="slidenum">
              <a:rPr lang="en-IN" smtClean="0"/>
              <a:t>14</a:t>
            </a:fld>
            <a:endParaRPr lang="en-IN"/>
          </a:p>
        </p:txBody>
      </p:sp>
    </p:spTree>
    <p:extLst>
      <p:ext uri="{BB962C8B-B14F-4D97-AF65-F5344CB8AC3E}">
        <p14:creationId xmlns:p14="http://schemas.microsoft.com/office/powerpoint/2010/main" val="2472015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B99FBC-C49E-CEBD-2FAD-5EBF6915C678}"/>
              </a:ext>
            </a:extLst>
          </p:cNvPr>
          <p:cNvSpPr txBox="1"/>
          <p:nvPr/>
        </p:nvSpPr>
        <p:spPr>
          <a:xfrm>
            <a:off x="1039091" y="2136339"/>
            <a:ext cx="8104909" cy="1754326"/>
          </a:xfrm>
          <a:prstGeom prst="rect">
            <a:avLst/>
          </a:prstGeom>
          <a:noFill/>
        </p:spPr>
        <p:txBody>
          <a:bodyPr wrap="square">
            <a:spAutoFit/>
          </a:bodyPr>
          <a:lstStyle/>
          <a:p>
            <a:r>
              <a:rPr lang="en-US" dirty="0"/>
              <a:t>An incomplete distribution is given below :</a:t>
            </a:r>
          </a:p>
          <a:p>
            <a:r>
              <a:rPr lang="en-US" dirty="0"/>
              <a:t>Variable:	10−20	20−30	30−40	40−50	50−60	60−70	70−80</a:t>
            </a:r>
          </a:p>
          <a:p>
            <a:r>
              <a:rPr lang="en-US" dirty="0"/>
              <a:t>Frequency:	12	30	−	65	−	25	18</a:t>
            </a:r>
          </a:p>
          <a:p>
            <a:r>
              <a:rPr lang="en-US" dirty="0"/>
              <a:t>You are given that the median value is 46 and the total number of items is 230.</a:t>
            </a:r>
          </a:p>
          <a:p>
            <a:r>
              <a:rPr lang="en-US" dirty="0"/>
              <a:t>(</a:t>
            </a:r>
            <a:r>
              <a:rPr lang="en-US" dirty="0" err="1"/>
              <a:t>i</a:t>
            </a:r>
            <a:r>
              <a:rPr lang="en-US" dirty="0"/>
              <a:t>) Using the median formula fill up missing frequencies.</a:t>
            </a:r>
          </a:p>
          <a:p>
            <a:r>
              <a:rPr lang="en-US" dirty="0"/>
              <a:t>(ii) Calculate the AM of the completed distribution.</a:t>
            </a:r>
            <a:endParaRPr lang="en-IN" dirty="0"/>
          </a:p>
        </p:txBody>
      </p:sp>
      <p:sp>
        <p:nvSpPr>
          <p:cNvPr id="4" name="TextBox 3">
            <a:extLst>
              <a:ext uri="{FF2B5EF4-FFF2-40B4-BE49-F238E27FC236}">
                <a16:creationId xmlns:a16="http://schemas.microsoft.com/office/drawing/2014/main" id="{40CB7672-CF27-6C14-8BDC-39FCE4007153}"/>
              </a:ext>
            </a:extLst>
          </p:cNvPr>
          <p:cNvSpPr txBox="1"/>
          <p:nvPr/>
        </p:nvSpPr>
        <p:spPr>
          <a:xfrm>
            <a:off x="817416" y="637310"/>
            <a:ext cx="4613564" cy="369332"/>
          </a:xfrm>
          <a:prstGeom prst="rect">
            <a:avLst/>
          </a:prstGeom>
          <a:noFill/>
        </p:spPr>
        <p:txBody>
          <a:bodyPr wrap="square" rtlCol="0">
            <a:spAutoFit/>
          </a:bodyPr>
          <a:lstStyle/>
          <a:p>
            <a:r>
              <a:rPr lang="en-IN" dirty="0"/>
              <a:t>Practice question 2</a:t>
            </a:r>
          </a:p>
        </p:txBody>
      </p:sp>
      <p:sp>
        <p:nvSpPr>
          <p:cNvPr id="5" name="Date Placeholder 4">
            <a:extLst>
              <a:ext uri="{FF2B5EF4-FFF2-40B4-BE49-F238E27FC236}">
                <a16:creationId xmlns:a16="http://schemas.microsoft.com/office/drawing/2014/main" id="{6D3DDE56-74E1-28B1-7E8C-BC9FA4C77167}"/>
              </a:ext>
            </a:extLst>
          </p:cNvPr>
          <p:cNvSpPr>
            <a:spLocks noGrp="1"/>
          </p:cNvSpPr>
          <p:nvPr>
            <p:ph type="dt" sz="half" idx="10"/>
          </p:nvPr>
        </p:nvSpPr>
        <p:spPr/>
        <p:txBody>
          <a:bodyPr/>
          <a:lstStyle/>
          <a:p>
            <a:fld id="{9969E922-B468-48FC-9E07-CECFC84B000F}" type="datetime1">
              <a:rPr lang="en-IN" smtClean="0"/>
              <a:t>18-10-2022</a:t>
            </a:fld>
            <a:endParaRPr lang="en-IN"/>
          </a:p>
        </p:txBody>
      </p:sp>
      <p:sp>
        <p:nvSpPr>
          <p:cNvPr id="6" name="Slide Number Placeholder 5">
            <a:extLst>
              <a:ext uri="{FF2B5EF4-FFF2-40B4-BE49-F238E27FC236}">
                <a16:creationId xmlns:a16="http://schemas.microsoft.com/office/drawing/2014/main" id="{B8D2E039-7C3F-5821-7BC8-98C8059E7C31}"/>
              </a:ext>
            </a:extLst>
          </p:cNvPr>
          <p:cNvSpPr>
            <a:spLocks noGrp="1"/>
          </p:cNvSpPr>
          <p:nvPr>
            <p:ph type="sldNum" sz="quarter" idx="12"/>
          </p:nvPr>
        </p:nvSpPr>
        <p:spPr/>
        <p:txBody>
          <a:bodyPr/>
          <a:lstStyle/>
          <a:p>
            <a:fld id="{434718E4-48FE-4337-93CA-29504F786B30}" type="slidenum">
              <a:rPr lang="en-IN" smtClean="0"/>
              <a:t>15</a:t>
            </a:fld>
            <a:endParaRPr lang="en-IN"/>
          </a:p>
        </p:txBody>
      </p:sp>
    </p:spTree>
    <p:extLst>
      <p:ext uri="{BB962C8B-B14F-4D97-AF65-F5344CB8AC3E}">
        <p14:creationId xmlns:p14="http://schemas.microsoft.com/office/powerpoint/2010/main" val="2294704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386559-7E46-4921-DA7E-0EFE1356B91C}"/>
              </a:ext>
            </a:extLst>
          </p:cNvPr>
          <p:cNvSpPr txBox="1"/>
          <p:nvPr/>
        </p:nvSpPr>
        <p:spPr>
          <a:xfrm>
            <a:off x="1662545" y="1028343"/>
            <a:ext cx="8908473" cy="3139321"/>
          </a:xfrm>
          <a:prstGeom prst="rect">
            <a:avLst/>
          </a:prstGeom>
          <a:noFill/>
        </p:spPr>
        <p:txBody>
          <a:bodyPr wrap="square">
            <a:spAutoFit/>
          </a:bodyPr>
          <a:lstStyle/>
          <a:p>
            <a:endParaRPr lang="en-US" dirty="0"/>
          </a:p>
          <a:p>
            <a:endParaRPr lang="en-US" dirty="0"/>
          </a:p>
          <a:p>
            <a:endParaRPr lang="en-US" dirty="0"/>
          </a:p>
          <a:p>
            <a:endParaRPr lang="en-US" dirty="0"/>
          </a:p>
          <a:p>
            <a:endParaRPr lang="en-US" dirty="0"/>
          </a:p>
          <a:p>
            <a:r>
              <a:rPr lang="en-US" dirty="0"/>
              <a:t>Find the missing frequency f 1​</a:t>
            </a:r>
          </a:p>
          <a:p>
            <a:r>
              <a:rPr lang="en-US" dirty="0"/>
              <a:t>  and f 2  in the table given below, it is being given that the mean of the given frequency distribution is 50.</a:t>
            </a:r>
          </a:p>
          <a:p>
            <a:endParaRPr lang="en-US" dirty="0"/>
          </a:p>
          <a:p>
            <a:r>
              <a:rPr lang="en-US" dirty="0"/>
              <a:t>Class	   0−20	20−40	40−60	60−80	80−100        Total</a:t>
            </a:r>
          </a:p>
          <a:p>
            <a:r>
              <a:rPr lang="en-US" dirty="0"/>
              <a:t>Frequency    17	  f 1 	  32	  f 2 	  19	   120</a:t>
            </a:r>
            <a:endParaRPr lang="en-IN" dirty="0"/>
          </a:p>
        </p:txBody>
      </p:sp>
      <p:sp>
        <p:nvSpPr>
          <p:cNvPr id="5" name="TextBox 4">
            <a:extLst>
              <a:ext uri="{FF2B5EF4-FFF2-40B4-BE49-F238E27FC236}">
                <a16:creationId xmlns:a16="http://schemas.microsoft.com/office/drawing/2014/main" id="{A0544B77-2486-F453-6C3B-AA001AD89FB6}"/>
              </a:ext>
            </a:extLst>
          </p:cNvPr>
          <p:cNvSpPr txBox="1"/>
          <p:nvPr/>
        </p:nvSpPr>
        <p:spPr>
          <a:xfrm>
            <a:off x="1163780" y="542711"/>
            <a:ext cx="6096000" cy="369332"/>
          </a:xfrm>
          <a:prstGeom prst="rect">
            <a:avLst/>
          </a:prstGeom>
          <a:noFill/>
        </p:spPr>
        <p:txBody>
          <a:bodyPr wrap="square">
            <a:spAutoFit/>
          </a:bodyPr>
          <a:lstStyle/>
          <a:p>
            <a:r>
              <a:rPr lang="en-IN" dirty="0"/>
              <a:t>Practice question 3</a:t>
            </a:r>
          </a:p>
        </p:txBody>
      </p:sp>
      <p:sp>
        <p:nvSpPr>
          <p:cNvPr id="6" name="Date Placeholder 5">
            <a:extLst>
              <a:ext uri="{FF2B5EF4-FFF2-40B4-BE49-F238E27FC236}">
                <a16:creationId xmlns:a16="http://schemas.microsoft.com/office/drawing/2014/main" id="{5524FD2C-974B-D889-F1CA-05EDFE9B3BE6}"/>
              </a:ext>
            </a:extLst>
          </p:cNvPr>
          <p:cNvSpPr>
            <a:spLocks noGrp="1"/>
          </p:cNvSpPr>
          <p:nvPr>
            <p:ph type="dt" sz="half" idx="10"/>
          </p:nvPr>
        </p:nvSpPr>
        <p:spPr/>
        <p:txBody>
          <a:bodyPr/>
          <a:lstStyle/>
          <a:p>
            <a:fld id="{9F041297-C65B-47BB-8EB5-585CF429412A}" type="datetime1">
              <a:rPr lang="en-IN" smtClean="0"/>
              <a:t>18-10-2022</a:t>
            </a:fld>
            <a:endParaRPr lang="en-IN"/>
          </a:p>
        </p:txBody>
      </p:sp>
      <p:sp>
        <p:nvSpPr>
          <p:cNvPr id="7" name="Slide Number Placeholder 6">
            <a:extLst>
              <a:ext uri="{FF2B5EF4-FFF2-40B4-BE49-F238E27FC236}">
                <a16:creationId xmlns:a16="http://schemas.microsoft.com/office/drawing/2014/main" id="{474C7D5E-A664-862B-3C45-EB6932F1184F}"/>
              </a:ext>
            </a:extLst>
          </p:cNvPr>
          <p:cNvSpPr>
            <a:spLocks noGrp="1"/>
          </p:cNvSpPr>
          <p:nvPr>
            <p:ph type="sldNum" sz="quarter" idx="12"/>
          </p:nvPr>
        </p:nvSpPr>
        <p:spPr/>
        <p:txBody>
          <a:bodyPr/>
          <a:lstStyle/>
          <a:p>
            <a:fld id="{434718E4-48FE-4337-93CA-29504F786B30}" type="slidenum">
              <a:rPr lang="en-IN" smtClean="0"/>
              <a:t>16</a:t>
            </a:fld>
            <a:endParaRPr lang="en-IN"/>
          </a:p>
        </p:txBody>
      </p:sp>
    </p:spTree>
    <p:extLst>
      <p:ext uri="{BB962C8B-B14F-4D97-AF65-F5344CB8AC3E}">
        <p14:creationId xmlns:p14="http://schemas.microsoft.com/office/powerpoint/2010/main" val="1007372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3CEA03-6DA7-FA5A-834B-DF6375705C22}"/>
              </a:ext>
            </a:extLst>
          </p:cNvPr>
          <p:cNvSpPr txBox="1"/>
          <p:nvPr/>
        </p:nvSpPr>
        <p:spPr>
          <a:xfrm>
            <a:off x="1357745" y="2108395"/>
            <a:ext cx="7786255" cy="1200329"/>
          </a:xfrm>
          <a:prstGeom prst="rect">
            <a:avLst/>
          </a:prstGeom>
          <a:noFill/>
        </p:spPr>
        <p:txBody>
          <a:bodyPr wrap="square">
            <a:spAutoFit/>
          </a:bodyPr>
          <a:lstStyle/>
          <a:p>
            <a:r>
              <a:rPr lang="en-US" dirty="0"/>
              <a:t>Find the mean percentage of the work completed for a project in a country where the assumed mean is 50, the class size is 20, frequency is 100, and the product of the frequency and deviation is - 42. Solve this by using the step-deviation method.</a:t>
            </a:r>
            <a:endParaRPr lang="en-IN" dirty="0"/>
          </a:p>
        </p:txBody>
      </p:sp>
      <p:sp>
        <p:nvSpPr>
          <p:cNvPr id="5" name="TextBox 4">
            <a:extLst>
              <a:ext uri="{FF2B5EF4-FFF2-40B4-BE49-F238E27FC236}">
                <a16:creationId xmlns:a16="http://schemas.microsoft.com/office/drawing/2014/main" id="{6DF7352D-3B5D-501F-B014-8F1066CE3EF0}"/>
              </a:ext>
            </a:extLst>
          </p:cNvPr>
          <p:cNvSpPr txBox="1"/>
          <p:nvPr/>
        </p:nvSpPr>
        <p:spPr>
          <a:xfrm>
            <a:off x="1025235" y="598124"/>
            <a:ext cx="6096000" cy="369332"/>
          </a:xfrm>
          <a:prstGeom prst="rect">
            <a:avLst/>
          </a:prstGeom>
          <a:noFill/>
        </p:spPr>
        <p:txBody>
          <a:bodyPr wrap="square">
            <a:spAutoFit/>
          </a:bodyPr>
          <a:lstStyle/>
          <a:p>
            <a:r>
              <a:rPr lang="en-IN" dirty="0"/>
              <a:t>Practice question 4</a:t>
            </a:r>
          </a:p>
        </p:txBody>
      </p:sp>
      <p:sp>
        <p:nvSpPr>
          <p:cNvPr id="6" name="Date Placeholder 5">
            <a:extLst>
              <a:ext uri="{FF2B5EF4-FFF2-40B4-BE49-F238E27FC236}">
                <a16:creationId xmlns:a16="http://schemas.microsoft.com/office/drawing/2014/main" id="{D0A36CC6-D40D-AA8F-3064-4BD63F714233}"/>
              </a:ext>
            </a:extLst>
          </p:cNvPr>
          <p:cNvSpPr>
            <a:spLocks noGrp="1"/>
          </p:cNvSpPr>
          <p:nvPr>
            <p:ph type="dt" sz="half" idx="10"/>
          </p:nvPr>
        </p:nvSpPr>
        <p:spPr/>
        <p:txBody>
          <a:bodyPr/>
          <a:lstStyle/>
          <a:p>
            <a:fld id="{B4FFC3EA-B971-47DC-AD21-25582882601E}" type="datetime1">
              <a:rPr lang="en-IN" smtClean="0"/>
              <a:t>18-10-2022</a:t>
            </a:fld>
            <a:endParaRPr lang="en-IN"/>
          </a:p>
        </p:txBody>
      </p:sp>
      <p:sp>
        <p:nvSpPr>
          <p:cNvPr id="7" name="Slide Number Placeholder 6">
            <a:extLst>
              <a:ext uri="{FF2B5EF4-FFF2-40B4-BE49-F238E27FC236}">
                <a16:creationId xmlns:a16="http://schemas.microsoft.com/office/drawing/2014/main" id="{D17BE297-1008-BD40-CBDD-4E7B81CA265B}"/>
              </a:ext>
            </a:extLst>
          </p:cNvPr>
          <p:cNvSpPr>
            <a:spLocks noGrp="1"/>
          </p:cNvSpPr>
          <p:nvPr>
            <p:ph type="sldNum" sz="quarter" idx="12"/>
          </p:nvPr>
        </p:nvSpPr>
        <p:spPr/>
        <p:txBody>
          <a:bodyPr/>
          <a:lstStyle/>
          <a:p>
            <a:fld id="{434718E4-48FE-4337-93CA-29504F786B30}" type="slidenum">
              <a:rPr lang="en-IN" smtClean="0"/>
              <a:t>17</a:t>
            </a:fld>
            <a:endParaRPr lang="en-IN"/>
          </a:p>
        </p:txBody>
      </p:sp>
    </p:spTree>
    <p:extLst>
      <p:ext uri="{BB962C8B-B14F-4D97-AF65-F5344CB8AC3E}">
        <p14:creationId xmlns:p14="http://schemas.microsoft.com/office/powerpoint/2010/main" val="707242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28CE1E-4FF5-C67C-3252-7E66FDB626E2}"/>
              </a:ext>
            </a:extLst>
          </p:cNvPr>
          <p:cNvSpPr txBox="1"/>
          <p:nvPr/>
        </p:nvSpPr>
        <p:spPr>
          <a:xfrm>
            <a:off x="1108364" y="2136339"/>
            <a:ext cx="8035636" cy="2585323"/>
          </a:xfrm>
          <a:prstGeom prst="rect">
            <a:avLst/>
          </a:prstGeom>
          <a:noFill/>
        </p:spPr>
        <p:txBody>
          <a:bodyPr wrap="square">
            <a:spAutoFit/>
          </a:bodyPr>
          <a:lstStyle/>
          <a:p>
            <a:pPr algn="l" fontAlgn="base"/>
            <a:r>
              <a:rPr lang="en-US" b="0" i="0" dirty="0">
                <a:solidFill>
                  <a:srgbClr val="333333"/>
                </a:solidFill>
                <a:effectLst/>
                <a:latin typeface="Untitled Sans"/>
              </a:rPr>
              <a:t> Given,</a:t>
            </a:r>
          </a:p>
          <a:p>
            <a:pPr algn="l" fontAlgn="base"/>
            <a:r>
              <a:rPr lang="en-US" b="0" i="0" dirty="0">
                <a:solidFill>
                  <a:srgbClr val="333333"/>
                </a:solidFill>
                <a:effectLst/>
                <a:latin typeface="Untitled Sans"/>
              </a:rPr>
              <a:t>a = 50, h = 20, f</a:t>
            </a:r>
            <a:r>
              <a:rPr lang="en-US" b="0" i="0" dirty="0">
                <a:solidFill>
                  <a:srgbClr val="333333"/>
                </a:solidFill>
                <a:effectLst/>
                <a:latin typeface="MJXc-TeX-math-I"/>
              </a:rPr>
              <a:t>i</a:t>
            </a:r>
            <a:r>
              <a:rPr lang="en-US" b="0" i="0" dirty="0">
                <a:solidFill>
                  <a:srgbClr val="333333"/>
                </a:solidFill>
                <a:effectLst/>
                <a:latin typeface="Untitled Sans"/>
              </a:rPr>
              <a:t> = 100, </a:t>
            </a:r>
            <a:r>
              <a:rPr lang="en-US" b="0" i="0" dirty="0" err="1">
                <a:solidFill>
                  <a:srgbClr val="333333"/>
                </a:solidFill>
                <a:effectLst/>
                <a:latin typeface="Untitled Sans"/>
              </a:rPr>
              <a:t>f</a:t>
            </a:r>
            <a:r>
              <a:rPr lang="en-US" b="0" i="0" dirty="0" err="1">
                <a:solidFill>
                  <a:srgbClr val="333333"/>
                </a:solidFill>
                <a:effectLst/>
                <a:latin typeface="inherit"/>
              </a:rPr>
              <a:t>i</a:t>
            </a:r>
            <a:r>
              <a:rPr lang="en-US" b="0" i="0" dirty="0" err="1">
                <a:solidFill>
                  <a:srgbClr val="333333"/>
                </a:solidFill>
                <a:effectLst/>
                <a:latin typeface="Untitled Sans"/>
              </a:rPr>
              <a:t>u</a:t>
            </a:r>
            <a:r>
              <a:rPr lang="en-US" b="0" i="0" dirty="0" err="1">
                <a:solidFill>
                  <a:srgbClr val="333333"/>
                </a:solidFill>
                <a:effectLst/>
                <a:latin typeface="MJXc-TeX-math-I"/>
              </a:rPr>
              <a:t>i</a:t>
            </a:r>
            <a:r>
              <a:rPr lang="en-US" dirty="0">
                <a:solidFill>
                  <a:srgbClr val="333333"/>
                </a:solidFill>
                <a:latin typeface="inherit"/>
              </a:rPr>
              <a:t> </a:t>
            </a:r>
            <a:r>
              <a:rPr lang="en-US" b="0" i="0" dirty="0">
                <a:solidFill>
                  <a:srgbClr val="333333"/>
                </a:solidFill>
                <a:effectLst/>
                <a:latin typeface="Untitled Sans"/>
              </a:rPr>
              <a:t>= - 42</a:t>
            </a:r>
          </a:p>
          <a:p>
            <a:pPr algn="l" fontAlgn="base"/>
            <a:r>
              <a:rPr lang="en-US" b="0" i="0" dirty="0">
                <a:solidFill>
                  <a:srgbClr val="333333"/>
                </a:solidFill>
                <a:effectLst/>
                <a:latin typeface="Untitled Sans"/>
              </a:rPr>
              <a:t>Using the step deviation method formula,</a:t>
            </a:r>
          </a:p>
          <a:p>
            <a:pPr algn="l" fontAlgn="base"/>
            <a:r>
              <a:rPr lang="en-US" b="0" i="0" dirty="0">
                <a:solidFill>
                  <a:srgbClr val="333333"/>
                </a:solidFill>
                <a:effectLst/>
                <a:latin typeface="Untitled Sans"/>
              </a:rPr>
              <a:t>Step Deviation of Mean = a + h [∑</a:t>
            </a:r>
            <a:r>
              <a:rPr lang="en-US" b="0" i="0" dirty="0" err="1">
                <a:solidFill>
                  <a:srgbClr val="333333"/>
                </a:solidFill>
                <a:effectLst/>
                <a:latin typeface="Untitled Sans"/>
              </a:rPr>
              <a:t>u</a:t>
            </a:r>
            <a:r>
              <a:rPr lang="en-US" b="0" i="0" dirty="0" err="1">
                <a:solidFill>
                  <a:srgbClr val="333333"/>
                </a:solidFill>
                <a:effectLst/>
                <a:latin typeface="MJXc-TeX-math-I"/>
              </a:rPr>
              <a:t>i</a:t>
            </a:r>
            <a:r>
              <a:rPr lang="en-US" b="0" i="0" dirty="0" err="1">
                <a:solidFill>
                  <a:srgbClr val="333333"/>
                </a:solidFill>
                <a:effectLst/>
                <a:latin typeface="Untitled Sans"/>
              </a:rPr>
              <a:t>f</a:t>
            </a:r>
            <a:r>
              <a:rPr lang="en-US" b="0" i="0" dirty="0" err="1">
                <a:solidFill>
                  <a:srgbClr val="333333"/>
                </a:solidFill>
                <a:effectLst/>
                <a:latin typeface="MJXc-TeX-math-I"/>
              </a:rPr>
              <a:t>i</a:t>
            </a:r>
            <a:r>
              <a:rPr lang="en-US" b="0" i="0" dirty="0">
                <a:solidFill>
                  <a:srgbClr val="333333"/>
                </a:solidFill>
                <a:effectLst/>
                <a:latin typeface="Untitled Sans"/>
              </a:rPr>
              <a:t> / ∑f</a:t>
            </a:r>
            <a:r>
              <a:rPr lang="en-US" b="0" i="0" dirty="0">
                <a:solidFill>
                  <a:srgbClr val="333333"/>
                </a:solidFill>
                <a:effectLst/>
                <a:latin typeface="inherit"/>
              </a:rPr>
              <a:t>i</a:t>
            </a:r>
            <a:r>
              <a:rPr lang="en-US" b="0" i="0" dirty="0">
                <a:solidFill>
                  <a:srgbClr val="333333"/>
                </a:solidFill>
                <a:effectLst/>
                <a:latin typeface="Untitled Sans"/>
              </a:rPr>
              <a:t>]</a:t>
            </a:r>
          </a:p>
          <a:p>
            <a:pPr algn="l" fontAlgn="base"/>
            <a:r>
              <a:rPr lang="en-US" b="0" i="0" dirty="0">
                <a:solidFill>
                  <a:srgbClr val="333333"/>
                </a:solidFill>
                <a:effectLst/>
                <a:latin typeface="Untitled Sans"/>
              </a:rPr>
              <a:t>= 50 + 20 [-42/100]</a:t>
            </a:r>
          </a:p>
          <a:p>
            <a:pPr algn="l" fontAlgn="base"/>
            <a:r>
              <a:rPr lang="en-US" b="0" i="0" dirty="0">
                <a:solidFill>
                  <a:srgbClr val="333333"/>
                </a:solidFill>
                <a:effectLst/>
                <a:latin typeface="Untitled Sans"/>
              </a:rPr>
              <a:t>= 50 - 42/5</a:t>
            </a:r>
          </a:p>
          <a:p>
            <a:pPr algn="l" fontAlgn="base"/>
            <a:r>
              <a:rPr lang="en-US" b="0" i="0" dirty="0">
                <a:solidFill>
                  <a:srgbClr val="333333"/>
                </a:solidFill>
                <a:effectLst/>
                <a:latin typeface="Untitled Sans"/>
              </a:rPr>
              <a:t>= 50 - 8.4</a:t>
            </a:r>
          </a:p>
          <a:p>
            <a:pPr algn="l" fontAlgn="base"/>
            <a:r>
              <a:rPr lang="en-US" b="0" i="0" dirty="0">
                <a:solidFill>
                  <a:srgbClr val="333333"/>
                </a:solidFill>
                <a:effectLst/>
                <a:latin typeface="Untitled Sans"/>
              </a:rPr>
              <a:t>= 41.6</a:t>
            </a:r>
          </a:p>
          <a:p>
            <a:pPr algn="l" fontAlgn="base"/>
            <a:r>
              <a:rPr lang="en-US" b="0" i="0" dirty="0">
                <a:solidFill>
                  <a:srgbClr val="333333"/>
                </a:solidFill>
                <a:effectLst/>
                <a:latin typeface="Untitled Sans"/>
              </a:rPr>
              <a:t>Therefore, the mean percentage is 41.6.</a:t>
            </a:r>
          </a:p>
        </p:txBody>
      </p:sp>
      <p:sp>
        <p:nvSpPr>
          <p:cNvPr id="6" name="Date Placeholder 5">
            <a:extLst>
              <a:ext uri="{FF2B5EF4-FFF2-40B4-BE49-F238E27FC236}">
                <a16:creationId xmlns:a16="http://schemas.microsoft.com/office/drawing/2014/main" id="{BC9A4A21-03D1-C86F-725D-22C38EE67850}"/>
              </a:ext>
            </a:extLst>
          </p:cNvPr>
          <p:cNvSpPr>
            <a:spLocks noGrp="1"/>
          </p:cNvSpPr>
          <p:nvPr>
            <p:ph type="dt" sz="half" idx="10"/>
          </p:nvPr>
        </p:nvSpPr>
        <p:spPr/>
        <p:txBody>
          <a:bodyPr/>
          <a:lstStyle/>
          <a:p>
            <a:fld id="{55E24B09-53D6-427F-A9D2-096AD75C8654}" type="datetime1">
              <a:rPr lang="en-IN" smtClean="0"/>
              <a:t>18-10-2022</a:t>
            </a:fld>
            <a:endParaRPr lang="en-IN"/>
          </a:p>
        </p:txBody>
      </p:sp>
      <p:sp>
        <p:nvSpPr>
          <p:cNvPr id="7" name="Slide Number Placeholder 6">
            <a:extLst>
              <a:ext uri="{FF2B5EF4-FFF2-40B4-BE49-F238E27FC236}">
                <a16:creationId xmlns:a16="http://schemas.microsoft.com/office/drawing/2014/main" id="{9F2B728B-CFA9-6092-83B5-D55E4DE0BA66}"/>
              </a:ext>
            </a:extLst>
          </p:cNvPr>
          <p:cNvSpPr>
            <a:spLocks noGrp="1"/>
          </p:cNvSpPr>
          <p:nvPr>
            <p:ph type="sldNum" sz="quarter" idx="12"/>
          </p:nvPr>
        </p:nvSpPr>
        <p:spPr/>
        <p:txBody>
          <a:bodyPr/>
          <a:lstStyle/>
          <a:p>
            <a:fld id="{434718E4-48FE-4337-93CA-29504F786B30}" type="slidenum">
              <a:rPr lang="en-IN" smtClean="0"/>
              <a:t>18</a:t>
            </a:fld>
            <a:endParaRPr lang="en-IN"/>
          </a:p>
        </p:txBody>
      </p:sp>
    </p:spTree>
    <p:extLst>
      <p:ext uri="{BB962C8B-B14F-4D97-AF65-F5344CB8AC3E}">
        <p14:creationId xmlns:p14="http://schemas.microsoft.com/office/powerpoint/2010/main" val="2822817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DAE22-4C95-9EBD-D2F0-6628412A7FF2}"/>
              </a:ext>
            </a:extLst>
          </p:cNvPr>
          <p:cNvSpPr>
            <a:spLocks noGrp="1"/>
          </p:cNvSpPr>
          <p:nvPr>
            <p:ph type="title"/>
          </p:nvPr>
        </p:nvSpPr>
        <p:spPr/>
        <p:txBody>
          <a:bodyPr/>
          <a:lstStyle/>
          <a:p>
            <a:r>
              <a:rPr lang="en-IN" dirty="0"/>
              <a:t>median</a:t>
            </a:r>
          </a:p>
        </p:txBody>
      </p:sp>
      <p:sp>
        <p:nvSpPr>
          <p:cNvPr id="3" name="Content Placeholder 2">
            <a:extLst>
              <a:ext uri="{FF2B5EF4-FFF2-40B4-BE49-F238E27FC236}">
                <a16:creationId xmlns:a16="http://schemas.microsoft.com/office/drawing/2014/main" id="{7D5830DD-30A2-D3BE-A1DE-D096BCE84CDE}"/>
              </a:ext>
            </a:extLst>
          </p:cNvPr>
          <p:cNvSpPr>
            <a:spLocks noGrp="1"/>
          </p:cNvSpPr>
          <p:nvPr>
            <p:ph idx="1"/>
          </p:nvPr>
        </p:nvSpPr>
        <p:spPr/>
        <p:txBody>
          <a:bodyPr/>
          <a:lstStyle/>
          <a:p>
            <a:r>
              <a:rPr lang="en-US" dirty="0"/>
              <a:t>he median is the middle value in a set of data. First, organize and order the data from smallest to largest. To find the midpoint value, divide the number of observations by two. If there are an odd number of observations, round that number up, and the value in that position is the median.</a:t>
            </a:r>
            <a:endParaRPr lang="en-IN" dirty="0"/>
          </a:p>
        </p:txBody>
      </p:sp>
      <p:sp>
        <p:nvSpPr>
          <p:cNvPr id="4" name="Date Placeholder 3">
            <a:extLst>
              <a:ext uri="{FF2B5EF4-FFF2-40B4-BE49-F238E27FC236}">
                <a16:creationId xmlns:a16="http://schemas.microsoft.com/office/drawing/2014/main" id="{EC9B4329-FA82-EE97-C225-98FE73A19B3F}"/>
              </a:ext>
            </a:extLst>
          </p:cNvPr>
          <p:cNvSpPr>
            <a:spLocks noGrp="1"/>
          </p:cNvSpPr>
          <p:nvPr>
            <p:ph type="dt" sz="half" idx="10"/>
          </p:nvPr>
        </p:nvSpPr>
        <p:spPr/>
        <p:txBody>
          <a:bodyPr/>
          <a:lstStyle/>
          <a:p>
            <a:fld id="{2CCF3693-A33D-4B27-8221-BAFDDFC140E2}" type="datetime1">
              <a:rPr lang="en-IN" smtClean="0"/>
              <a:t>18-10-2022</a:t>
            </a:fld>
            <a:endParaRPr lang="en-IN"/>
          </a:p>
        </p:txBody>
      </p:sp>
      <p:sp>
        <p:nvSpPr>
          <p:cNvPr id="5" name="Slide Number Placeholder 4">
            <a:extLst>
              <a:ext uri="{FF2B5EF4-FFF2-40B4-BE49-F238E27FC236}">
                <a16:creationId xmlns:a16="http://schemas.microsoft.com/office/drawing/2014/main" id="{66EFDFC8-CAE6-49B1-C091-C974CA42BE5D}"/>
              </a:ext>
            </a:extLst>
          </p:cNvPr>
          <p:cNvSpPr>
            <a:spLocks noGrp="1"/>
          </p:cNvSpPr>
          <p:nvPr>
            <p:ph type="sldNum" sz="quarter" idx="12"/>
          </p:nvPr>
        </p:nvSpPr>
        <p:spPr/>
        <p:txBody>
          <a:bodyPr/>
          <a:lstStyle/>
          <a:p>
            <a:fld id="{434718E4-48FE-4337-93CA-29504F786B30}" type="slidenum">
              <a:rPr lang="en-IN" smtClean="0"/>
              <a:t>19</a:t>
            </a:fld>
            <a:endParaRPr lang="en-IN"/>
          </a:p>
        </p:txBody>
      </p:sp>
    </p:spTree>
    <p:extLst>
      <p:ext uri="{BB962C8B-B14F-4D97-AF65-F5344CB8AC3E}">
        <p14:creationId xmlns:p14="http://schemas.microsoft.com/office/powerpoint/2010/main" val="2416567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3139D-0986-C96A-4D94-7D16B92E9FC5}"/>
              </a:ext>
            </a:extLst>
          </p:cNvPr>
          <p:cNvSpPr>
            <a:spLocks noGrp="1"/>
          </p:cNvSpPr>
          <p:nvPr>
            <p:ph type="title"/>
          </p:nvPr>
        </p:nvSpPr>
        <p:spPr/>
        <p:txBody>
          <a:bodyPr/>
          <a:lstStyle/>
          <a:p>
            <a:r>
              <a:rPr lang="en-IN" dirty="0"/>
              <a:t>Introductions</a:t>
            </a:r>
          </a:p>
        </p:txBody>
      </p:sp>
      <p:sp>
        <p:nvSpPr>
          <p:cNvPr id="3" name="Content Placeholder 2">
            <a:extLst>
              <a:ext uri="{FF2B5EF4-FFF2-40B4-BE49-F238E27FC236}">
                <a16:creationId xmlns:a16="http://schemas.microsoft.com/office/drawing/2014/main" id="{5B1E5118-AB8F-C22D-E1AF-E444C8C7FF55}"/>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Statistics gives us methods of gaining knowledge from data.</a:t>
            </a:r>
          </a:p>
          <a:p>
            <a:r>
              <a:rPr lang="en-US" b="0" i="0" dirty="0">
                <a:solidFill>
                  <a:srgbClr val="000000"/>
                </a:solidFill>
                <a:effectLst/>
                <a:latin typeface="Verdana" panose="020B0604030504040204" pitchFamily="34" charset="0"/>
              </a:rPr>
              <a:t>Statistics gives us more accurate knowledge which helps us make better decisions.</a:t>
            </a:r>
            <a:endParaRPr lang="en-US" dirty="0">
              <a:solidFill>
                <a:srgbClr val="000000"/>
              </a:solidFill>
              <a:latin typeface="Verdana" panose="020B0604030504040204" pitchFamily="34" charset="0"/>
            </a:endParaRPr>
          </a:p>
          <a:p>
            <a:r>
              <a:rPr lang="en-US" dirty="0"/>
              <a:t>Statistics can focus on making predictions about what will happen in the future. It can also focus on explaining how different things are connected.</a:t>
            </a:r>
            <a:endParaRPr lang="en-IN" dirty="0"/>
          </a:p>
        </p:txBody>
      </p:sp>
      <p:sp>
        <p:nvSpPr>
          <p:cNvPr id="4" name="Date Placeholder 3">
            <a:extLst>
              <a:ext uri="{FF2B5EF4-FFF2-40B4-BE49-F238E27FC236}">
                <a16:creationId xmlns:a16="http://schemas.microsoft.com/office/drawing/2014/main" id="{FA86561B-EB18-CC32-FD61-AFA0DFC388D9}"/>
              </a:ext>
            </a:extLst>
          </p:cNvPr>
          <p:cNvSpPr>
            <a:spLocks noGrp="1"/>
          </p:cNvSpPr>
          <p:nvPr>
            <p:ph type="dt" sz="half" idx="10"/>
          </p:nvPr>
        </p:nvSpPr>
        <p:spPr/>
        <p:txBody>
          <a:bodyPr/>
          <a:lstStyle/>
          <a:p>
            <a:fld id="{F5DD2AFF-3D6F-457A-B489-B4351124B6BC}" type="datetime1">
              <a:rPr lang="en-IN" smtClean="0"/>
              <a:t>18-10-2022</a:t>
            </a:fld>
            <a:endParaRPr lang="en-IN"/>
          </a:p>
        </p:txBody>
      </p:sp>
      <p:sp>
        <p:nvSpPr>
          <p:cNvPr id="5" name="Slide Number Placeholder 4">
            <a:extLst>
              <a:ext uri="{FF2B5EF4-FFF2-40B4-BE49-F238E27FC236}">
                <a16:creationId xmlns:a16="http://schemas.microsoft.com/office/drawing/2014/main" id="{6B08EDE9-0896-D82D-E434-A47330C102C3}"/>
              </a:ext>
            </a:extLst>
          </p:cNvPr>
          <p:cNvSpPr>
            <a:spLocks noGrp="1"/>
          </p:cNvSpPr>
          <p:nvPr>
            <p:ph type="sldNum" sz="quarter" idx="12"/>
          </p:nvPr>
        </p:nvSpPr>
        <p:spPr/>
        <p:txBody>
          <a:bodyPr/>
          <a:lstStyle/>
          <a:p>
            <a:fld id="{434718E4-48FE-4337-93CA-29504F786B30}" type="slidenum">
              <a:rPr lang="en-IN" smtClean="0"/>
              <a:t>2</a:t>
            </a:fld>
            <a:endParaRPr lang="en-IN"/>
          </a:p>
        </p:txBody>
      </p:sp>
    </p:spTree>
    <p:extLst>
      <p:ext uri="{BB962C8B-B14F-4D97-AF65-F5344CB8AC3E}">
        <p14:creationId xmlns:p14="http://schemas.microsoft.com/office/powerpoint/2010/main" val="3473341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A560A2-AE45-A727-9697-DFBDA30A9998}"/>
              </a:ext>
            </a:extLst>
          </p:cNvPr>
          <p:cNvPicPr>
            <a:picLocks noChangeAspect="1"/>
          </p:cNvPicPr>
          <p:nvPr/>
        </p:nvPicPr>
        <p:blipFill>
          <a:blip r:embed="rId2"/>
          <a:stretch>
            <a:fillRect/>
          </a:stretch>
        </p:blipFill>
        <p:spPr>
          <a:xfrm>
            <a:off x="1011383" y="1094509"/>
            <a:ext cx="9204180" cy="5336598"/>
          </a:xfrm>
          <a:prstGeom prst="rect">
            <a:avLst/>
          </a:prstGeom>
        </p:spPr>
      </p:pic>
      <p:sp>
        <p:nvSpPr>
          <p:cNvPr id="5" name="Date Placeholder 4">
            <a:extLst>
              <a:ext uri="{FF2B5EF4-FFF2-40B4-BE49-F238E27FC236}">
                <a16:creationId xmlns:a16="http://schemas.microsoft.com/office/drawing/2014/main" id="{CCE89B9E-3222-17B7-7853-03554B4CF4C5}"/>
              </a:ext>
            </a:extLst>
          </p:cNvPr>
          <p:cNvSpPr>
            <a:spLocks noGrp="1"/>
          </p:cNvSpPr>
          <p:nvPr>
            <p:ph type="dt" sz="half" idx="10"/>
          </p:nvPr>
        </p:nvSpPr>
        <p:spPr/>
        <p:txBody>
          <a:bodyPr/>
          <a:lstStyle/>
          <a:p>
            <a:fld id="{A910DDE4-ED49-41A2-A6D3-1A95D16E0F2B}" type="datetime1">
              <a:rPr lang="en-IN" smtClean="0"/>
              <a:t>18-10-2022</a:t>
            </a:fld>
            <a:endParaRPr lang="en-IN"/>
          </a:p>
        </p:txBody>
      </p:sp>
      <p:sp>
        <p:nvSpPr>
          <p:cNvPr id="6" name="Slide Number Placeholder 5">
            <a:extLst>
              <a:ext uri="{FF2B5EF4-FFF2-40B4-BE49-F238E27FC236}">
                <a16:creationId xmlns:a16="http://schemas.microsoft.com/office/drawing/2014/main" id="{C6732B68-D6E6-60E5-3DD4-9FFC85FD6704}"/>
              </a:ext>
            </a:extLst>
          </p:cNvPr>
          <p:cNvSpPr>
            <a:spLocks noGrp="1"/>
          </p:cNvSpPr>
          <p:nvPr>
            <p:ph type="sldNum" sz="quarter" idx="12"/>
          </p:nvPr>
        </p:nvSpPr>
        <p:spPr/>
        <p:txBody>
          <a:bodyPr/>
          <a:lstStyle/>
          <a:p>
            <a:fld id="{434718E4-48FE-4337-93CA-29504F786B30}" type="slidenum">
              <a:rPr lang="en-IN" smtClean="0"/>
              <a:t>20</a:t>
            </a:fld>
            <a:endParaRPr lang="en-IN"/>
          </a:p>
        </p:txBody>
      </p:sp>
      <p:sp>
        <p:nvSpPr>
          <p:cNvPr id="7" name="TextBox 6">
            <a:extLst>
              <a:ext uri="{FF2B5EF4-FFF2-40B4-BE49-F238E27FC236}">
                <a16:creationId xmlns:a16="http://schemas.microsoft.com/office/drawing/2014/main" id="{07B878CB-ED47-50A3-C333-D56E0537F84A}"/>
              </a:ext>
            </a:extLst>
          </p:cNvPr>
          <p:cNvSpPr txBox="1"/>
          <p:nvPr/>
        </p:nvSpPr>
        <p:spPr>
          <a:xfrm>
            <a:off x="1122218" y="304800"/>
            <a:ext cx="4253346" cy="369332"/>
          </a:xfrm>
          <a:prstGeom prst="rect">
            <a:avLst/>
          </a:prstGeom>
          <a:noFill/>
        </p:spPr>
        <p:txBody>
          <a:bodyPr wrap="square" rtlCol="0">
            <a:spAutoFit/>
          </a:bodyPr>
          <a:lstStyle/>
          <a:p>
            <a:r>
              <a:rPr lang="en-IN" dirty="0"/>
              <a:t>For individual series</a:t>
            </a:r>
          </a:p>
        </p:txBody>
      </p:sp>
    </p:spTree>
    <p:extLst>
      <p:ext uri="{BB962C8B-B14F-4D97-AF65-F5344CB8AC3E}">
        <p14:creationId xmlns:p14="http://schemas.microsoft.com/office/powerpoint/2010/main" val="3672771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AF8E12-44B2-0575-CC69-2D7E1E9728A9}"/>
              </a:ext>
            </a:extLst>
          </p:cNvPr>
          <p:cNvSpPr>
            <a:spLocks noGrp="1"/>
          </p:cNvSpPr>
          <p:nvPr>
            <p:ph type="dt" sz="half" idx="10"/>
          </p:nvPr>
        </p:nvSpPr>
        <p:spPr/>
        <p:txBody>
          <a:bodyPr/>
          <a:lstStyle/>
          <a:p>
            <a:fld id="{2C913947-6AD1-4000-8955-1CB16B970309}" type="datetime1">
              <a:rPr lang="en-IN" smtClean="0"/>
              <a:t>18-10-2022</a:t>
            </a:fld>
            <a:endParaRPr lang="en-IN"/>
          </a:p>
        </p:txBody>
      </p:sp>
      <p:sp>
        <p:nvSpPr>
          <p:cNvPr id="3" name="Slide Number Placeholder 2">
            <a:extLst>
              <a:ext uri="{FF2B5EF4-FFF2-40B4-BE49-F238E27FC236}">
                <a16:creationId xmlns:a16="http://schemas.microsoft.com/office/drawing/2014/main" id="{85FAA850-B0F1-0FD8-20F8-8C57EF043126}"/>
              </a:ext>
            </a:extLst>
          </p:cNvPr>
          <p:cNvSpPr>
            <a:spLocks noGrp="1"/>
          </p:cNvSpPr>
          <p:nvPr>
            <p:ph type="sldNum" sz="quarter" idx="12"/>
          </p:nvPr>
        </p:nvSpPr>
        <p:spPr/>
        <p:txBody>
          <a:bodyPr/>
          <a:lstStyle/>
          <a:p>
            <a:fld id="{434718E4-48FE-4337-93CA-29504F786B30}" type="slidenum">
              <a:rPr lang="en-IN" smtClean="0"/>
              <a:t>21</a:t>
            </a:fld>
            <a:endParaRPr lang="en-IN"/>
          </a:p>
        </p:txBody>
      </p:sp>
      <p:pic>
        <p:nvPicPr>
          <p:cNvPr id="4" name="Picture 3">
            <a:extLst>
              <a:ext uri="{FF2B5EF4-FFF2-40B4-BE49-F238E27FC236}">
                <a16:creationId xmlns:a16="http://schemas.microsoft.com/office/drawing/2014/main" id="{7EFF9F23-B9E8-B6DC-3712-0A130A1755B5}"/>
              </a:ext>
            </a:extLst>
          </p:cNvPr>
          <p:cNvPicPr>
            <a:picLocks noChangeAspect="1"/>
          </p:cNvPicPr>
          <p:nvPr/>
        </p:nvPicPr>
        <p:blipFill>
          <a:blip r:embed="rId2"/>
          <a:stretch>
            <a:fillRect/>
          </a:stretch>
        </p:blipFill>
        <p:spPr>
          <a:xfrm>
            <a:off x="1163782" y="1433949"/>
            <a:ext cx="7716982" cy="3990101"/>
          </a:xfrm>
          <a:prstGeom prst="rect">
            <a:avLst/>
          </a:prstGeom>
        </p:spPr>
      </p:pic>
      <p:sp>
        <p:nvSpPr>
          <p:cNvPr id="5" name="TextBox 4">
            <a:extLst>
              <a:ext uri="{FF2B5EF4-FFF2-40B4-BE49-F238E27FC236}">
                <a16:creationId xmlns:a16="http://schemas.microsoft.com/office/drawing/2014/main" id="{2475E8EC-C1BC-776C-DFBA-E57C70E56432}"/>
              </a:ext>
            </a:extLst>
          </p:cNvPr>
          <p:cNvSpPr txBox="1"/>
          <p:nvPr/>
        </p:nvSpPr>
        <p:spPr>
          <a:xfrm>
            <a:off x="858982" y="443345"/>
            <a:ext cx="6465743" cy="369332"/>
          </a:xfrm>
          <a:prstGeom prst="rect">
            <a:avLst/>
          </a:prstGeom>
          <a:noFill/>
        </p:spPr>
        <p:txBody>
          <a:bodyPr wrap="square" rtlCol="0">
            <a:spAutoFit/>
          </a:bodyPr>
          <a:lstStyle/>
          <a:p>
            <a:r>
              <a:rPr lang="en-IN" dirty="0"/>
              <a:t>For continuous series</a:t>
            </a:r>
          </a:p>
        </p:txBody>
      </p:sp>
    </p:spTree>
    <p:extLst>
      <p:ext uri="{BB962C8B-B14F-4D97-AF65-F5344CB8AC3E}">
        <p14:creationId xmlns:p14="http://schemas.microsoft.com/office/powerpoint/2010/main" val="3082919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FFB2D2-53AD-1869-8901-2B8DB88E03C9}"/>
              </a:ext>
            </a:extLst>
          </p:cNvPr>
          <p:cNvSpPr>
            <a:spLocks noGrp="1"/>
          </p:cNvSpPr>
          <p:nvPr>
            <p:ph type="dt" sz="half" idx="10"/>
          </p:nvPr>
        </p:nvSpPr>
        <p:spPr/>
        <p:txBody>
          <a:bodyPr/>
          <a:lstStyle/>
          <a:p>
            <a:fld id="{2C913947-6AD1-4000-8955-1CB16B970309}" type="datetime1">
              <a:rPr lang="en-IN" smtClean="0"/>
              <a:t>18-10-2022</a:t>
            </a:fld>
            <a:endParaRPr lang="en-IN"/>
          </a:p>
        </p:txBody>
      </p:sp>
      <p:sp>
        <p:nvSpPr>
          <p:cNvPr id="3" name="Slide Number Placeholder 2">
            <a:extLst>
              <a:ext uri="{FF2B5EF4-FFF2-40B4-BE49-F238E27FC236}">
                <a16:creationId xmlns:a16="http://schemas.microsoft.com/office/drawing/2014/main" id="{E8F25CE5-0222-93AF-B763-B18542C84F61}"/>
              </a:ext>
            </a:extLst>
          </p:cNvPr>
          <p:cNvSpPr>
            <a:spLocks noGrp="1"/>
          </p:cNvSpPr>
          <p:nvPr>
            <p:ph type="sldNum" sz="quarter" idx="12"/>
          </p:nvPr>
        </p:nvSpPr>
        <p:spPr/>
        <p:txBody>
          <a:bodyPr/>
          <a:lstStyle/>
          <a:p>
            <a:fld id="{434718E4-48FE-4337-93CA-29504F786B30}" type="slidenum">
              <a:rPr lang="en-IN" smtClean="0"/>
              <a:t>22</a:t>
            </a:fld>
            <a:endParaRPr lang="en-IN"/>
          </a:p>
        </p:txBody>
      </p:sp>
      <p:sp>
        <p:nvSpPr>
          <p:cNvPr id="5" name="TextBox 4">
            <a:extLst>
              <a:ext uri="{FF2B5EF4-FFF2-40B4-BE49-F238E27FC236}">
                <a16:creationId xmlns:a16="http://schemas.microsoft.com/office/drawing/2014/main" id="{35E820FF-D088-11F9-4DFE-CBF0EF093FBF}"/>
              </a:ext>
            </a:extLst>
          </p:cNvPr>
          <p:cNvSpPr txBox="1"/>
          <p:nvPr/>
        </p:nvSpPr>
        <p:spPr>
          <a:xfrm>
            <a:off x="1385455" y="2004766"/>
            <a:ext cx="7768935" cy="2862322"/>
          </a:xfrm>
          <a:prstGeom prst="rect">
            <a:avLst/>
          </a:prstGeom>
          <a:noFill/>
        </p:spPr>
        <p:txBody>
          <a:bodyPr wrap="square">
            <a:spAutoFit/>
          </a:bodyPr>
          <a:lstStyle/>
          <a:p>
            <a:r>
              <a:rPr lang="en-US" dirty="0"/>
              <a:t>Find the median of the following data.</a:t>
            </a:r>
          </a:p>
          <a:p>
            <a:endParaRPr lang="en-US" dirty="0"/>
          </a:p>
          <a:p>
            <a:r>
              <a:rPr lang="en-US" dirty="0"/>
              <a:t>(a) 27, 39, 49, 20, 21, 28, 38</a:t>
            </a:r>
          </a:p>
          <a:p>
            <a:endParaRPr lang="en-US" dirty="0"/>
          </a:p>
          <a:p>
            <a:r>
              <a:rPr lang="en-US" dirty="0"/>
              <a:t>(b) 10, 19, 54, 80, 15, 16</a:t>
            </a:r>
          </a:p>
          <a:p>
            <a:endParaRPr lang="en-US" dirty="0"/>
          </a:p>
          <a:p>
            <a:r>
              <a:rPr lang="en-US" dirty="0"/>
              <a:t>(c) 47, 41, 52, 43, 56, 35, 49, 55, 42</a:t>
            </a:r>
          </a:p>
          <a:p>
            <a:endParaRPr lang="en-US" dirty="0"/>
          </a:p>
          <a:p>
            <a:r>
              <a:rPr lang="en-US" dirty="0"/>
              <a:t>(d) 12, 17, 3, 14, 5, 8, 7, 15</a:t>
            </a:r>
          </a:p>
          <a:p>
            <a:endParaRPr lang="en-US" dirty="0"/>
          </a:p>
        </p:txBody>
      </p:sp>
      <p:sp>
        <p:nvSpPr>
          <p:cNvPr id="6" name="TextBox 5">
            <a:extLst>
              <a:ext uri="{FF2B5EF4-FFF2-40B4-BE49-F238E27FC236}">
                <a16:creationId xmlns:a16="http://schemas.microsoft.com/office/drawing/2014/main" id="{BF01B5E4-7893-5AEF-CB38-976BB3101AB9}"/>
              </a:ext>
            </a:extLst>
          </p:cNvPr>
          <p:cNvSpPr txBox="1"/>
          <p:nvPr/>
        </p:nvSpPr>
        <p:spPr>
          <a:xfrm>
            <a:off x="1219200" y="554182"/>
            <a:ext cx="4738255" cy="369332"/>
          </a:xfrm>
          <a:prstGeom prst="rect">
            <a:avLst/>
          </a:prstGeom>
          <a:noFill/>
        </p:spPr>
        <p:txBody>
          <a:bodyPr wrap="square" rtlCol="0">
            <a:spAutoFit/>
          </a:bodyPr>
          <a:lstStyle/>
          <a:p>
            <a:r>
              <a:rPr lang="en-IN" dirty="0"/>
              <a:t>Practice question</a:t>
            </a:r>
          </a:p>
        </p:txBody>
      </p:sp>
    </p:spTree>
    <p:extLst>
      <p:ext uri="{BB962C8B-B14F-4D97-AF65-F5344CB8AC3E}">
        <p14:creationId xmlns:p14="http://schemas.microsoft.com/office/powerpoint/2010/main" val="2536818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D2462-EB26-EFE5-C99A-86C7DAC2FEC4}"/>
              </a:ext>
            </a:extLst>
          </p:cNvPr>
          <p:cNvSpPr>
            <a:spLocks noGrp="1"/>
          </p:cNvSpPr>
          <p:nvPr>
            <p:ph type="title"/>
          </p:nvPr>
        </p:nvSpPr>
        <p:spPr/>
        <p:txBody>
          <a:bodyPr/>
          <a:lstStyle/>
          <a:p>
            <a:r>
              <a:rPr lang="en-IN" dirty="0"/>
              <a:t>mode</a:t>
            </a:r>
          </a:p>
        </p:txBody>
      </p:sp>
      <p:pic>
        <p:nvPicPr>
          <p:cNvPr id="6" name="Content Placeholder 5">
            <a:extLst>
              <a:ext uri="{FF2B5EF4-FFF2-40B4-BE49-F238E27FC236}">
                <a16:creationId xmlns:a16="http://schemas.microsoft.com/office/drawing/2014/main" id="{932021A7-D7A6-02BF-2154-C58B4DC0FE46}"/>
              </a:ext>
            </a:extLst>
          </p:cNvPr>
          <p:cNvPicPr>
            <a:picLocks noGrp="1" noChangeAspect="1"/>
          </p:cNvPicPr>
          <p:nvPr>
            <p:ph idx="1"/>
          </p:nvPr>
        </p:nvPicPr>
        <p:blipFill>
          <a:blip r:embed="rId2"/>
          <a:stretch>
            <a:fillRect/>
          </a:stretch>
        </p:blipFill>
        <p:spPr>
          <a:xfrm>
            <a:off x="1108364" y="1930400"/>
            <a:ext cx="7675418" cy="2937669"/>
          </a:xfrm>
          <a:prstGeom prst="rect">
            <a:avLst/>
          </a:prstGeom>
        </p:spPr>
      </p:pic>
      <p:sp>
        <p:nvSpPr>
          <p:cNvPr id="4" name="Date Placeholder 3">
            <a:extLst>
              <a:ext uri="{FF2B5EF4-FFF2-40B4-BE49-F238E27FC236}">
                <a16:creationId xmlns:a16="http://schemas.microsoft.com/office/drawing/2014/main" id="{153A6AC1-4BAE-5E49-8F2F-1CE8A362E1C8}"/>
              </a:ext>
            </a:extLst>
          </p:cNvPr>
          <p:cNvSpPr>
            <a:spLocks noGrp="1"/>
          </p:cNvSpPr>
          <p:nvPr>
            <p:ph type="dt" sz="half" idx="10"/>
          </p:nvPr>
        </p:nvSpPr>
        <p:spPr/>
        <p:txBody>
          <a:bodyPr/>
          <a:lstStyle/>
          <a:p>
            <a:fld id="{87471853-E47C-45C0-A019-BBDF774AC158}" type="datetime1">
              <a:rPr lang="en-IN" smtClean="0"/>
              <a:t>18-10-2022</a:t>
            </a:fld>
            <a:endParaRPr lang="en-IN"/>
          </a:p>
        </p:txBody>
      </p:sp>
      <p:sp>
        <p:nvSpPr>
          <p:cNvPr id="5" name="Slide Number Placeholder 4">
            <a:extLst>
              <a:ext uri="{FF2B5EF4-FFF2-40B4-BE49-F238E27FC236}">
                <a16:creationId xmlns:a16="http://schemas.microsoft.com/office/drawing/2014/main" id="{8FD5E42A-9033-00AE-4B26-5B2F596FB399}"/>
              </a:ext>
            </a:extLst>
          </p:cNvPr>
          <p:cNvSpPr>
            <a:spLocks noGrp="1"/>
          </p:cNvSpPr>
          <p:nvPr>
            <p:ph type="sldNum" sz="quarter" idx="12"/>
          </p:nvPr>
        </p:nvSpPr>
        <p:spPr/>
        <p:txBody>
          <a:bodyPr/>
          <a:lstStyle/>
          <a:p>
            <a:fld id="{434718E4-48FE-4337-93CA-29504F786B30}" type="slidenum">
              <a:rPr lang="en-IN" smtClean="0"/>
              <a:t>23</a:t>
            </a:fld>
            <a:endParaRPr lang="en-IN"/>
          </a:p>
        </p:txBody>
      </p:sp>
    </p:spTree>
    <p:extLst>
      <p:ext uri="{BB962C8B-B14F-4D97-AF65-F5344CB8AC3E}">
        <p14:creationId xmlns:p14="http://schemas.microsoft.com/office/powerpoint/2010/main" val="2724061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474FA7-66AF-2D6E-0276-AF444B8D209D}"/>
              </a:ext>
            </a:extLst>
          </p:cNvPr>
          <p:cNvSpPr>
            <a:spLocks noGrp="1"/>
          </p:cNvSpPr>
          <p:nvPr>
            <p:ph type="dt" sz="half" idx="10"/>
          </p:nvPr>
        </p:nvSpPr>
        <p:spPr/>
        <p:txBody>
          <a:bodyPr/>
          <a:lstStyle/>
          <a:p>
            <a:fld id="{2C913947-6AD1-4000-8955-1CB16B970309}" type="datetime1">
              <a:rPr lang="en-IN" smtClean="0"/>
              <a:t>18-10-2022</a:t>
            </a:fld>
            <a:endParaRPr lang="en-IN"/>
          </a:p>
        </p:txBody>
      </p:sp>
      <p:sp>
        <p:nvSpPr>
          <p:cNvPr id="3" name="Slide Number Placeholder 2">
            <a:extLst>
              <a:ext uri="{FF2B5EF4-FFF2-40B4-BE49-F238E27FC236}">
                <a16:creationId xmlns:a16="http://schemas.microsoft.com/office/drawing/2014/main" id="{8BC46B2E-8A21-168C-9A91-5C119FAF5AD8}"/>
              </a:ext>
            </a:extLst>
          </p:cNvPr>
          <p:cNvSpPr>
            <a:spLocks noGrp="1"/>
          </p:cNvSpPr>
          <p:nvPr>
            <p:ph type="sldNum" sz="quarter" idx="12"/>
          </p:nvPr>
        </p:nvSpPr>
        <p:spPr/>
        <p:txBody>
          <a:bodyPr/>
          <a:lstStyle/>
          <a:p>
            <a:fld id="{434718E4-48FE-4337-93CA-29504F786B30}" type="slidenum">
              <a:rPr lang="en-IN" smtClean="0"/>
              <a:t>24</a:t>
            </a:fld>
            <a:endParaRPr lang="en-IN"/>
          </a:p>
        </p:txBody>
      </p:sp>
      <p:pic>
        <p:nvPicPr>
          <p:cNvPr id="4" name="Picture 3">
            <a:extLst>
              <a:ext uri="{FF2B5EF4-FFF2-40B4-BE49-F238E27FC236}">
                <a16:creationId xmlns:a16="http://schemas.microsoft.com/office/drawing/2014/main" id="{2D56F536-12AE-FBB2-31B9-48D08CF016E7}"/>
              </a:ext>
            </a:extLst>
          </p:cNvPr>
          <p:cNvPicPr>
            <a:picLocks noChangeAspect="1"/>
          </p:cNvPicPr>
          <p:nvPr/>
        </p:nvPicPr>
        <p:blipFill>
          <a:blip r:embed="rId2"/>
          <a:stretch>
            <a:fillRect/>
          </a:stretch>
        </p:blipFill>
        <p:spPr>
          <a:xfrm>
            <a:off x="2382982" y="845127"/>
            <a:ext cx="6207681" cy="5084618"/>
          </a:xfrm>
          <a:prstGeom prst="rect">
            <a:avLst/>
          </a:prstGeom>
        </p:spPr>
      </p:pic>
    </p:spTree>
    <p:extLst>
      <p:ext uri="{BB962C8B-B14F-4D97-AF65-F5344CB8AC3E}">
        <p14:creationId xmlns:p14="http://schemas.microsoft.com/office/powerpoint/2010/main" val="224787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0335A-CA69-C67A-CDBE-B16D74A939AA}"/>
              </a:ext>
            </a:extLst>
          </p:cNvPr>
          <p:cNvSpPr>
            <a:spLocks noGrp="1"/>
          </p:cNvSpPr>
          <p:nvPr>
            <p:ph type="title"/>
          </p:nvPr>
        </p:nvSpPr>
        <p:spPr/>
        <p:txBody>
          <a:bodyPr/>
          <a:lstStyle/>
          <a:p>
            <a:r>
              <a:rPr lang="en-US" b="1" i="0" dirty="0">
                <a:solidFill>
                  <a:srgbClr val="1B2B68"/>
                </a:solidFill>
                <a:effectLst/>
                <a:latin typeface="Gilmer"/>
              </a:rPr>
              <a:t>Univariate descriptive statistics</a:t>
            </a:r>
            <a:br>
              <a:rPr lang="en-US" b="1" i="0" dirty="0">
                <a:solidFill>
                  <a:srgbClr val="1B2B68"/>
                </a:solidFill>
                <a:effectLst/>
                <a:latin typeface="Gilmer"/>
              </a:rPr>
            </a:br>
            <a:endParaRPr lang="en-IN" dirty="0"/>
          </a:p>
        </p:txBody>
      </p:sp>
      <p:sp>
        <p:nvSpPr>
          <p:cNvPr id="3" name="Content Placeholder 2">
            <a:extLst>
              <a:ext uri="{FF2B5EF4-FFF2-40B4-BE49-F238E27FC236}">
                <a16:creationId xmlns:a16="http://schemas.microsoft.com/office/drawing/2014/main" id="{81BA1510-69E0-125E-97FA-3C9046493EB8}"/>
              </a:ext>
            </a:extLst>
          </p:cNvPr>
          <p:cNvSpPr>
            <a:spLocks noGrp="1"/>
          </p:cNvSpPr>
          <p:nvPr>
            <p:ph idx="1"/>
          </p:nvPr>
        </p:nvSpPr>
        <p:spPr/>
        <p:txBody>
          <a:bodyPr/>
          <a:lstStyle/>
          <a:p>
            <a:pPr algn="l"/>
            <a:r>
              <a:rPr lang="en-US" b="0" i="0" dirty="0">
                <a:solidFill>
                  <a:srgbClr val="0D405F"/>
                </a:solidFill>
                <a:effectLst/>
                <a:latin typeface="Inter"/>
              </a:rPr>
              <a:t>Univariate descriptive statistics focus on only one variable at a time. It’s important to examine data from each variable separately using multiple measures of distribution, central tendency and spread. Programs like SPSS and Excel can be used to easily calculate these.</a:t>
            </a:r>
          </a:p>
          <a:p>
            <a:endParaRPr lang="en-IN" dirty="0"/>
          </a:p>
        </p:txBody>
      </p:sp>
      <p:sp>
        <p:nvSpPr>
          <p:cNvPr id="4" name="Date Placeholder 3">
            <a:extLst>
              <a:ext uri="{FF2B5EF4-FFF2-40B4-BE49-F238E27FC236}">
                <a16:creationId xmlns:a16="http://schemas.microsoft.com/office/drawing/2014/main" id="{DF9237C8-2A7D-794D-4765-3B943D6BBEF1}"/>
              </a:ext>
            </a:extLst>
          </p:cNvPr>
          <p:cNvSpPr>
            <a:spLocks noGrp="1"/>
          </p:cNvSpPr>
          <p:nvPr>
            <p:ph type="dt" sz="half" idx="10"/>
          </p:nvPr>
        </p:nvSpPr>
        <p:spPr/>
        <p:txBody>
          <a:bodyPr/>
          <a:lstStyle/>
          <a:p>
            <a:fld id="{13CCE2B4-025B-4DCD-8FE0-8D329EB3A698}" type="datetime1">
              <a:rPr lang="en-IN" smtClean="0"/>
              <a:t>18-10-2022</a:t>
            </a:fld>
            <a:endParaRPr lang="en-IN"/>
          </a:p>
        </p:txBody>
      </p:sp>
      <p:sp>
        <p:nvSpPr>
          <p:cNvPr id="5" name="Slide Number Placeholder 4">
            <a:extLst>
              <a:ext uri="{FF2B5EF4-FFF2-40B4-BE49-F238E27FC236}">
                <a16:creationId xmlns:a16="http://schemas.microsoft.com/office/drawing/2014/main" id="{73E86818-F944-294A-5442-7DB0A47D5951}"/>
              </a:ext>
            </a:extLst>
          </p:cNvPr>
          <p:cNvSpPr>
            <a:spLocks noGrp="1"/>
          </p:cNvSpPr>
          <p:nvPr>
            <p:ph type="sldNum" sz="quarter" idx="12"/>
          </p:nvPr>
        </p:nvSpPr>
        <p:spPr/>
        <p:txBody>
          <a:bodyPr/>
          <a:lstStyle/>
          <a:p>
            <a:fld id="{434718E4-48FE-4337-93CA-29504F786B30}" type="slidenum">
              <a:rPr lang="en-IN" smtClean="0"/>
              <a:t>25</a:t>
            </a:fld>
            <a:endParaRPr lang="en-IN"/>
          </a:p>
        </p:txBody>
      </p:sp>
    </p:spTree>
    <p:extLst>
      <p:ext uri="{BB962C8B-B14F-4D97-AF65-F5344CB8AC3E}">
        <p14:creationId xmlns:p14="http://schemas.microsoft.com/office/powerpoint/2010/main" val="507802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9D9F4-2010-DD9C-5B04-DD354030A201}"/>
              </a:ext>
            </a:extLst>
          </p:cNvPr>
          <p:cNvSpPr>
            <a:spLocks noGrp="1"/>
          </p:cNvSpPr>
          <p:nvPr>
            <p:ph type="title"/>
          </p:nvPr>
        </p:nvSpPr>
        <p:spPr/>
        <p:txBody>
          <a:bodyPr/>
          <a:lstStyle/>
          <a:p>
            <a:r>
              <a:rPr lang="en-US" b="1" i="0" dirty="0">
                <a:solidFill>
                  <a:srgbClr val="1B2B68"/>
                </a:solidFill>
                <a:effectLst/>
                <a:latin typeface="Gilmer"/>
              </a:rPr>
              <a:t>Bivariate descriptive statistics</a:t>
            </a:r>
            <a:br>
              <a:rPr lang="en-US" b="1" i="0" dirty="0">
                <a:solidFill>
                  <a:srgbClr val="1B2B68"/>
                </a:solidFill>
                <a:effectLst/>
                <a:latin typeface="Gilmer"/>
              </a:rPr>
            </a:br>
            <a:endParaRPr lang="en-IN" dirty="0"/>
          </a:p>
        </p:txBody>
      </p:sp>
      <p:sp>
        <p:nvSpPr>
          <p:cNvPr id="3" name="Content Placeholder 2">
            <a:extLst>
              <a:ext uri="{FF2B5EF4-FFF2-40B4-BE49-F238E27FC236}">
                <a16:creationId xmlns:a16="http://schemas.microsoft.com/office/drawing/2014/main" id="{513726CE-E2E9-B5C2-E756-C6650873C6DA}"/>
              </a:ext>
            </a:extLst>
          </p:cNvPr>
          <p:cNvSpPr>
            <a:spLocks noGrp="1"/>
          </p:cNvSpPr>
          <p:nvPr>
            <p:ph idx="1"/>
          </p:nvPr>
        </p:nvSpPr>
        <p:spPr/>
        <p:txBody>
          <a:bodyPr/>
          <a:lstStyle/>
          <a:p>
            <a:pPr algn="l"/>
            <a:r>
              <a:rPr lang="en-US" b="0" i="0" dirty="0">
                <a:solidFill>
                  <a:srgbClr val="0D405F"/>
                </a:solidFill>
                <a:effectLst/>
                <a:latin typeface="Inter"/>
              </a:rPr>
              <a:t>If you’ve collected data on more than one variable, you can use bivariate or multivariate descriptive statistics to explore whether there are relationships between them.</a:t>
            </a:r>
          </a:p>
          <a:p>
            <a:pPr algn="l"/>
            <a:r>
              <a:rPr lang="en-US" b="0" i="0" dirty="0">
                <a:solidFill>
                  <a:srgbClr val="0D405F"/>
                </a:solidFill>
                <a:effectLst/>
                <a:latin typeface="Inter"/>
              </a:rPr>
              <a:t>In bivariate analysis, you simultaneously study the frequency and variability of two </a:t>
            </a:r>
            <a:r>
              <a:rPr lang="en-US" b="0" i="0" u="none" strike="noStrike" dirty="0">
                <a:solidFill>
                  <a:srgbClr val="1F80E8"/>
                </a:solidFill>
                <a:effectLst/>
                <a:latin typeface="Inter"/>
                <a:hlinkClick r:id="rId2"/>
              </a:rPr>
              <a:t>variables</a:t>
            </a:r>
            <a:r>
              <a:rPr lang="en-US" b="0" i="0" dirty="0">
                <a:solidFill>
                  <a:srgbClr val="0D405F"/>
                </a:solidFill>
                <a:effectLst/>
                <a:latin typeface="Inter"/>
              </a:rPr>
              <a:t> to see if they vary together. You can also compare the central tendency of the two variables before performing further </a:t>
            </a:r>
            <a:r>
              <a:rPr lang="en-US" b="0" i="0" u="none" strike="noStrike" dirty="0">
                <a:solidFill>
                  <a:srgbClr val="1F80E8"/>
                </a:solidFill>
                <a:effectLst/>
                <a:latin typeface="Inter"/>
                <a:hlinkClick r:id="rId3"/>
              </a:rPr>
              <a:t>statistical tests</a:t>
            </a:r>
            <a:r>
              <a:rPr lang="en-US" b="0" i="0" dirty="0">
                <a:solidFill>
                  <a:srgbClr val="0D405F"/>
                </a:solidFill>
                <a:effectLst/>
                <a:latin typeface="Inter"/>
              </a:rPr>
              <a:t>.</a:t>
            </a:r>
          </a:p>
          <a:p>
            <a:pPr algn="l"/>
            <a:r>
              <a:rPr lang="en-US" b="0" i="0" dirty="0">
                <a:solidFill>
                  <a:srgbClr val="0D405F"/>
                </a:solidFill>
                <a:effectLst/>
                <a:latin typeface="Inter"/>
              </a:rPr>
              <a:t>Multivariate analysis is the same as bivariate analysis but with more than two variables.</a:t>
            </a:r>
          </a:p>
          <a:p>
            <a:endParaRPr lang="en-IN" dirty="0"/>
          </a:p>
        </p:txBody>
      </p:sp>
      <p:sp>
        <p:nvSpPr>
          <p:cNvPr id="4" name="Date Placeholder 3">
            <a:extLst>
              <a:ext uri="{FF2B5EF4-FFF2-40B4-BE49-F238E27FC236}">
                <a16:creationId xmlns:a16="http://schemas.microsoft.com/office/drawing/2014/main" id="{E0C9F451-7971-BB89-6E36-C7F14E8C5756}"/>
              </a:ext>
            </a:extLst>
          </p:cNvPr>
          <p:cNvSpPr>
            <a:spLocks noGrp="1"/>
          </p:cNvSpPr>
          <p:nvPr>
            <p:ph type="dt" sz="half" idx="10"/>
          </p:nvPr>
        </p:nvSpPr>
        <p:spPr/>
        <p:txBody>
          <a:bodyPr/>
          <a:lstStyle/>
          <a:p>
            <a:fld id="{EC6E13D6-36A7-439E-B51E-EBE794F83A58}" type="datetime1">
              <a:rPr lang="en-IN" smtClean="0"/>
              <a:t>18-10-2022</a:t>
            </a:fld>
            <a:endParaRPr lang="en-IN"/>
          </a:p>
        </p:txBody>
      </p:sp>
      <p:sp>
        <p:nvSpPr>
          <p:cNvPr id="5" name="Slide Number Placeholder 4">
            <a:extLst>
              <a:ext uri="{FF2B5EF4-FFF2-40B4-BE49-F238E27FC236}">
                <a16:creationId xmlns:a16="http://schemas.microsoft.com/office/drawing/2014/main" id="{5F5DC183-C116-6951-9456-1F9B8AFD633D}"/>
              </a:ext>
            </a:extLst>
          </p:cNvPr>
          <p:cNvSpPr>
            <a:spLocks noGrp="1"/>
          </p:cNvSpPr>
          <p:nvPr>
            <p:ph type="sldNum" sz="quarter" idx="12"/>
          </p:nvPr>
        </p:nvSpPr>
        <p:spPr/>
        <p:txBody>
          <a:bodyPr/>
          <a:lstStyle/>
          <a:p>
            <a:fld id="{434718E4-48FE-4337-93CA-29504F786B30}" type="slidenum">
              <a:rPr lang="en-IN" smtClean="0"/>
              <a:t>26</a:t>
            </a:fld>
            <a:endParaRPr lang="en-IN"/>
          </a:p>
        </p:txBody>
      </p:sp>
    </p:spTree>
    <p:extLst>
      <p:ext uri="{BB962C8B-B14F-4D97-AF65-F5344CB8AC3E}">
        <p14:creationId xmlns:p14="http://schemas.microsoft.com/office/powerpoint/2010/main" val="1375611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8205D-8410-A3EF-CECE-A9540F146DF8}"/>
              </a:ext>
            </a:extLst>
          </p:cNvPr>
          <p:cNvSpPr>
            <a:spLocks noGrp="1"/>
          </p:cNvSpPr>
          <p:nvPr>
            <p:ph type="title"/>
          </p:nvPr>
        </p:nvSpPr>
        <p:spPr/>
        <p:txBody>
          <a:bodyPr/>
          <a:lstStyle/>
          <a:p>
            <a:r>
              <a:rPr lang="en-IN" b="1" dirty="0">
                <a:solidFill>
                  <a:srgbClr val="222222"/>
                </a:solidFill>
                <a:effectLst/>
                <a:latin typeface="Helvetica Neue"/>
              </a:rPr>
              <a:t>Statistical Sampling and Resampling</a:t>
            </a:r>
            <a:br>
              <a:rPr lang="en-IN" b="1" dirty="0">
                <a:solidFill>
                  <a:srgbClr val="222222"/>
                </a:solidFill>
                <a:effectLst/>
                <a:latin typeface="Helvetica Neue"/>
              </a:rPr>
            </a:br>
            <a:endParaRPr lang="en-IN" dirty="0"/>
          </a:p>
        </p:txBody>
      </p:sp>
      <p:sp>
        <p:nvSpPr>
          <p:cNvPr id="3" name="Content Placeholder 2">
            <a:extLst>
              <a:ext uri="{FF2B5EF4-FFF2-40B4-BE49-F238E27FC236}">
                <a16:creationId xmlns:a16="http://schemas.microsoft.com/office/drawing/2014/main" id="{291194CF-A9E3-D676-16A8-57C7752702A7}"/>
              </a:ext>
            </a:extLst>
          </p:cNvPr>
          <p:cNvSpPr>
            <a:spLocks noGrp="1"/>
          </p:cNvSpPr>
          <p:nvPr>
            <p:ph idx="1"/>
          </p:nvPr>
        </p:nvSpPr>
        <p:spPr/>
        <p:txBody>
          <a:bodyPr>
            <a:normAutofit fontScale="77500" lnSpcReduction="20000"/>
          </a:bodyPr>
          <a:lstStyle/>
          <a:p>
            <a:r>
              <a:rPr lang="en-US" dirty="0"/>
              <a:t>A Gentle Introduction to Statistical Sampling and Resampling</a:t>
            </a:r>
          </a:p>
          <a:p>
            <a:r>
              <a:rPr lang="en-US" dirty="0"/>
              <a:t>by Jason Brownlee on June 13, 2018 in Statistics</a:t>
            </a:r>
          </a:p>
          <a:p>
            <a:r>
              <a:rPr lang="en-US" dirty="0"/>
              <a:t>Tweet </a:t>
            </a:r>
            <a:r>
              <a:rPr lang="en-US" dirty="0" err="1"/>
              <a:t>Tweet</a:t>
            </a:r>
            <a:r>
              <a:rPr lang="en-US" dirty="0"/>
              <a:t>  Share</a:t>
            </a:r>
          </a:p>
          <a:p>
            <a:r>
              <a:rPr lang="en-US" dirty="0"/>
              <a:t>Last Updated on August 8, 2019</a:t>
            </a:r>
          </a:p>
          <a:p>
            <a:endParaRPr lang="en-US" dirty="0"/>
          </a:p>
          <a:p>
            <a:r>
              <a:rPr lang="en-US" dirty="0"/>
              <a:t>Data is the currency of applied machine learning. Therefore, it is important that it is both collected and used effectively.</a:t>
            </a:r>
          </a:p>
          <a:p>
            <a:endParaRPr lang="en-US" dirty="0"/>
          </a:p>
          <a:p>
            <a:r>
              <a:rPr lang="en-US" dirty="0"/>
              <a:t>Data sampling refers to statistical methods for selecting observations from the domain with the objective of estimating a population parameter. Whereas data resampling refers to methods for economically using a collected dataset to improve the estimate of the population parameter and help to quantify the uncertainty of the estimate.</a:t>
            </a:r>
          </a:p>
          <a:p>
            <a:endParaRPr lang="en-US" dirty="0"/>
          </a:p>
          <a:p>
            <a:r>
              <a:rPr lang="en-US" dirty="0"/>
              <a:t>Both data sampling and data resampling are methods that are required in a predictive modeling problem.</a:t>
            </a:r>
            <a:endParaRPr lang="en-IN" dirty="0"/>
          </a:p>
        </p:txBody>
      </p:sp>
      <p:sp>
        <p:nvSpPr>
          <p:cNvPr id="4" name="Date Placeholder 3">
            <a:extLst>
              <a:ext uri="{FF2B5EF4-FFF2-40B4-BE49-F238E27FC236}">
                <a16:creationId xmlns:a16="http://schemas.microsoft.com/office/drawing/2014/main" id="{61C0E4C1-6D88-C1E9-402D-7130369D020F}"/>
              </a:ext>
            </a:extLst>
          </p:cNvPr>
          <p:cNvSpPr>
            <a:spLocks noGrp="1"/>
          </p:cNvSpPr>
          <p:nvPr>
            <p:ph type="dt" sz="half" idx="10"/>
          </p:nvPr>
        </p:nvSpPr>
        <p:spPr/>
        <p:txBody>
          <a:bodyPr/>
          <a:lstStyle/>
          <a:p>
            <a:fld id="{A0724075-E835-4303-91C2-8F9933EE279D}" type="datetime1">
              <a:rPr lang="en-IN" smtClean="0"/>
              <a:t>18-10-2022</a:t>
            </a:fld>
            <a:endParaRPr lang="en-IN"/>
          </a:p>
        </p:txBody>
      </p:sp>
      <p:sp>
        <p:nvSpPr>
          <p:cNvPr id="5" name="Slide Number Placeholder 4">
            <a:extLst>
              <a:ext uri="{FF2B5EF4-FFF2-40B4-BE49-F238E27FC236}">
                <a16:creationId xmlns:a16="http://schemas.microsoft.com/office/drawing/2014/main" id="{200074F5-613A-69A4-4449-6B47BFD4FC5C}"/>
              </a:ext>
            </a:extLst>
          </p:cNvPr>
          <p:cNvSpPr>
            <a:spLocks noGrp="1"/>
          </p:cNvSpPr>
          <p:nvPr>
            <p:ph type="sldNum" sz="quarter" idx="12"/>
          </p:nvPr>
        </p:nvSpPr>
        <p:spPr/>
        <p:txBody>
          <a:bodyPr/>
          <a:lstStyle/>
          <a:p>
            <a:fld id="{434718E4-48FE-4337-93CA-29504F786B30}" type="slidenum">
              <a:rPr lang="en-IN" smtClean="0"/>
              <a:t>27</a:t>
            </a:fld>
            <a:endParaRPr lang="en-IN"/>
          </a:p>
        </p:txBody>
      </p:sp>
    </p:spTree>
    <p:extLst>
      <p:ext uri="{BB962C8B-B14F-4D97-AF65-F5344CB8AC3E}">
        <p14:creationId xmlns:p14="http://schemas.microsoft.com/office/powerpoint/2010/main" val="471408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D5A69-BDF4-45BA-3818-1DD74BFC1A2B}"/>
              </a:ext>
            </a:extLst>
          </p:cNvPr>
          <p:cNvSpPr>
            <a:spLocks noGrp="1"/>
          </p:cNvSpPr>
          <p:nvPr>
            <p:ph type="title"/>
          </p:nvPr>
        </p:nvSpPr>
        <p:spPr/>
        <p:txBody>
          <a:bodyPr/>
          <a:lstStyle/>
          <a:p>
            <a:r>
              <a:rPr lang="en-IN" dirty="0"/>
              <a:t>Statistical Sampling</a:t>
            </a:r>
          </a:p>
        </p:txBody>
      </p:sp>
      <p:sp>
        <p:nvSpPr>
          <p:cNvPr id="3" name="Content Placeholder 2">
            <a:extLst>
              <a:ext uri="{FF2B5EF4-FFF2-40B4-BE49-F238E27FC236}">
                <a16:creationId xmlns:a16="http://schemas.microsoft.com/office/drawing/2014/main" id="{686B05A6-2A8B-AB91-9D76-52BDC7D03D86}"/>
              </a:ext>
            </a:extLst>
          </p:cNvPr>
          <p:cNvSpPr>
            <a:spLocks noGrp="1"/>
          </p:cNvSpPr>
          <p:nvPr>
            <p:ph idx="1"/>
          </p:nvPr>
        </p:nvSpPr>
        <p:spPr/>
        <p:txBody>
          <a:bodyPr/>
          <a:lstStyle/>
          <a:p>
            <a:r>
              <a:rPr lang="en-US" dirty="0"/>
              <a:t>Each row of data represents an observation about something in the world.</a:t>
            </a:r>
          </a:p>
          <a:p>
            <a:endParaRPr lang="en-US" dirty="0"/>
          </a:p>
          <a:p>
            <a:r>
              <a:rPr lang="en-US" dirty="0"/>
              <a:t>When working with data, we often do not have access to all possible observations. This could be for many reasons; for example:</a:t>
            </a:r>
          </a:p>
          <a:p>
            <a:endParaRPr lang="en-US" dirty="0"/>
          </a:p>
          <a:p>
            <a:r>
              <a:rPr lang="en-US" dirty="0"/>
              <a:t>It may difficult or expensive to make more observations.</a:t>
            </a:r>
          </a:p>
          <a:p>
            <a:r>
              <a:rPr lang="en-US" dirty="0"/>
              <a:t>It may be challenging to gather all observations together.</a:t>
            </a:r>
          </a:p>
          <a:p>
            <a:r>
              <a:rPr lang="en-US" dirty="0"/>
              <a:t>More observations are expected to be made in the future.</a:t>
            </a:r>
            <a:endParaRPr lang="en-IN" dirty="0"/>
          </a:p>
        </p:txBody>
      </p:sp>
      <p:sp>
        <p:nvSpPr>
          <p:cNvPr id="4" name="Date Placeholder 3">
            <a:extLst>
              <a:ext uri="{FF2B5EF4-FFF2-40B4-BE49-F238E27FC236}">
                <a16:creationId xmlns:a16="http://schemas.microsoft.com/office/drawing/2014/main" id="{120EBA26-926D-6186-D32B-D37CED23C8C4}"/>
              </a:ext>
            </a:extLst>
          </p:cNvPr>
          <p:cNvSpPr>
            <a:spLocks noGrp="1"/>
          </p:cNvSpPr>
          <p:nvPr>
            <p:ph type="dt" sz="half" idx="10"/>
          </p:nvPr>
        </p:nvSpPr>
        <p:spPr/>
        <p:txBody>
          <a:bodyPr/>
          <a:lstStyle/>
          <a:p>
            <a:fld id="{069C0034-C66A-47E1-B401-760EAD762A63}" type="datetime1">
              <a:rPr lang="en-IN" smtClean="0"/>
              <a:t>18-10-2022</a:t>
            </a:fld>
            <a:endParaRPr lang="en-IN"/>
          </a:p>
        </p:txBody>
      </p:sp>
      <p:sp>
        <p:nvSpPr>
          <p:cNvPr id="5" name="Slide Number Placeholder 4">
            <a:extLst>
              <a:ext uri="{FF2B5EF4-FFF2-40B4-BE49-F238E27FC236}">
                <a16:creationId xmlns:a16="http://schemas.microsoft.com/office/drawing/2014/main" id="{7C3208B2-046A-661E-FD6D-9329FE9CD89D}"/>
              </a:ext>
            </a:extLst>
          </p:cNvPr>
          <p:cNvSpPr>
            <a:spLocks noGrp="1"/>
          </p:cNvSpPr>
          <p:nvPr>
            <p:ph type="sldNum" sz="quarter" idx="12"/>
          </p:nvPr>
        </p:nvSpPr>
        <p:spPr/>
        <p:txBody>
          <a:bodyPr/>
          <a:lstStyle/>
          <a:p>
            <a:fld id="{434718E4-48FE-4337-93CA-29504F786B30}" type="slidenum">
              <a:rPr lang="en-IN" smtClean="0"/>
              <a:t>28</a:t>
            </a:fld>
            <a:endParaRPr lang="en-IN"/>
          </a:p>
        </p:txBody>
      </p:sp>
    </p:spTree>
    <p:extLst>
      <p:ext uri="{BB962C8B-B14F-4D97-AF65-F5344CB8AC3E}">
        <p14:creationId xmlns:p14="http://schemas.microsoft.com/office/powerpoint/2010/main" val="2627474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26523-EAC8-B275-247B-96F95708E428}"/>
              </a:ext>
            </a:extLst>
          </p:cNvPr>
          <p:cNvSpPr>
            <a:spLocks noGrp="1"/>
          </p:cNvSpPr>
          <p:nvPr>
            <p:ph type="title"/>
          </p:nvPr>
        </p:nvSpPr>
        <p:spPr/>
        <p:txBody>
          <a:bodyPr/>
          <a:lstStyle/>
          <a:p>
            <a:r>
              <a:rPr lang="en-IN" dirty="0"/>
              <a:t>Sampling Errors</a:t>
            </a:r>
          </a:p>
        </p:txBody>
      </p:sp>
      <p:sp>
        <p:nvSpPr>
          <p:cNvPr id="3" name="Content Placeholder 2">
            <a:extLst>
              <a:ext uri="{FF2B5EF4-FFF2-40B4-BE49-F238E27FC236}">
                <a16:creationId xmlns:a16="http://schemas.microsoft.com/office/drawing/2014/main" id="{E457E2A3-C1ED-E4F8-4DB4-A022521A66F2}"/>
              </a:ext>
            </a:extLst>
          </p:cNvPr>
          <p:cNvSpPr>
            <a:spLocks noGrp="1"/>
          </p:cNvSpPr>
          <p:nvPr>
            <p:ph idx="1"/>
          </p:nvPr>
        </p:nvSpPr>
        <p:spPr/>
        <p:txBody>
          <a:bodyPr/>
          <a:lstStyle/>
          <a:p>
            <a:r>
              <a:rPr lang="en-US" dirty="0"/>
              <a:t>Two main types of errors include selection bias and sampling error.</a:t>
            </a:r>
          </a:p>
          <a:p>
            <a:endParaRPr lang="en-US" dirty="0"/>
          </a:p>
          <a:p>
            <a:r>
              <a:rPr lang="en-US" dirty="0"/>
              <a:t>Selection Bias. Caused when the method of drawing observations skews the sample in some way.</a:t>
            </a:r>
          </a:p>
          <a:p>
            <a:r>
              <a:rPr lang="en-US" dirty="0"/>
              <a:t>Sampling Error. Caused due to the random nature of drawing observations skewing the sample in some way.</a:t>
            </a:r>
            <a:endParaRPr lang="en-IN" dirty="0"/>
          </a:p>
        </p:txBody>
      </p:sp>
      <p:sp>
        <p:nvSpPr>
          <p:cNvPr id="4" name="Date Placeholder 3">
            <a:extLst>
              <a:ext uri="{FF2B5EF4-FFF2-40B4-BE49-F238E27FC236}">
                <a16:creationId xmlns:a16="http://schemas.microsoft.com/office/drawing/2014/main" id="{29AE9730-FFB5-0511-B2FC-6B88B597DCE8}"/>
              </a:ext>
            </a:extLst>
          </p:cNvPr>
          <p:cNvSpPr>
            <a:spLocks noGrp="1"/>
          </p:cNvSpPr>
          <p:nvPr>
            <p:ph type="dt" sz="half" idx="10"/>
          </p:nvPr>
        </p:nvSpPr>
        <p:spPr/>
        <p:txBody>
          <a:bodyPr/>
          <a:lstStyle/>
          <a:p>
            <a:fld id="{069C0034-C66A-47E1-B401-760EAD762A63}" type="datetime1">
              <a:rPr lang="en-IN" smtClean="0"/>
              <a:t>18-10-2022</a:t>
            </a:fld>
            <a:endParaRPr lang="en-IN"/>
          </a:p>
        </p:txBody>
      </p:sp>
      <p:sp>
        <p:nvSpPr>
          <p:cNvPr id="5" name="Slide Number Placeholder 4">
            <a:extLst>
              <a:ext uri="{FF2B5EF4-FFF2-40B4-BE49-F238E27FC236}">
                <a16:creationId xmlns:a16="http://schemas.microsoft.com/office/drawing/2014/main" id="{3D105169-F880-0259-12D0-A733A5BFD0EA}"/>
              </a:ext>
            </a:extLst>
          </p:cNvPr>
          <p:cNvSpPr>
            <a:spLocks noGrp="1"/>
          </p:cNvSpPr>
          <p:nvPr>
            <p:ph type="sldNum" sz="quarter" idx="12"/>
          </p:nvPr>
        </p:nvSpPr>
        <p:spPr/>
        <p:txBody>
          <a:bodyPr/>
          <a:lstStyle/>
          <a:p>
            <a:fld id="{434718E4-48FE-4337-93CA-29504F786B30}" type="slidenum">
              <a:rPr lang="en-IN" smtClean="0"/>
              <a:t>29</a:t>
            </a:fld>
            <a:endParaRPr lang="en-IN"/>
          </a:p>
        </p:txBody>
      </p:sp>
    </p:spTree>
    <p:extLst>
      <p:ext uri="{BB962C8B-B14F-4D97-AF65-F5344CB8AC3E}">
        <p14:creationId xmlns:p14="http://schemas.microsoft.com/office/powerpoint/2010/main" val="518804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0AB5-6E7D-2664-DC4A-F429E69EE28A}"/>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Typical Steps of Statistical Methods</a:t>
            </a:r>
            <a:endParaRPr lang="en-IN" dirty="0"/>
          </a:p>
        </p:txBody>
      </p:sp>
      <p:sp>
        <p:nvSpPr>
          <p:cNvPr id="3" name="Content Placeholder 2">
            <a:extLst>
              <a:ext uri="{FF2B5EF4-FFF2-40B4-BE49-F238E27FC236}">
                <a16:creationId xmlns:a16="http://schemas.microsoft.com/office/drawing/2014/main" id="{7499F021-C112-B567-CB0E-2E5DF4C2EEA5}"/>
              </a:ext>
            </a:extLst>
          </p:cNvPr>
          <p:cNvSpPr>
            <a:spLocks noGrp="1"/>
          </p:cNvSpPr>
          <p:nvPr>
            <p:ph idx="1"/>
          </p:nvPr>
        </p:nvSpPr>
        <p:spPr/>
        <p:txBody>
          <a:bodyPr/>
          <a:lstStyle/>
          <a:p>
            <a:pPr algn="l"/>
            <a:endParaRPr lang="en-US" b="0" i="0" dirty="0">
              <a:solidFill>
                <a:srgbClr val="000000"/>
              </a:solidFill>
              <a:effectLst/>
              <a:latin typeface="Segoe UI" panose="020B0502040204020203"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Gathering data</a:t>
            </a:r>
          </a:p>
          <a:p>
            <a:pPr algn="l">
              <a:buFont typeface="Arial" panose="020B0604020202020204" pitchFamily="34" charset="0"/>
              <a:buChar char="•"/>
            </a:pPr>
            <a:r>
              <a:rPr lang="en-US" b="0" i="0" dirty="0">
                <a:solidFill>
                  <a:srgbClr val="000000"/>
                </a:solidFill>
                <a:effectLst/>
                <a:latin typeface="Verdana" panose="020B0604030504040204" pitchFamily="34" charset="0"/>
              </a:rPr>
              <a:t>Describing and visualizing data</a:t>
            </a:r>
          </a:p>
          <a:p>
            <a:pPr algn="l">
              <a:buFont typeface="Arial" panose="020B0604020202020204" pitchFamily="34" charset="0"/>
              <a:buChar char="•"/>
            </a:pPr>
            <a:r>
              <a:rPr lang="en-US" b="0" i="0" dirty="0">
                <a:solidFill>
                  <a:srgbClr val="000000"/>
                </a:solidFill>
                <a:effectLst/>
                <a:latin typeface="Verdana" panose="020B0604030504040204" pitchFamily="34" charset="0"/>
              </a:rPr>
              <a:t>Making conclusions</a:t>
            </a:r>
          </a:p>
          <a:p>
            <a:endParaRPr lang="en-IN" dirty="0"/>
          </a:p>
        </p:txBody>
      </p:sp>
      <p:sp>
        <p:nvSpPr>
          <p:cNvPr id="4" name="Date Placeholder 3">
            <a:extLst>
              <a:ext uri="{FF2B5EF4-FFF2-40B4-BE49-F238E27FC236}">
                <a16:creationId xmlns:a16="http://schemas.microsoft.com/office/drawing/2014/main" id="{B828C16D-A147-A15F-3F22-0524C80B7FA7}"/>
              </a:ext>
            </a:extLst>
          </p:cNvPr>
          <p:cNvSpPr>
            <a:spLocks noGrp="1"/>
          </p:cNvSpPr>
          <p:nvPr>
            <p:ph type="dt" sz="half" idx="10"/>
          </p:nvPr>
        </p:nvSpPr>
        <p:spPr/>
        <p:txBody>
          <a:bodyPr/>
          <a:lstStyle/>
          <a:p>
            <a:fld id="{81736AF5-68DE-485D-8B7F-B1E32FC66E4A}" type="datetime1">
              <a:rPr lang="en-IN" smtClean="0"/>
              <a:t>18-10-2022</a:t>
            </a:fld>
            <a:endParaRPr lang="en-IN"/>
          </a:p>
        </p:txBody>
      </p:sp>
      <p:sp>
        <p:nvSpPr>
          <p:cNvPr id="5" name="Slide Number Placeholder 4">
            <a:extLst>
              <a:ext uri="{FF2B5EF4-FFF2-40B4-BE49-F238E27FC236}">
                <a16:creationId xmlns:a16="http://schemas.microsoft.com/office/drawing/2014/main" id="{E3118BD6-26B2-3529-9BBB-8A750A079D7E}"/>
              </a:ext>
            </a:extLst>
          </p:cNvPr>
          <p:cNvSpPr>
            <a:spLocks noGrp="1"/>
          </p:cNvSpPr>
          <p:nvPr>
            <p:ph type="sldNum" sz="quarter" idx="12"/>
          </p:nvPr>
        </p:nvSpPr>
        <p:spPr/>
        <p:txBody>
          <a:bodyPr/>
          <a:lstStyle/>
          <a:p>
            <a:fld id="{434718E4-48FE-4337-93CA-29504F786B30}" type="slidenum">
              <a:rPr lang="en-IN" smtClean="0"/>
              <a:t>3</a:t>
            </a:fld>
            <a:endParaRPr lang="en-IN"/>
          </a:p>
        </p:txBody>
      </p:sp>
    </p:spTree>
    <p:extLst>
      <p:ext uri="{BB962C8B-B14F-4D97-AF65-F5344CB8AC3E}">
        <p14:creationId xmlns:p14="http://schemas.microsoft.com/office/powerpoint/2010/main" val="6610782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DB328-8360-3B55-DDAF-7B75CDCA247E}"/>
              </a:ext>
            </a:extLst>
          </p:cNvPr>
          <p:cNvSpPr>
            <a:spLocks noGrp="1"/>
          </p:cNvSpPr>
          <p:nvPr>
            <p:ph type="title"/>
          </p:nvPr>
        </p:nvSpPr>
        <p:spPr/>
        <p:txBody>
          <a:bodyPr/>
          <a:lstStyle/>
          <a:p>
            <a:r>
              <a:rPr lang="en-IN" dirty="0"/>
              <a:t>Statistical Resampling</a:t>
            </a:r>
          </a:p>
        </p:txBody>
      </p:sp>
      <p:sp>
        <p:nvSpPr>
          <p:cNvPr id="3" name="Content Placeholder 2">
            <a:extLst>
              <a:ext uri="{FF2B5EF4-FFF2-40B4-BE49-F238E27FC236}">
                <a16:creationId xmlns:a16="http://schemas.microsoft.com/office/drawing/2014/main" id="{38192148-C6D5-5539-CDBB-779505611988}"/>
              </a:ext>
            </a:extLst>
          </p:cNvPr>
          <p:cNvSpPr>
            <a:spLocks noGrp="1"/>
          </p:cNvSpPr>
          <p:nvPr>
            <p:ph idx="1"/>
          </p:nvPr>
        </p:nvSpPr>
        <p:spPr/>
        <p:txBody>
          <a:bodyPr>
            <a:normAutofit fontScale="92500" lnSpcReduction="20000"/>
          </a:bodyPr>
          <a:lstStyle/>
          <a:p>
            <a:r>
              <a:rPr lang="en-US" dirty="0"/>
              <a:t>Once we have a data sample, it can be used to estimate the population parameter.</a:t>
            </a:r>
          </a:p>
          <a:p>
            <a:endParaRPr lang="en-US" dirty="0"/>
          </a:p>
          <a:p>
            <a:r>
              <a:rPr lang="en-US" dirty="0"/>
              <a:t>The problem is that we only have a single estimate of the population parameter, with little idea of the variability or uncertainty in the estimate.</a:t>
            </a:r>
          </a:p>
          <a:p>
            <a:endParaRPr lang="en-US" dirty="0"/>
          </a:p>
          <a:p>
            <a:r>
              <a:rPr lang="en-US" dirty="0"/>
              <a:t>One way to address this is by estimating the population parameter multiple times from our data sample. This is called resampling.</a:t>
            </a:r>
          </a:p>
          <a:p>
            <a:endParaRPr lang="en-US" dirty="0"/>
          </a:p>
          <a:p>
            <a:r>
              <a:rPr lang="en-US" dirty="0"/>
              <a:t>Statistical resampling methods are procedures that describe how to economically use available data to estimate a population parameter. The result can be both a more accurate estimate of the parameter (such as taking the mean of the estimates) and a quantification of the uncertainty of the estimate (such as adding a confidence interval).</a:t>
            </a:r>
            <a:endParaRPr lang="en-IN" dirty="0"/>
          </a:p>
        </p:txBody>
      </p:sp>
      <p:sp>
        <p:nvSpPr>
          <p:cNvPr id="4" name="Date Placeholder 3">
            <a:extLst>
              <a:ext uri="{FF2B5EF4-FFF2-40B4-BE49-F238E27FC236}">
                <a16:creationId xmlns:a16="http://schemas.microsoft.com/office/drawing/2014/main" id="{EF67DF7D-3A9D-95B1-3BDF-315673ADCC82}"/>
              </a:ext>
            </a:extLst>
          </p:cNvPr>
          <p:cNvSpPr>
            <a:spLocks noGrp="1"/>
          </p:cNvSpPr>
          <p:nvPr>
            <p:ph type="dt" sz="half" idx="10"/>
          </p:nvPr>
        </p:nvSpPr>
        <p:spPr/>
        <p:txBody>
          <a:bodyPr/>
          <a:lstStyle/>
          <a:p>
            <a:fld id="{069C0034-C66A-47E1-B401-760EAD762A63}" type="datetime1">
              <a:rPr lang="en-IN" smtClean="0"/>
              <a:t>18-10-2022</a:t>
            </a:fld>
            <a:endParaRPr lang="en-IN"/>
          </a:p>
        </p:txBody>
      </p:sp>
      <p:sp>
        <p:nvSpPr>
          <p:cNvPr id="5" name="Slide Number Placeholder 4">
            <a:extLst>
              <a:ext uri="{FF2B5EF4-FFF2-40B4-BE49-F238E27FC236}">
                <a16:creationId xmlns:a16="http://schemas.microsoft.com/office/drawing/2014/main" id="{8914545B-3D88-4B73-B749-6A8F6000296B}"/>
              </a:ext>
            </a:extLst>
          </p:cNvPr>
          <p:cNvSpPr>
            <a:spLocks noGrp="1"/>
          </p:cNvSpPr>
          <p:nvPr>
            <p:ph type="sldNum" sz="quarter" idx="12"/>
          </p:nvPr>
        </p:nvSpPr>
        <p:spPr/>
        <p:txBody>
          <a:bodyPr/>
          <a:lstStyle/>
          <a:p>
            <a:fld id="{434718E4-48FE-4337-93CA-29504F786B30}" type="slidenum">
              <a:rPr lang="en-IN" smtClean="0"/>
              <a:t>30</a:t>
            </a:fld>
            <a:endParaRPr lang="en-IN"/>
          </a:p>
        </p:txBody>
      </p:sp>
    </p:spTree>
    <p:extLst>
      <p:ext uri="{BB962C8B-B14F-4D97-AF65-F5344CB8AC3E}">
        <p14:creationId xmlns:p14="http://schemas.microsoft.com/office/powerpoint/2010/main" val="1887312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845D0-7A1B-CFFB-EAA7-B27CFB8501C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A09655-4C9B-CE70-9904-9A39C7D2C1CB}"/>
              </a:ext>
            </a:extLst>
          </p:cNvPr>
          <p:cNvSpPr>
            <a:spLocks noGrp="1"/>
          </p:cNvSpPr>
          <p:nvPr>
            <p:ph idx="1"/>
          </p:nvPr>
        </p:nvSpPr>
        <p:spPr/>
        <p:txBody>
          <a:bodyPr/>
          <a:lstStyle/>
          <a:p>
            <a:r>
              <a:rPr lang="en-US" dirty="0"/>
              <a:t>Two commonly used resampling methods that you may encounter are k-fold cross-validation and the bootstrap.</a:t>
            </a:r>
          </a:p>
          <a:p>
            <a:endParaRPr lang="en-US" dirty="0"/>
          </a:p>
          <a:p>
            <a:r>
              <a:rPr lang="en-US" dirty="0">
                <a:solidFill>
                  <a:srgbClr val="FF0000"/>
                </a:solidFill>
              </a:rPr>
              <a:t>Bootstrap.</a:t>
            </a:r>
            <a:r>
              <a:rPr lang="en-US" dirty="0"/>
              <a:t> Samples are drawn from the dataset with replacement (allowing the same sample to appear more than once in the sample), where those instances not drawn into the data sample may be used for the test set.</a:t>
            </a:r>
          </a:p>
          <a:p>
            <a:r>
              <a:rPr lang="en-US" dirty="0">
                <a:solidFill>
                  <a:srgbClr val="FF0000"/>
                </a:solidFill>
              </a:rPr>
              <a:t>k-fold Cross-Validation</a:t>
            </a:r>
            <a:r>
              <a:rPr lang="en-US" dirty="0"/>
              <a:t>. A dataset is partitioned into k groups, where each group is given the opportunity of being used as a held out test set leaving the remaining groups as the training set.</a:t>
            </a:r>
            <a:endParaRPr lang="en-IN" dirty="0"/>
          </a:p>
        </p:txBody>
      </p:sp>
      <p:sp>
        <p:nvSpPr>
          <p:cNvPr id="4" name="Date Placeholder 3">
            <a:extLst>
              <a:ext uri="{FF2B5EF4-FFF2-40B4-BE49-F238E27FC236}">
                <a16:creationId xmlns:a16="http://schemas.microsoft.com/office/drawing/2014/main" id="{FB313E95-C8DF-8DCC-2FF9-53C8C8267FD4}"/>
              </a:ext>
            </a:extLst>
          </p:cNvPr>
          <p:cNvSpPr>
            <a:spLocks noGrp="1"/>
          </p:cNvSpPr>
          <p:nvPr>
            <p:ph type="dt" sz="half" idx="10"/>
          </p:nvPr>
        </p:nvSpPr>
        <p:spPr/>
        <p:txBody>
          <a:bodyPr/>
          <a:lstStyle/>
          <a:p>
            <a:fld id="{069C0034-C66A-47E1-B401-760EAD762A63}" type="datetime1">
              <a:rPr lang="en-IN" smtClean="0"/>
              <a:t>18-10-2022</a:t>
            </a:fld>
            <a:endParaRPr lang="en-IN"/>
          </a:p>
        </p:txBody>
      </p:sp>
      <p:sp>
        <p:nvSpPr>
          <p:cNvPr id="5" name="Slide Number Placeholder 4">
            <a:extLst>
              <a:ext uri="{FF2B5EF4-FFF2-40B4-BE49-F238E27FC236}">
                <a16:creationId xmlns:a16="http://schemas.microsoft.com/office/drawing/2014/main" id="{66D87B70-0FCA-4B68-884A-E7BAFE517AA1}"/>
              </a:ext>
            </a:extLst>
          </p:cNvPr>
          <p:cNvSpPr>
            <a:spLocks noGrp="1"/>
          </p:cNvSpPr>
          <p:nvPr>
            <p:ph type="sldNum" sz="quarter" idx="12"/>
          </p:nvPr>
        </p:nvSpPr>
        <p:spPr/>
        <p:txBody>
          <a:bodyPr/>
          <a:lstStyle/>
          <a:p>
            <a:fld id="{434718E4-48FE-4337-93CA-29504F786B30}" type="slidenum">
              <a:rPr lang="en-IN" smtClean="0"/>
              <a:t>31</a:t>
            </a:fld>
            <a:endParaRPr lang="en-IN"/>
          </a:p>
        </p:txBody>
      </p:sp>
    </p:spTree>
    <p:extLst>
      <p:ext uri="{BB962C8B-B14F-4D97-AF65-F5344CB8AC3E}">
        <p14:creationId xmlns:p14="http://schemas.microsoft.com/office/powerpoint/2010/main" val="2968852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02F97-9959-5B02-0C09-C210659F775E}"/>
              </a:ext>
            </a:extLst>
          </p:cNvPr>
          <p:cNvSpPr>
            <a:spLocks noGrp="1"/>
          </p:cNvSpPr>
          <p:nvPr>
            <p:ph type="title"/>
          </p:nvPr>
        </p:nvSpPr>
        <p:spPr/>
        <p:txBody>
          <a:bodyPr/>
          <a:lstStyle/>
          <a:p>
            <a:r>
              <a:rPr lang="en-IN" dirty="0"/>
              <a:t>Sampling Distribution</a:t>
            </a:r>
          </a:p>
        </p:txBody>
      </p:sp>
      <p:sp>
        <p:nvSpPr>
          <p:cNvPr id="3" name="Content Placeholder 2">
            <a:extLst>
              <a:ext uri="{FF2B5EF4-FFF2-40B4-BE49-F238E27FC236}">
                <a16:creationId xmlns:a16="http://schemas.microsoft.com/office/drawing/2014/main" id="{D5F30776-49C0-D493-FD02-A5FE5B5A425B}"/>
              </a:ext>
            </a:extLst>
          </p:cNvPr>
          <p:cNvSpPr>
            <a:spLocks noGrp="1"/>
          </p:cNvSpPr>
          <p:nvPr>
            <p:ph idx="1"/>
          </p:nvPr>
        </p:nvSpPr>
        <p:spPr/>
        <p:txBody>
          <a:bodyPr/>
          <a:lstStyle/>
          <a:p>
            <a:r>
              <a:rPr lang="en-US" dirty="0"/>
              <a:t>Sampling distribution in statistics refers to studying many random samples collected from a given population based on a specific attribute. The results obtained provide a clear picture of variations in the probability of the outcomes derived. As a result, the analysts remain aware of the results beforehand, and hence, they can make preparations to take action accordingly.</a:t>
            </a:r>
            <a:endParaRPr lang="en-IN" dirty="0"/>
          </a:p>
        </p:txBody>
      </p:sp>
      <p:sp>
        <p:nvSpPr>
          <p:cNvPr id="4" name="Date Placeholder 3">
            <a:extLst>
              <a:ext uri="{FF2B5EF4-FFF2-40B4-BE49-F238E27FC236}">
                <a16:creationId xmlns:a16="http://schemas.microsoft.com/office/drawing/2014/main" id="{66117A55-7921-C3FD-82F7-633379A2B1C6}"/>
              </a:ext>
            </a:extLst>
          </p:cNvPr>
          <p:cNvSpPr>
            <a:spLocks noGrp="1"/>
          </p:cNvSpPr>
          <p:nvPr>
            <p:ph type="dt" sz="half" idx="10"/>
          </p:nvPr>
        </p:nvSpPr>
        <p:spPr/>
        <p:txBody>
          <a:bodyPr/>
          <a:lstStyle/>
          <a:p>
            <a:fld id="{069C0034-C66A-47E1-B401-760EAD762A63}" type="datetime1">
              <a:rPr lang="en-IN" smtClean="0"/>
              <a:t>18-10-2022</a:t>
            </a:fld>
            <a:endParaRPr lang="en-IN"/>
          </a:p>
        </p:txBody>
      </p:sp>
      <p:sp>
        <p:nvSpPr>
          <p:cNvPr id="5" name="Slide Number Placeholder 4">
            <a:extLst>
              <a:ext uri="{FF2B5EF4-FFF2-40B4-BE49-F238E27FC236}">
                <a16:creationId xmlns:a16="http://schemas.microsoft.com/office/drawing/2014/main" id="{3A912275-CB89-76BE-E795-F34756E10DA8}"/>
              </a:ext>
            </a:extLst>
          </p:cNvPr>
          <p:cNvSpPr>
            <a:spLocks noGrp="1"/>
          </p:cNvSpPr>
          <p:nvPr>
            <p:ph type="sldNum" sz="quarter" idx="12"/>
          </p:nvPr>
        </p:nvSpPr>
        <p:spPr/>
        <p:txBody>
          <a:bodyPr/>
          <a:lstStyle/>
          <a:p>
            <a:fld id="{434718E4-48FE-4337-93CA-29504F786B30}" type="slidenum">
              <a:rPr lang="en-IN" smtClean="0"/>
              <a:t>32</a:t>
            </a:fld>
            <a:endParaRPr lang="en-IN"/>
          </a:p>
        </p:txBody>
      </p:sp>
    </p:spTree>
    <p:extLst>
      <p:ext uri="{BB962C8B-B14F-4D97-AF65-F5344CB8AC3E}">
        <p14:creationId xmlns:p14="http://schemas.microsoft.com/office/powerpoint/2010/main" val="9514434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04E41-383B-9D7F-2419-86BCFCE8B703}"/>
              </a:ext>
            </a:extLst>
          </p:cNvPr>
          <p:cNvSpPr>
            <a:spLocks noGrp="1"/>
          </p:cNvSpPr>
          <p:nvPr>
            <p:ph type="title"/>
          </p:nvPr>
        </p:nvSpPr>
        <p:spPr/>
        <p:txBody>
          <a:bodyPr/>
          <a:lstStyle/>
          <a:p>
            <a:r>
              <a:rPr lang="en-IN" dirty="0"/>
              <a:t>Types of distributions</a:t>
            </a:r>
          </a:p>
        </p:txBody>
      </p:sp>
      <p:sp>
        <p:nvSpPr>
          <p:cNvPr id="3" name="Content Placeholder 2">
            <a:extLst>
              <a:ext uri="{FF2B5EF4-FFF2-40B4-BE49-F238E27FC236}">
                <a16:creationId xmlns:a16="http://schemas.microsoft.com/office/drawing/2014/main" id="{802CD92F-D27A-2274-C405-0D66F6902346}"/>
              </a:ext>
            </a:extLst>
          </p:cNvPr>
          <p:cNvSpPr>
            <a:spLocks noGrp="1"/>
          </p:cNvSpPr>
          <p:nvPr>
            <p:ph idx="1"/>
          </p:nvPr>
        </p:nvSpPr>
        <p:spPr/>
        <p:txBody>
          <a:bodyPr/>
          <a:lstStyle/>
          <a:p>
            <a:r>
              <a:rPr lang="en-US" dirty="0"/>
              <a:t>There are three standard types of sampling distributions in statistics:1. </a:t>
            </a:r>
          </a:p>
          <a:p>
            <a:r>
              <a:rPr lang="en-US" dirty="0">
                <a:solidFill>
                  <a:srgbClr val="FF0000"/>
                </a:solidFill>
              </a:rPr>
              <a:t>Sampling distribution of mean</a:t>
            </a:r>
          </a:p>
          <a:p>
            <a:r>
              <a:rPr lang="en-US" dirty="0"/>
              <a:t>The most common type of sampling distribution is the mean. It focuses on calculating the mean of every sample group chosen from the population and plotting the data points. The graph shows a normal distribution where the center is the mean of the sampling distribution, which represents the mean of the entire population.</a:t>
            </a:r>
          </a:p>
          <a:p>
            <a:endParaRPr lang="en-IN" dirty="0"/>
          </a:p>
        </p:txBody>
      </p:sp>
      <p:sp>
        <p:nvSpPr>
          <p:cNvPr id="4" name="Date Placeholder 3">
            <a:extLst>
              <a:ext uri="{FF2B5EF4-FFF2-40B4-BE49-F238E27FC236}">
                <a16:creationId xmlns:a16="http://schemas.microsoft.com/office/drawing/2014/main" id="{05B8FDE4-CAEE-4336-C89A-B7ABC6F738D5}"/>
              </a:ext>
            </a:extLst>
          </p:cNvPr>
          <p:cNvSpPr>
            <a:spLocks noGrp="1"/>
          </p:cNvSpPr>
          <p:nvPr>
            <p:ph type="dt" sz="half" idx="10"/>
          </p:nvPr>
        </p:nvSpPr>
        <p:spPr/>
        <p:txBody>
          <a:bodyPr/>
          <a:lstStyle/>
          <a:p>
            <a:fld id="{069C0034-C66A-47E1-B401-760EAD762A63}" type="datetime1">
              <a:rPr lang="en-IN" smtClean="0"/>
              <a:t>18-10-2022</a:t>
            </a:fld>
            <a:endParaRPr lang="en-IN"/>
          </a:p>
        </p:txBody>
      </p:sp>
      <p:sp>
        <p:nvSpPr>
          <p:cNvPr id="5" name="Slide Number Placeholder 4">
            <a:extLst>
              <a:ext uri="{FF2B5EF4-FFF2-40B4-BE49-F238E27FC236}">
                <a16:creationId xmlns:a16="http://schemas.microsoft.com/office/drawing/2014/main" id="{70D8AA82-4B96-1DF7-163A-AF5AC58DD820}"/>
              </a:ext>
            </a:extLst>
          </p:cNvPr>
          <p:cNvSpPr>
            <a:spLocks noGrp="1"/>
          </p:cNvSpPr>
          <p:nvPr>
            <p:ph type="sldNum" sz="quarter" idx="12"/>
          </p:nvPr>
        </p:nvSpPr>
        <p:spPr/>
        <p:txBody>
          <a:bodyPr/>
          <a:lstStyle/>
          <a:p>
            <a:fld id="{434718E4-48FE-4337-93CA-29504F786B30}" type="slidenum">
              <a:rPr lang="en-IN" smtClean="0"/>
              <a:t>33</a:t>
            </a:fld>
            <a:endParaRPr lang="en-IN"/>
          </a:p>
        </p:txBody>
      </p:sp>
    </p:spTree>
    <p:extLst>
      <p:ext uri="{BB962C8B-B14F-4D97-AF65-F5344CB8AC3E}">
        <p14:creationId xmlns:p14="http://schemas.microsoft.com/office/powerpoint/2010/main" val="29925377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1A550-1DD9-B27E-CAC6-0ADD36A69E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B1C8BB8-EF3D-66CC-3F53-001B4770464E}"/>
              </a:ext>
            </a:extLst>
          </p:cNvPr>
          <p:cNvSpPr>
            <a:spLocks noGrp="1"/>
          </p:cNvSpPr>
          <p:nvPr>
            <p:ph idx="1"/>
          </p:nvPr>
        </p:nvSpPr>
        <p:spPr/>
        <p:txBody>
          <a:bodyPr/>
          <a:lstStyle/>
          <a:p>
            <a:r>
              <a:rPr lang="en-US" dirty="0">
                <a:solidFill>
                  <a:srgbClr val="FF0000"/>
                </a:solidFill>
              </a:rPr>
              <a:t>2. Sampling distribution of proportion</a:t>
            </a:r>
          </a:p>
          <a:p>
            <a:r>
              <a:rPr lang="en-US" dirty="0"/>
              <a:t>This sampling distribution focuses on proportions in a population. You select samples and calculate their proportions. The means of the sample proportions from each group represent the proportion of the entire population</a:t>
            </a:r>
          </a:p>
          <a:p>
            <a:endParaRPr lang="en-US" dirty="0"/>
          </a:p>
          <a:p>
            <a:r>
              <a:rPr lang="en-US" dirty="0">
                <a:solidFill>
                  <a:srgbClr val="FF0000"/>
                </a:solidFill>
              </a:rPr>
              <a:t>3. T-distribution</a:t>
            </a:r>
          </a:p>
          <a:p>
            <a:r>
              <a:rPr lang="en-US" dirty="0"/>
              <a:t>A T-distribution is a sampling distribution that involves a small population or one where you don't know much about it. It is used to estimate the mean of the population and other statistics such as confidence intervals, statistical differences and linear regression. </a:t>
            </a:r>
            <a:endParaRPr lang="en-IN" dirty="0"/>
          </a:p>
        </p:txBody>
      </p:sp>
      <p:sp>
        <p:nvSpPr>
          <p:cNvPr id="4" name="Date Placeholder 3">
            <a:extLst>
              <a:ext uri="{FF2B5EF4-FFF2-40B4-BE49-F238E27FC236}">
                <a16:creationId xmlns:a16="http://schemas.microsoft.com/office/drawing/2014/main" id="{8D5E526F-A884-1BCF-DE83-79E4C679697B}"/>
              </a:ext>
            </a:extLst>
          </p:cNvPr>
          <p:cNvSpPr>
            <a:spLocks noGrp="1"/>
          </p:cNvSpPr>
          <p:nvPr>
            <p:ph type="dt" sz="half" idx="10"/>
          </p:nvPr>
        </p:nvSpPr>
        <p:spPr/>
        <p:txBody>
          <a:bodyPr/>
          <a:lstStyle/>
          <a:p>
            <a:fld id="{069C0034-C66A-47E1-B401-760EAD762A63}" type="datetime1">
              <a:rPr lang="en-IN" smtClean="0"/>
              <a:t>18-10-2022</a:t>
            </a:fld>
            <a:endParaRPr lang="en-IN"/>
          </a:p>
        </p:txBody>
      </p:sp>
      <p:sp>
        <p:nvSpPr>
          <p:cNvPr id="5" name="Slide Number Placeholder 4">
            <a:extLst>
              <a:ext uri="{FF2B5EF4-FFF2-40B4-BE49-F238E27FC236}">
                <a16:creationId xmlns:a16="http://schemas.microsoft.com/office/drawing/2014/main" id="{F7A73672-D31A-A794-5ED1-6DA68784BEE3}"/>
              </a:ext>
            </a:extLst>
          </p:cNvPr>
          <p:cNvSpPr>
            <a:spLocks noGrp="1"/>
          </p:cNvSpPr>
          <p:nvPr>
            <p:ph type="sldNum" sz="quarter" idx="12"/>
          </p:nvPr>
        </p:nvSpPr>
        <p:spPr/>
        <p:txBody>
          <a:bodyPr/>
          <a:lstStyle/>
          <a:p>
            <a:fld id="{434718E4-48FE-4337-93CA-29504F786B30}" type="slidenum">
              <a:rPr lang="en-IN" smtClean="0"/>
              <a:t>34</a:t>
            </a:fld>
            <a:endParaRPr lang="en-IN"/>
          </a:p>
        </p:txBody>
      </p:sp>
    </p:spTree>
    <p:extLst>
      <p:ext uri="{BB962C8B-B14F-4D97-AF65-F5344CB8AC3E}">
        <p14:creationId xmlns:p14="http://schemas.microsoft.com/office/powerpoint/2010/main" val="25124165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A50FF-5A03-4F55-BB79-AE38F36B6FFC}"/>
              </a:ext>
            </a:extLst>
          </p:cNvPr>
          <p:cNvSpPr>
            <a:spLocks noGrp="1"/>
          </p:cNvSpPr>
          <p:nvPr>
            <p:ph type="title"/>
          </p:nvPr>
        </p:nvSpPr>
        <p:spPr/>
        <p:txBody>
          <a:bodyPr/>
          <a:lstStyle/>
          <a:p>
            <a:r>
              <a:rPr lang="en-IN" dirty="0"/>
              <a:t>Graphs in statistics</a:t>
            </a:r>
          </a:p>
        </p:txBody>
      </p:sp>
      <p:sp>
        <p:nvSpPr>
          <p:cNvPr id="3" name="Content Placeholder 2">
            <a:extLst>
              <a:ext uri="{FF2B5EF4-FFF2-40B4-BE49-F238E27FC236}">
                <a16:creationId xmlns:a16="http://schemas.microsoft.com/office/drawing/2014/main" id="{9B8211C3-B2B5-DF08-7A10-13B8E778637F}"/>
              </a:ext>
            </a:extLst>
          </p:cNvPr>
          <p:cNvSpPr>
            <a:spLocks noGrp="1"/>
          </p:cNvSpPr>
          <p:nvPr>
            <p:ph idx="1"/>
          </p:nvPr>
        </p:nvSpPr>
        <p:spPr/>
        <p:txBody>
          <a:bodyPr/>
          <a:lstStyle/>
          <a:p>
            <a:endParaRPr lang="en-US" dirty="0"/>
          </a:p>
          <a:p>
            <a:r>
              <a:rPr lang="en-US" dirty="0"/>
              <a:t>The four basic graphs used in statistics include bar, line, histogram and pie charts. These are explained here in brie</a:t>
            </a:r>
            <a:endParaRPr lang="en-IN" dirty="0"/>
          </a:p>
        </p:txBody>
      </p:sp>
      <p:sp>
        <p:nvSpPr>
          <p:cNvPr id="4" name="Date Placeholder 3">
            <a:extLst>
              <a:ext uri="{FF2B5EF4-FFF2-40B4-BE49-F238E27FC236}">
                <a16:creationId xmlns:a16="http://schemas.microsoft.com/office/drawing/2014/main" id="{294697DF-0819-D06E-B348-2FF94A49B049}"/>
              </a:ext>
            </a:extLst>
          </p:cNvPr>
          <p:cNvSpPr>
            <a:spLocks noGrp="1"/>
          </p:cNvSpPr>
          <p:nvPr>
            <p:ph type="dt" sz="half" idx="10"/>
          </p:nvPr>
        </p:nvSpPr>
        <p:spPr/>
        <p:txBody>
          <a:bodyPr/>
          <a:lstStyle/>
          <a:p>
            <a:fld id="{069C0034-C66A-47E1-B401-760EAD762A63}" type="datetime1">
              <a:rPr lang="en-IN" smtClean="0"/>
              <a:t>18-10-2022</a:t>
            </a:fld>
            <a:endParaRPr lang="en-IN"/>
          </a:p>
        </p:txBody>
      </p:sp>
      <p:sp>
        <p:nvSpPr>
          <p:cNvPr id="5" name="Slide Number Placeholder 4">
            <a:extLst>
              <a:ext uri="{FF2B5EF4-FFF2-40B4-BE49-F238E27FC236}">
                <a16:creationId xmlns:a16="http://schemas.microsoft.com/office/drawing/2014/main" id="{519A1CEE-06B9-0EFB-BF3F-19178D87D879}"/>
              </a:ext>
            </a:extLst>
          </p:cNvPr>
          <p:cNvSpPr>
            <a:spLocks noGrp="1"/>
          </p:cNvSpPr>
          <p:nvPr>
            <p:ph type="sldNum" sz="quarter" idx="12"/>
          </p:nvPr>
        </p:nvSpPr>
        <p:spPr/>
        <p:txBody>
          <a:bodyPr/>
          <a:lstStyle/>
          <a:p>
            <a:fld id="{434718E4-48FE-4337-93CA-29504F786B30}" type="slidenum">
              <a:rPr lang="en-IN" smtClean="0"/>
              <a:t>35</a:t>
            </a:fld>
            <a:endParaRPr lang="en-IN"/>
          </a:p>
        </p:txBody>
      </p:sp>
    </p:spTree>
    <p:extLst>
      <p:ext uri="{BB962C8B-B14F-4D97-AF65-F5344CB8AC3E}">
        <p14:creationId xmlns:p14="http://schemas.microsoft.com/office/powerpoint/2010/main" val="37826492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C76253-8E11-C3C7-E461-87B43C98158F}"/>
              </a:ext>
            </a:extLst>
          </p:cNvPr>
          <p:cNvSpPr>
            <a:spLocks noGrp="1"/>
          </p:cNvSpPr>
          <p:nvPr>
            <p:ph type="dt" sz="half" idx="10"/>
          </p:nvPr>
        </p:nvSpPr>
        <p:spPr/>
        <p:txBody>
          <a:bodyPr/>
          <a:lstStyle/>
          <a:p>
            <a:fld id="{2C913947-6AD1-4000-8955-1CB16B970309}" type="datetime1">
              <a:rPr lang="en-IN" smtClean="0"/>
              <a:t>18-10-2022</a:t>
            </a:fld>
            <a:endParaRPr lang="en-IN"/>
          </a:p>
        </p:txBody>
      </p:sp>
      <p:sp>
        <p:nvSpPr>
          <p:cNvPr id="3" name="Slide Number Placeholder 2">
            <a:extLst>
              <a:ext uri="{FF2B5EF4-FFF2-40B4-BE49-F238E27FC236}">
                <a16:creationId xmlns:a16="http://schemas.microsoft.com/office/drawing/2014/main" id="{B6D8267A-B8CB-F036-E060-91FF9E64042D}"/>
              </a:ext>
            </a:extLst>
          </p:cNvPr>
          <p:cNvSpPr>
            <a:spLocks noGrp="1"/>
          </p:cNvSpPr>
          <p:nvPr>
            <p:ph type="sldNum" sz="quarter" idx="12"/>
          </p:nvPr>
        </p:nvSpPr>
        <p:spPr/>
        <p:txBody>
          <a:bodyPr/>
          <a:lstStyle/>
          <a:p>
            <a:fld id="{434718E4-48FE-4337-93CA-29504F786B30}" type="slidenum">
              <a:rPr lang="en-IN" smtClean="0"/>
              <a:t>36</a:t>
            </a:fld>
            <a:endParaRPr lang="en-IN"/>
          </a:p>
        </p:txBody>
      </p:sp>
      <p:sp>
        <p:nvSpPr>
          <p:cNvPr id="5" name="TextBox 4">
            <a:extLst>
              <a:ext uri="{FF2B5EF4-FFF2-40B4-BE49-F238E27FC236}">
                <a16:creationId xmlns:a16="http://schemas.microsoft.com/office/drawing/2014/main" id="{CE41FB5D-7BF7-4237-5263-A0688B5ABD78}"/>
              </a:ext>
            </a:extLst>
          </p:cNvPr>
          <p:cNvSpPr txBox="1"/>
          <p:nvPr/>
        </p:nvSpPr>
        <p:spPr>
          <a:xfrm>
            <a:off x="997527" y="633072"/>
            <a:ext cx="8156863" cy="2031325"/>
          </a:xfrm>
          <a:prstGeom prst="rect">
            <a:avLst/>
          </a:prstGeom>
          <a:noFill/>
        </p:spPr>
        <p:txBody>
          <a:bodyPr wrap="square">
            <a:spAutoFit/>
          </a:bodyPr>
          <a:lstStyle/>
          <a:p>
            <a:r>
              <a:rPr lang="en-US" dirty="0">
                <a:solidFill>
                  <a:srgbClr val="FF0000"/>
                </a:solidFill>
              </a:rPr>
              <a:t>Bar Graph</a:t>
            </a:r>
          </a:p>
          <a:p>
            <a:r>
              <a:rPr lang="en-US" dirty="0"/>
              <a:t>Bar graphs are the pictorial representation of grouped data in vertical or horizontal rectangular bars, where the length of bars is proportional to the measure of data. The chart’s horizontal axis represents categorical data, whereas the chart’s vertical axis defines discrete data.</a:t>
            </a:r>
          </a:p>
          <a:p>
            <a:endParaRPr lang="en-US" dirty="0"/>
          </a:p>
          <a:p>
            <a:r>
              <a:rPr lang="en-US" dirty="0"/>
              <a:t>Bar graph</a:t>
            </a:r>
            <a:endParaRPr lang="en-IN" dirty="0"/>
          </a:p>
        </p:txBody>
      </p:sp>
      <p:pic>
        <p:nvPicPr>
          <p:cNvPr id="6" name="Picture 5">
            <a:extLst>
              <a:ext uri="{FF2B5EF4-FFF2-40B4-BE49-F238E27FC236}">
                <a16:creationId xmlns:a16="http://schemas.microsoft.com/office/drawing/2014/main" id="{5628D7E7-BF6E-B63A-A452-0073D122B19E}"/>
              </a:ext>
            </a:extLst>
          </p:cNvPr>
          <p:cNvPicPr>
            <a:picLocks noChangeAspect="1"/>
          </p:cNvPicPr>
          <p:nvPr/>
        </p:nvPicPr>
        <p:blipFill>
          <a:blip r:embed="rId2"/>
          <a:stretch>
            <a:fillRect/>
          </a:stretch>
        </p:blipFill>
        <p:spPr>
          <a:xfrm>
            <a:off x="2063894" y="3304293"/>
            <a:ext cx="6734175" cy="3962400"/>
          </a:xfrm>
          <a:prstGeom prst="rect">
            <a:avLst/>
          </a:prstGeom>
        </p:spPr>
      </p:pic>
    </p:spTree>
    <p:extLst>
      <p:ext uri="{BB962C8B-B14F-4D97-AF65-F5344CB8AC3E}">
        <p14:creationId xmlns:p14="http://schemas.microsoft.com/office/powerpoint/2010/main" val="42837840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8BDA6-6F45-FA71-F4C3-3908E5283ED9}"/>
              </a:ext>
            </a:extLst>
          </p:cNvPr>
          <p:cNvSpPr>
            <a:spLocks noGrp="1"/>
          </p:cNvSpPr>
          <p:nvPr>
            <p:ph type="title"/>
          </p:nvPr>
        </p:nvSpPr>
        <p:spPr/>
        <p:txBody>
          <a:bodyPr/>
          <a:lstStyle/>
          <a:p>
            <a:r>
              <a:rPr lang="en-US" dirty="0"/>
              <a:t>Line Graph</a:t>
            </a:r>
            <a:br>
              <a:rPr lang="en-US" dirty="0"/>
            </a:br>
            <a:endParaRPr lang="en-IN" dirty="0"/>
          </a:p>
        </p:txBody>
      </p:sp>
      <p:sp>
        <p:nvSpPr>
          <p:cNvPr id="3" name="Content Placeholder 2">
            <a:extLst>
              <a:ext uri="{FF2B5EF4-FFF2-40B4-BE49-F238E27FC236}">
                <a16:creationId xmlns:a16="http://schemas.microsoft.com/office/drawing/2014/main" id="{9E12B3CE-2A34-5A2F-07D8-EFCB3A84249A}"/>
              </a:ext>
            </a:extLst>
          </p:cNvPr>
          <p:cNvSpPr>
            <a:spLocks noGrp="1"/>
          </p:cNvSpPr>
          <p:nvPr>
            <p:ph idx="1"/>
          </p:nvPr>
        </p:nvSpPr>
        <p:spPr/>
        <p:txBody>
          <a:bodyPr/>
          <a:lstStyle/>
          <a:p>
            <a:r>
              <a:rPr lang="en-US" dirty="0"/>
              <a:t>A graph that utilizes points and lines to represent change over time is defined as a line graph. In other words, it is a chart that shows a line joining several points or a line that shows the relation between the points. The diagram depicts quantitative data between two changing variables with a straight line or curve that joins a series of successive data points. Linear charts compare these two variables on a vertical and horizontal axis.</a:t>
            </a:r>
            <a:endParaRPr lang="en-IN" dirty="0"/>
          </a:p>
        </p:txBody>
      </p:sp>
      <p:sp>
        <p:nvSpPr>
          <p:cNvPr id="4" name="Date Placeholder 3">
            <a:extLst>
              <a:ext uri="{FF2B5EF4-FFF2-40B4-BE49-F238E27FC236}">
                <a16:creationId xmlns:a16="http://schemas.microsoft.com/office/drawing/2014/main" id="{7BF12157-6866-31EF-93E8-216D0E52B54D}"/>
              </a:ext>
            </a:extLst>
          </p:cNvPr>
          <p:cNvSpPr>
            <a:spLocks noGrp="1"/>
          </p:cNvSpPr>
          <p:nvPr>
            <p:ph type="dt" sz="half" idx="10"/>
          </p:nvPr>
        </p:nvSpPr>
        <p:spPr/>
        <p:txBody>
          <a:bodyPr/>
          <a:lstStyle/>
          <a:p>
            <a:fld id="{069C0034-C66A-47E1-B401-760EAD762A63}" type="datetime1">
              <a:rPr lang="en-IN" smtClean="0"/>
              <a:t>18-10-2022</a:t>
            </a:fld>
            <a:endParaRPr lang="en-IN"/>
          </a:p>
        </p:txBody>
      </p:sp>
      <p:sp>
        <p:nvSpPr>
          <p:cNvPr id="5" name="Slide Number Placeholder 4">
            <a:extLst>
              <a:ext uri="{FF2B5EF4-FFF2-40B4-BE49-F238E27FC236}">
                <a16:creationId xmlns:a16="http://schemas.microsoft.com/office/drawing/2014/main" id="{F01EC9A0-2DBD-F44E-A985-C18302D09419}"/>
              </a:ext>
            </a:extLst>
          </p:cNvPr>
          <p:cNvSpPr>
            <a:spLocks noGrp="1"/>
          </p:cNvSpPr>
          <p:nvPr>
            <p:ph type="sldNum" sz="quarter" idx="12"/>
          </p:nvPr>
        </p:nvSpPr>
        <p:spPr/>
        <p:txBody>
          <a:bodyPr/>
          <a:lstStyle/>
          <a:p>
            <a:fld id="{434718E4-48FE-4337-93CA-29504F786B30}" type="slidenum">
              <a:rPr lang="en-IN" smtClean="0"/>
              <a:t>37</a:t>
            </a:fld>
            <a:endParaRPr lang="en-IN"/>
          </a:p>
        </p:txBody>
      </p:sp>
    </p:spTree>
    <p:extLst>
      <p:ext uri="{BB962C8B-B14F-4D97-AF65-F5344CB8AC3E}">
        <p14:creationId xmlns:p14="http://schemas.microsoft.com/office/powerpoint/2010/main" val="5777211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67DF4B-BEBF-F3F6-9CE2-1F293F7FDD26}"/>
              </a:ext>
            </a:extLst>
          </p:cNvPr>
          <p:cNvSpPr>
            <a:spLocks noGrp="1"/>
          </p:cNvSpPr>
          <p:nvPr>
            <p:ph type="dt" sz="half" idx="10"/>
          </p:nvPr>
        </p:nvSpPr>
        <p:spPr/>
        <p:txBody>
          <a:bodyPr/>
          <a:lstStyle/>
          <a:p>
            <a:fld id="{2C913947-6AD1-4000-8955-1CB16B970309}" type="datetime1">
              <a:rPr lang="en-IN" smtClean="0"/>
              <a:t>18-10-2022</a:t>
            </a:fld>
            <a:endParaRPr lang="en-IN"/>
          </a:p>
        </p:txBody>
      </p:sp>
      <p:sp>
        <p:nvSpPr>
          <p:cNvPr id="3" name="Slide Number Placeholder 2">
            <a:extLst>
              <a:ext uri="{FF2B5EF4-FFF2-40B4-BE49-F238E27FC236}">
                <a16:creationId xmlns:a16="http://schemas.microsoft.com/office/drawing/2014/main" id="{3F2BABAD-9726-47E3-0654-EB7BD7BEFD0E}"/>
              </a:ext>
            </a:extLst>
          </p:cNvPr>
          <p:cNvSpPr>
            <a:spLocks noGrp="1"/>
          </p:cNvSpPr>
          <p:nvPr>
            <p:ph type="sldNum" sz="quarter" idx="12"/>
          </p:nvPr>
        </p:nvSpPr>
        <p:spPr/>
        <p:txBody>
          <a:bodyPr/>
          <a:lstStyle/>
          <a:p>
            <a:fld id="{434718E4-48FE-4337-93CA-29504F786B30}" type="slidenum">
              <a:rPr lang="en-IN" smtClean="0"/>
              <a:t>38</a:t>
            </a:fld>
            <a:endParaRPr lang="en-IN"/>
          </a:p>
        </p:txBody>
      </p:sp>
      <p:pic>
        <p:nvPicPr>
          <p:cNvPr id="4" name="Picture 3">
            <a:extLst>
              <a:ext uri="{FF2B5EF4-FFF2-40B4-BE49-F238E27FC236}">
                <a16:creationId xmlns:a16="http://schemas.microsoft.com/office/drawing/2014/main" id="{596007DE-9F35-F162-CA8F-6B0CA5FF72CC}"/>
              </a:ext>
            </a:extLst>
          </p:cNvPr>
          <p:cNvPicPr>
            <a:picLocks noChangeAspect="1"/>
          </p:cNvPicPr>
          <p:nvPr/>
        </p:nvPicPr>
        <p:blipFill>
          <a:blip r:embed="rId2"/>
          <a:stretch>
            <a:fillRect/>
          </a:stretch>
        </p:blipFill>
        <p:spPr>
          <a:xfrm>
            <a:off x="1634836" y="1943100"/>
            <a:ext cx="7162800" cy="2971800"/>
          </a:xfrm>
          <a:prstGeom prst="rect">
            <a:avLst/>
          </a:prstGeom>
        </p:spPr>
      </p:pic>
    </p:spTree>
    <p:extLst>
      <p:ext uri="{BB962C8B-B14F-4D97-AF65-F5344CB8AC3E}">
        <p14:creationId xmlns:p14="http://schemas.microsoft.com/office/powerpoint/2010/main" val="42175809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5F670-AD3E-B4FC-8B84-3F57C006C81F}"/>
              </a:ext>
            </a:extLst>
          </p:cNvPr>
          <p:cNvSpPr>
            <a:spLocks noGrp="1"/>
          </p:cNvSpPr>
          <p:nvPr>
            <p:ph type="title"/>
          </p:nvPr>
        </p:nvSpPr>
        <p:spPr/>
        <p:txBody>
          <a:bodyPr/>
          <a:lstStyle/>
          <a:p>
            <a:r>
              <a:rPr lang="en-US" dirty="0"/>
              <a:t>Histogram</a:t>
            </a:r>
            <a:br>
              <a:rPr lang="en-US" dirty="0"/>
            </a:br>
            <a:endParaRPr lang="en-IN" dirty="0"/>
          </a:p>
        </p:txBody>
      </p:sp>
      <p:sp>
        <p:nvSpPr>
          <p:cNvPr id="3" name="Content Placeholder 2">
            <a:extLst>
              <a:ext uri="{FF2B5EF4-FFF2-40B4-BE49-F238E27FC236}">
                <a16:creationId xmlns:a16="http://schemas.microsoft.com/office/drawing/2014/main" id="{8AF30156-1D82-2F05-7ADB-E093B8748F75}"/>
              </a:ext>
            </a:extLst>
          </p:cNvPr>
          <p:cNvSpPr>
            <a:spLocks noGrp="1"/>
          </p:cNvSpPr>
          <p:nvPr>
            <p:ph idx="1"/>
          </p:nvPr>
        </p:nvSpPr>
        <p:spPr/>
        <p:txBody>
          <a:bodyPr/>
          <a:lstStyle/>
          <a:p>
            <a:r>
              <a:rPr lang="en-US" dirty="0"/>
              <a:t>A histogram chart displays the frequency of discrete and continuous data in a dataset using connected rectangular bars. Here, the number of observations that fall into a predefined class interval represented by a rectangular bar.</a:t>
            </a:r>
          </a:p>
          <a:p>
            <a:endParaRPr lang="en-US" dirty="0"/>
          </a:p>
          <a:p>
            <a:pPr marL="0" indent="0">
              <a:buNone/>
            </a:pPr>
            <a:endParaRPr lang="en-IN" dirty="0"/>
          </a:p>
        </p:txBody>
      </p:sp>
      <p:sp>
        <p:nvSpPr>
          <p:cNvPr id="4" name="Date Placeholder 3">
            <a:extLst>
              <a:ext uri="{FF2B5EF4-FFF2-40B4-BE49-F238E27FC236}">
                <a16:creationId xmlns:a16="http://schemas.microsoft.com/office/drawing/2014/main" id="{A4C2F1D5-6CAB-2010-195B-E51037D58BB0}"/>
              </a:ext>
            </a:extLst>
          </p:cNvPr>
          <p:cNvSpPr>
            <a:spLocks noGrp="1"/>
          </p:cNvSpPr>
          <p:nvPr>
            <p:ph type="dt" sz="half" idx="10"/>
          </p:nvPr>
        </p:nvSpPr>
        <p:spPr/>
        <p:txBody>
          <a:bodyPr/>
          <a:lstStyle/>
          <a:p>
            <a:fld id="{069C0034-C66A-47E1-B401-760EAD762A63}" type="datetime1">
              <a:rPr lang="en-IN" smtClean="0"/>
              <a:t>18-10-2022</a:t>
            </a:fld>
            <a:endParaRPr lang="en-IN"/>
          </a:p>
        </p:txBody>
      </p:sp>
      <p:sp>
        <p:nvSpPr>
          <p:cNvPr id="5" name="Slide Number Placeholder 4">
            <a:extLst>
              <a:ext uri="{FF2B5EF4-FFF2-40B4-BE49-F238E27FC236}">
                <a16:creationId xmlns:a16="http://schemas.microsoft.com/office/drawing/2014/main" id="{0C437D1A-48BF-3EA7-6C22-8B1E44798C52}"/>
              </a:ext>
            </a:extLst>
          </p:cNvPr>
          <p:cNvSpPr>
            <a:spLocks noGrp="1"/>
          </p:cNvSpPr>
          <p:nvPr>
            <p:ph type="sldNum" sz="quarter" idx="12"/>
          </p:nvPr>
        </p:nvSpPr>
        <p:spPr/>
        <p:txBody>
          <a:bodyPr/>
          <a:lstStyle/>
          <a:p>
            <a:fld id="{434718E4-48FE-4337-93CA-29504F786B30}" type="slidenum">
              <a:rPr lang="en-IN" smtClean="0"/>
              <a:t>39</a:t>
            </a:fld>
            <a:endParaRPr lang="en-IN"/>
          </a:p>
        </p:txBody>
      </p:sp>
    </p:spTree>
    <p:extLst>
      <p:ext uri="{BB962C8B-B14F-4D97-AF65-F5344CB8AC3E}">
        <p14:creationId xmlns:p14="http://schemas.microsoft.com/office/powerpoint/2010/main" val="1021076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5D6C-A67A-AD47-24F9-9B64C9FABE32}"/>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How is Statistics Used?</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2086BFB5-0741-9E40-4B0B-F240C0EE5B1B}"/>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Statistics can be used to explain things in a precise way. You can use it to understand and make conclusions about the group that you want to know more about. This group is called the </a:t>
            </a:r>
            <a:r>
              <a:rPr lang="en-US" b="1" i="0" dirty="0">
                <a:solidFill>
                  <a:srgbClr val="000000"/>
                </a:solidFill>
                <a:effectLst/>
                <a:latin typeface="Verdana" panose="020B0604030504040204" pitchFamily="34" charset="0"/>
              </a:rPr>
              <a:t>population</a:t>
            </a:r>
            <a:r>
              <a:rPr lang="en-US" b="0" i="0" dirty="0">
                <a:solidFill>
                  <a:srgbClr val="000000"/>
                </a:solidFill>
                <a:effectLst/>
                <a:latin typeface="Verdana" panose="020B0604030504040204" pitchFamily="34" charset="0"/>
              </a:rPr>
              <a:t>.</a:t>
            </a:r>
            <a:endParaRPr lang="en-IN" dirty="0"/>
          </a:p>
        </p:txBody>
      </p:sp>
      <p:sp>
        <p:nvSpPr>
          <p:cNvPr id="4" name="Date Placeholder 3">
            <a:extLst>
              <a:ext uri="{FF2B5EF4-FFF2-40B4-BE49-F238E27FC236}">
                <a16:creationId xmlns:a16="http://schemas.microsoft.com/office/drawing/2014/main" id="{1CCAD35A-781B-DA3B-BFB2-9EE8A2D68EE9}"/>
              </a:ext>
            </a:extLst>
          </p:cNvPr>
          <p:cNvSpPr>
            <a:spLocks noGrp="1"/>
          </p:cNvSpPr>
          <p:nvPr>
            <p:ph type="dt" sz="half" idx="10"/>
          </p:nvPr>
        </p:nvSpPr>
        <p:spPr/>
        <p:txBody>
          <a:bodyPr/>
          <a:lstStyle/>
          <a:p>
            <a:fld id="{AF2365C9-27CF-4602-9A1B-BBBA30213B7E}" type="datetime1">
              <a:rPr lang="en-IN" smtClean="0"/>
              <a:t>18-10-2022</a:t>
            </a:fld>
            <a:endParaRPr lang="en-IN"/>
          </a:p>
        </p:txBody>
      </p:sp>
      <p:sp>
        <p:nvSpPr>
          <p:cNvPr id="5" name="Slide Number Placeholder 4">
            <a:extLst>
              <a:ext uri="{FF2B5EF4-FFF2-40B4-BE49-F238E27FC236}">
                <a16:creationId xmlns:a16="http://schemas.microsoft.com/office/drawing/2014/main" id="{863E088B-33CB-0FEB-7547-98A787C56494}"/>
              </a:ext>
            </a:extLst>
          </p:cNvPr>
          <p:cNvSpPr>
            <a:spLocks noGrp="1"/>
          </p:cNvSpPr>
          <p:nvPr>
            <p:ph type="sldNum" sz="quarter" idx="12"/>
          </p:nvPr>
        </p:nvSpPr>
        <p:spPr/>
        <p:txBody>
          <a:bodyPr/>
          <a:lstStyle/>
          <a:p>
            <a:fld id="{434718E4-48FE-4337-93CA-29504F786B30}" type="slidenum">
              <a:rPr lang="en-IN" smtClean="0"/>
              <a:t>4</a:t>
            </a:fld>
            <a:endParaRPr lang="en-IN"/>
          </a:p>
        </p:txBody>
      </p:sp>
    </p:spTree>
    <p:extLst>
      <p:ext uri="{BB962C8B-B14F-4D97-AF65-F5344CB8AC3E}">
        <p14:creationId xmlns:p14="http://schemas.microsoft.com/office/powerpoint/2010/main" val="15213850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F23954-2CF7-4BA7-F05F-24D30C0130D1}"/>
              </a:ext>
            </a:extLst>
          </p:cNvPr>
          <p:cNvSpPr>
            <a:spLocks noGrp="1"/>
          </p:cNvSpPr>
          <p:nvPr>
            <p:ph type="dt" sz="half" idx="10"/>
          </p:nvPr>
        </p:nvSpPr>
        <p:spPr/>
        <p:txBody>
          <a:bodyPr/>
          <a:lstStyle/>
          <a:p>
            <a:fld id="{2C913947-6AD1-4000-8955-1CB16B970309}" type="datetime1">
              <a:rPr lang="en-IN" smtClean="0"/>
              <a:t>18-10-2022</a:t>
            </a:fld>
            <a:endParaRPr lang="en-IN"/>
          </a:p>
        </p:txBody>
      </p:sp>
      <p:sp>
        <p:nvSpPr>
          <p:cNvPr id="3" name="Slide Number Placeholder 2">
            <a:extLst>
              <a:ext uri="{FF2B5EF4-FFF2-40B4-BE49-F238E27FC236}">
                <a16:creationId xmlns:a16="http://schemas.microsoft.com/office/drawing/2014/main" id="{440C1BB6-094D-403C-85BB-3E698C1BCF0A}"/>
              </a:ext>
            </a:extLst>
          </p:cNvPr>
          <p:cNvSpPr>
            <a:spLocks noGrp="1"/>
          </p:cNvSpPr>
          <p:nvPr>
            <p:ph type="sldNum" sz="quarter" idx="12"/>
          </p:nvPr>
        </p:nvSpPr>
        <p:spPr/>
        <p:txBody>
          <a:bodyPr/>
          <a:lstStyle/>
          <a:p>
            <a:fld id="{434718E4-48FE-4337-93CA-29504F786B30}" type="slidenum">
              <a:rPr lang="en-IN" smtClean="0"/>
              <a:t>40</a:t>
            </a:fld>
            <a:endParaRPr lang="en-IN"/>
          </a:p>
        </p:txBody>
      </p:sp>
      <p:pic>
        <p:nvPicPr>
          <p:cNvPr id="4" name="Picture 3">
            <a:extLst>
              <a:ext uri="{FF2B5EF4-FFF2-40B4-BE49-F238E27FC236}">
                <a16:creationId xmlns:a16="http://schemas.microsoft.com/office/drawing/2014/main" id="{BEF940FE-1C2D-56E4-AD69-DBB290CD7625}"/>
              </a:ext>
            </a:extLst>
          </p:cNvPr>
          <p:cNvPicPr>
            <a:picLocks noChangeAspect="1"/>
          </p:cNvPicPr>
          <p:nvPr/>
        </p:nvPicPr>
        <p:blipFill>
          <a:blip r:embed="rId2"/>
          <a:stretch>
            <a:fillRect/>
          </a:stretch>
        </p:blipFill>
        <p:spPr>
          <a:xfrm>
            <a:off x="1194089" y="1219633"/>
            <a:ext cx="7143750" cy="3476625"/>
          </a:xfrm>
          <a:prstGeom prst="rect">
            <a:avLst/>
          </a:prstGeom>
        </p:spPr>
      </p:pic>
    </p:spTree>
    <p:extLst>
      <p:ext uri="{BB962C8B-B14F-4D97-AF65-F5344CB8AC3E}">
        <p14:creationId xmlns:p14="http://schemas.microsoft.com/office/powerpoint/2010/main" val="474541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4FBC5-5DF5-8E4F-1659-4FE832FBCF6E}"/>
              </a:ext>
            </a:extLst>
          </p:cNvPr>
          <p:cNvSpPr>
            <a:spLocks noGrp="1"/>
          </p:cNvSpPr>
          <p:nvPr>
            <p:ph type="title"/>
          </p:nvPr>
        </p:nvSpPr>
        <p:spPr/>
        <p:txBody>
          <a:bodyPr/>
          <a:lstStyle/>
          <a:p>
            <a:r>
              <a:rPr lang="en-US" dirty="0"/>
              <a:t>Pie Chart</a:t>
            </a:r>
            <a:br>
              <a:rPr lang="en-US" dirty="0"/>
            </a:br>
            <a:endParaRPr lang="en-IN" dirty="0"/>
          </a:p>
        </p:txBody>
      </p:sp>
      <p:sp>
        <p:nvSpPr>
          <p:cNvPr id="3" name="Content Placeholder 2">
            <a:extLst>
              <a:ext uri="{FF2B5EF4-FFF2-40B4-BE49-F238E27FC236}">
                <a16:creationId xmlns:a16="http://schemas.microsoft.com/office/drawing/2014/main" id="{89F76269-5069-1DB2-4C14-2B5779294EFB}"/>
              </a:ext>
            </a:extLst>
          </p:cNvPr>
          <p:cNvSpPr>
            <a:spLocks noGrp="1"/>
          </p:cNvSpPr>
          <p:nvPr>
            <p:ph idx="1"/>
          </p:nvPr>
        </p:nvSpPr>
        <p:spPr/>
        <p:txBody>
          <a:bodyPr/>
          <a:lstStyle/>
          <a:p>
            <a:r>
              <a:rPr lang="en-US" dirty="0"/>
              <a:t>A pie chart used to represent the numerical proportions of a dataset. This graph involves dividing a circle into various sectors, where each sector represents the proportion of a particular element as a whole. This is also called a circle chart or circle graph.</a:t>
            </a:r>
            <a:endParaRPr lang="en-IN" dirty="0"/>
          </a:p>
        </p:txBody>
      </p:sp>
      <p:sp>
        <p:nvSpPr>
          <p:cNvPr id="4" name="Date Placeholder 3">
            <a:extLst>
              <a:ext uri="{FF2B5EF4-FFF2-40B4-BE49-F238E27FC236}">
                <a16:creationId xmlns:a16="http://schemas.microsoft.com/office/drawing/2014/main" id="{5B90D2BD-22ED-20D3-336B-AEDD76B4B0F0}"/>
              </a:ext>
            </a:extLst>
          </p:cNvPr>
          <p:cNvSpPr>
            <a:spLocks noGrp="1"/>
          </p:cNvSpPr>
          <p:nvPr>
            <p:ph type="dt" sz="half" idx="10"/>
          </p:nvPr>
        </p:nvSpPr>
        <p:spPr/>
        <p:txBody>
          <a:bodyPr/>
          <a:lstStyle/>
          <a:p>
            <a:fld id="{069C0034-C66A-47E1-B401-760EAD762A63}" type="datetime1">
              <a:rPr lang="en-IN" smtClean="0"/>
              <a:t>18-10-2022</a:t>
            </a:fld>
            <a:endParaRPr lang="en-IN"/>
          </a:p>
        </p:txBody>
      </p:sp>
      <p:sp>
        <p:nvSpPr>
          <p:cNvPr id="5" name="Slide Number Placeholder 4">
            <a:extLst>
              <a:ext uri="{FF2B5EF4-FFF2-40B4-BE49-F238E27FC236}">
                <a16:creationId xmlns:a16="http://schemas.microsoft.com/office/drawing/2014/main" id="{977576A9-1CF8-EFBE-5F75-67378CEBE76E}"/>
              </a:ext>
            </a:extLst>
          </p:cNvPr>
          <p:cNvSpPr>
            <a:spLocks noGrp="1"/>
          </p:cNvSpPr>
          <p:nvPr>
            <p:ph type="sldNum" sz="quarter" idx="12"/>
          </p:nvPr>
        </p:nvSpPr>
        <p:spPr/>
        <p:txBody>
          <a:bodyPr/>
          <a:lstStyle/>
          <a:p>
            <a:fld id="{434718E4-48FE-4337-93CA-29504F786B30}" type="slidenum">
              <a:rPr lang="en-IN" smtClean="0"/>
              <a:t>41</a:t>
            </a:fld>
            <a:endParaRPr lang="en-IN"/>
          </a:p>
        </p:txBody>
      </p:sp>
    </p:spTree>
    <p:extLst>
      <p:ext uri="{BB962C8B-B14F-4D97-AF65-F5344CB8AC3E}">
        <p14:creationId xmlns:p14="http://schemas.microsoft.com/office/powerpoint/2010/main" val="224224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94BD2F-5801-2C5F-F0AF-8D7B8D3A8164}"/>
              </a:ext>
            </a:extLst>
          </p:cNvPr>
          <p:cNvSpPr>
            <a:spLocks noGrp="1"/>
          </p:cNvSpPr>
          <p:nvPr>
            <p:ph type="dt" sz="half" idx="10"/>
          </p:nvPr>
        </p:nvSpPr>
        <p:spPr/>
        <p:txBody>
          <a:bodyPr/>
          <a:lstStyle/>
          <a:p>
            <a:fld id="{2C913947-6AD1-4000-8955-1CB16B970309}" type="datetime1">
              <a:rPr lang="en-IN" smtClean="0"/>
              <a:t>18-10-2022</a:t>
            </a:fld>
            <a:endParaRPr lang="en-IN"/>
          </a:p>
        </p:txBody>
      </p:sp>
      <p:sp>
        <p:nvSpPr>
          <p:cNvPr id="3" name="Slide Number Placeholder 2">
            <a:extLst>
              <a:ext uri="{FF2B5EF4-FFF2-40B4-BE49-F238E27FC236}">
                <a16:creationId xmlns:a16="http://schemas.microsoft.com/office/drawing/2014/main" id="{68D326F0-D4A7-55D8-5540-2CEF617A8B56}"/>
              </a:ext>
            </a:extLst>
          </p:cNvPr>
          <p:cNvSpPr>
            <a:spLocks noGrp="1"/>
          </p:cNvSpPr>
          <p:nvPr>
            <p:ph type="sldNum" sz="quarter" idx="12"/>
          </p:nvPr>
        </p:nvSpPr>
        <p:spPr/>
        <p:txBody>
          <a:bodyPr/>
          <a:lstStyle/>
          <a:p>
            <a:fld id="{434718E4-48FE-4337-93CA-29504F786B30}" type="slidenum">
              <a:rPr lang="en-IN" smtClean="0"/>
              <a:t>42</a:t>
            </a:fld>
            <a:endParaRPr lang="en-IN"/>
          </a:p>
        </p:txBody>
      </p:sp>
      <p:pic>
        <p:nvPicPr>
          <p:cNvPr id="4" name="Picture 3">
            <a:extLst>
              <a:ext uri="{FF2B5EF4-FFF2-40B4-BE49-F238E27FC236}">
                <a16:creationId xmlns:a16="http://schemas.microsoft.com/office/drawing/2014/main" id="{5A72B0C4-A4F6-731A-A0C0-F4E8B7F41044}"/>
              </a:ext>
            </a:extLst>
          </p:cNvPr>
          <p:cNvPicPr>
            <a:picLocks noChangeAspect="1"/>
          </p:cNvPicPr>
          <p:nvPr/>
        </p:nvPicPr>
        <p:blipFill>
          <a:blip r:embed="rId2"/>
          <a:stretch>
            <a:fillRect/>
          </a:stretch>
        </p:blipFill>
        <p:spPr>
          <a:xfrm>
            <a:off x="1911928" y="1278512"/>
            <a:ext cx="7322560" cy="4162425"/>
          </a:xfrm>
          <a:prstGeom prst="rect">
            <a:avLst/>
          </a:prstGeom>
        </p:spPr>
      </p:pic>
    </p:spTree>
    <p:extLst>
      <p:ext uri="{BB962C8B-B14F-4D97-AF65-F5344CB8AC3E}">
        <p14:creationId xmlns:p14="http://schemas.microsoft.com/office/powerpoint/2010/main" val="493303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4E8C-4CD6-EC55-40F8-9866C7E41313}"/>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Important Concepts in Statistics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9C10164D-8AC1-3B59-1F33-A8416A01C0A8}"/>
              </a:ext>
            </a:extLst>
          </p:cNvPr>
          <p:cNvSpPr>
            <a:spLocks noGrp="1"/>
          </p:cNvSpPr>
          <p:nvPr>
            <p:ph idx="1"/>
          </p:nvPr>
        </p:nvSpPr>
        <p:spPr/>
        <p:txBody>
          <a:bodyPr>
            <a:normAutofit fontScale="47500" lnSpcReduction="20000"/>
          </a:bodyPr>
          <a:lstStyle/>
          <a:p>
            <a:r>
              <a:rPr lang="en-IN" dirty="0"/>
              <a:t>Predictions and Explanations</a:t>
            </a:r>
          </a:p>
          <a:p>
            <a:r>
              <a:rPr lang="en-IN" dirty="0"/>
              <a:t>Populations and Samples</a:t>
            </a:r>
          </a:p>
          <a:p>
            <a:r>
              <a:rPr lang="en-IN" dirty="0"/>
              <a:t>Parameters and Sample Statistics</a:t>
            </a:r>
          </a:p>
          <a:p>
            <a:r>
              <a:rPr lang="en-IN" dirty="0"/>
              <a:t>Sampling Methods</a:t>
            </a:r>
          </a:p>
          <a:p>
            <a:r>
              <a:rPr lang="en-IN" dirty="0"/>
              <a:t>Data Types</a:t>
            </a:r>
          </a:p>
          <a:p>
            <a:r>
              <a:rPr lang="en-IN" dirty="0"/>
              <a:t>Measurement Level</a:t>
            </a:r>
          </a:p>
          <a:p>
            <a:r>
              <a:rPr lang="en-IN" dirty="0"/>
              <a:t>Descriptive Statistics</a:t>
            </a:r>
          </a:p>
          <a:p>
            <a:r>
              <a:rPr lang="en-IN" dirty="0"/>
              <a:t>Random Variables</a:t>
            </a:r>
          </a:p>
          <a:p>
            <a:r>
              <a:rPr lang="en-IN" dirty="0"/>
              <a:t>Univariate and Multivariate Statistics</a:t>
            </a:r>
          </a:p>
          <a:p>
            <a:r>
              <a:rPr lang="en-IN" dirty="0"/>
              <a:t>Probability Calculation</a:t>
            </a:r>
          </a:p>
          <a:p>
            <a:r>
              <a:rPr lang="en-IN" dirty="0"/>
              <a:t>Probability Distributions</a:t>
            </a:r>
          </a:p>
          <a:p>
            <a:r>
              <a:rPr lang="en-IN" dirty="0"/>
              <a:t>Statistical Inference</a:t>
            </a:r>
          </a:p>
          <a:p>
            <a:r>
              <a:rPr lang="en-IN" dirty="0"/>
              <a:t>Parameter Estimation</a:t>
            </a:r>
          </a:p>
          <a:p>
            <a:r>
              <a:rPr lang="en-IN" dirty="0"/>
              <a:t>Hypothesis Testing</a:t>
            </a:r>
          </a:p>
          <a:p>
            <a:r>
              <a:rPr lang="en-IN" dirty="0"/>
              <a:t>Correlation</a:t>
            </a:r>
          </a:p>
          <a:p>
            <a:r>
              <a:rPr lang="en-IN" dirty="0"/>
              <a:t>Regression Analysis</a:t>
            </a:r>
          </a:p>
        </p:txBody>
      </p:sp>
      <p:sp>
        <p:nvSpPr>
          <p:cNvPr id="4" name="Date Placeholder 3">
            <a:extLst>
              <a:ext uri="{FF2B5EF4-FFF2-40B4-BE49-F238E27FC236}">
                <a16:creationId xmlns:a16="http://schemas.microsoft.com/office/drawing/2014/main" id="{F6CB91CC-0747-22A2-24BF-48C831A77867}"/>
              </a:ext>
            </a:extLst>
          </p:cNvPr>
          <p:cNvSpPr>
            <a:spLocks noGrp="1"/>
          </p:cNvSpPr>
          <p:nvPr>
            <p:ph type="dt" sz="half" idx="10"/>
          </p:nvPr>
        </p:nvSpPr>
        <p:spPr/>
        <p:txBody>
          <a:bodyPr/>
          <a:lstStyle/>
          <a:p>
            <a:fld id="{21142EC3-6C7D-4A75-9848-58A52FDF1D66}" type="datetime1">
              <a:rPr lang="en-IN" smtClean="0"/>
              <a:t>18-10-2022</a:t>
            </a:fld>
            <a:endParaRPr lang="en-IN"/>
          </a:p>
        </p:txBody>
      </p:sp>
      <p:sp>
        <p:nvSpPr>
          <p:cNvPr id="5" name="Slide Number Placeholder 4">
            <a:extLst>
              <a:ext uri="{FF2B5EF4-FFF2-40B4-BE49-F238E27FC236}">
                <a16:creationId xmlns:a16="http://schemas.microsoft.com/office/drawing/2014/main" id="{F1EDA22E-D71C-E92C-042A-0BA1AD562213}"/>
              </a:ext>
            </a:extLst>
          </p:cNvPr>
          <p:cNvSpPr>
            <a:spLocks noGrp="1"/>
          </p:cNvSpPr>
          <p:nvPr>
            <p:ph type="sldNum" sz="quarter" idx="12"/>
          </p:nvPr>
        </p:nvSpPr>
        <p:spPr/>
        <p:txBody>
          <a:bodyPr/>
          <a:lstStyle/>
          <a:p>
            <a:fld id="{434718E4-48FE-4337-93CA-29504F786B30}" type="slidenum">
              <a:rPr lang="en-IN" smtClean="0"/>
              <a:t>5</a:t>
            </a:fld>
            <a:endParaRPr lang="en-IN"/>
          </a:p>
        </p:txBody>
      </p:sp>
    </p:spTree>
    <p:extLst>
      <p:ext uri="{BB962C8B-B14F-4D97-AF65-F5344CB8AC3E}">
        <p14:creationId xmlns:p14="http://schemas.microsoft.com/office/powerpoint/2010/main" val="2902533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A66FB-0C81-9CAD-3B30-D24665146755}"/>
              </a:ext>
            </a:extLst>
          </p:cNvPr>
          <p:cNvSpPr>
            <a:spLocks noGrp="1"/>
          </p:cNvSpPr>
          <p:nvPr>
            <p:ph type="title"/>
          </p:nvPr>
        </p:nvSpPr>
        <p:spPr>
          <a:xfrm>
            <a:off x="839788" y="450574"/>
            <a:ext cx="10515600" cy="1240114"/>
          </a:xfrm>
        </p:spPr>
        <p:txBody>
          <a:bodyPr>
            <a:normAutofit fontScale="90000"/>
          </a:bodyPr>
          <a:lstStyle/>
          <a:p>
            <a:r>
              <a:rPr lang="en-IN" b="1" i="0" dirty="0">
                <a:solidFill>
                  <a:srgbClr val="222222"/>
                </a:solidFill>
                <a:effectLst/>
                <a:latin typeface="Raleway" pitchFamily="2" charset="0"/>
              </a:rPr>
              <a:t>Comparison Chart between primary data and secondary data</a:t>
            </a:r>
            <a:br>
              <a:rPr lang="en-IN" b="1" i="0" dirty="0">
                <a:solidFill>
                  <a:srgbClr val="222222"/>
                </a:solidFill>
                <a:effectLst/>
                <a:latin typeface="Raleway" pitchFamily="2" charset="0"/>
              </a:rPr>
            </a:br>
            <a:endParaRPr lang="en-IN" dirty="0"/>
          </a:p>
        </p:txBody>
      </p:sp>
      <p:sp>
        <p:nvSpPr>
          <p:cNvPr id="3" name="Text Placeholder 2">
            <a:extLst>
              <a:ext uri="{FF2B5EF4-FFF2-40B4-BE49-F238E27FC236}">
                <a16:creationId xmlns:a16="http://schemas.microsoft.com/office/drawing/2014/main" id="{18CCAC57-1681-8351-08C0-E9BD5697BCCF}"/>
              </a:ext>
            </a:extLst>
          </p:cNvPr>
          <p:cNvSpPr>
            <a:spLocks noGrp="1"/>
          </p:cNvSpPr>
          <p:nvPr>
            <p:ph type="body" idx="1"/>
          </p:nvPr>
        </p:nvSpPr>
        <p:spPr/>
        <p:txBody>
          <a:bodyPr/>
          <a:lstStyle/>
          <a:p>
            <a:r>
              <a:rPr lang="en-IN" b="1" i="0" dirty="0">
                <a:solidFill>
                  <a:srgbClr val="222222"/>
                </a:solidFill>
                <a:effectLst/>
                <a:latin typeface="Raleway" pitchFamily="2" charset="0"/>
              </a:rPr>
              <a:t>primary data</a:t>
            </a:r>
            <a:endParaRPr lang="en-IN" dirty="0"/>
          </a:p>
        </p:txBody>
      </p:sp>
      <p:sp>
        <p:nvSpPr>
          <p:cNvPr id="4" name="Content Placeholder 3">
            <a:extLst>
              <a:ext uri="{FF2B5EF4-FFF2-40B4-BE49-F238E27FC236}">
                <a16:creationId xmlns:a16="http://schemas.microsoft.com/office/drawing/2014/main" id="{CED25DB1-64EF-AF19-96E7-AEDC36EED024}"/>
              </a:ext>
            </a:extLst>
          </p:cNvPr>
          <p:cNvSpPr>
            <a:spLocks noGrp="1"/>
          </p:cNvSpPr>
          <p:nvPr>
            <p:ph sz="half" idx="2"/>
          </p:nvPr>
        </p:nvSpPr>
        <p:spPr/>
        <p:txBody>
          <a:bodyPr>
            <a:normAutofit lnSpcReduction="10000"/>
          </a:bodyPr>
          <a:lstStyle/>
          <a:p>
            <a:r>
              <a:rPr lang="en-US" b="0" i="0" dirty="0">
                <a:solidFill>
                  <a:srgbClr val="222222"/>
                </a:solidFill>
                <a:effectLst/>
                <a:latin typeface="Nunito Sans" pitchFamily="2" charset="0"/>
              </a:rPr>
              <a:t>Primary data refers to the first hand data gathered by the researcher himself.</a:t>
            </a:r>
          </a:p>
          <a:p>
            <a:r>
              <a:rPr lang="en-IN" b="0" i="0" dirty="0">
                <a:solidFill>
                  <a:srgbClr val="222222"/>
                </a:solidFill>
                <a:effectLst/>
                <a:latin typeface="Nunito Sans" pitchFamily="2" charset="0"/>
              </a:rPr>
              <a:t>Real time data</a:t>
            </a:r>
          </a:p>
          <a:p>
            <a:r>
              <a:rPr lang="fr-FR" b="0" i="0" dirty="0" err="1">
                <a:solidFill>
                  <a:srgbClr val="222222"/>
                </a:solidFill>
                <a:effectLst/>
                <a:latin typeface="Nunito Sans" pitchFamily="2" charset="0"/>
              </a:rPr>
              <a:t>Surveys</a:t>
            </a:r>
            <a:r>
              <a:rPr lang="fr-FR" b="0" i="0" dirty="0">
                <a:solidFill>
                  <a:srgbClr val="222222"/>
                </a:solidFill>
                <a:effectLst/>
                <a:latin typeface="Nunito Sans" pitchFamily="2" charset="0"/>
              </a:rPr>
              <a:t>, observations, </a:t>
            </a:r>
            <a:r>
              <a:rPr lang="fr-FR" b="0" i="0" dirty="0" err="1">
                <a:solidFill>
                  <a:srgbClr val="222222"/>
                </a:solidFill>
                <a:effectLst/>
                <a:latin typeface="Nunito Sans" pitchFamily="2" charset="0"/>
              </a:rPr>
              <a:t>experiments</a:t>
            </a:r>
            <a:r>
              <a:rPr lang="fr-FR" b="0" i="0" dirty="0">
                <a:solidFill>
                  <a:srgbClr val="222222"/>
                </a:solidFill>
                <a:effectLst/>
                <a:latin typeface="Nunito Sans" pitchFamily="2" charset="0"/>
              </a:rPr>
              <a:t>, questionnaire, </a:t>
            </a:r>
            <a:r>
              <a:rPr lang="fr-FR" b="0" i="0" dirty="0" err="1">
                <a:solidFill>
                  <a:srgbClr val="222222"/>
                </a:solidFill>
                <a:effectLst/>
                <a:latin typeface="Nunito Sans" pitchFamily="2" charset="0"/>
              </a:rPr>
              <a:t>personal</a:t>
            </a:r>
            <a:r>
              <a:rPr lang="fr-FR" b="0" i="0" dirty="0">
                <a:solidFill>
                  <a:srgbClr val="222222"/>
                </a:solidFill>
                <a:effectLst/>
                <a:latin typeface="Nunito Sans" pitchFamily="2" charset="0"/>
              </a:rPr>
              <a:t> interview, etc.</a:t>
            </a:r>
          </a:p>
          <a:p>
            <a:r>
              <a:rPr lang="en-IN" b="0" i="0" dirty="0">
                <a:solidFill>
                  <a:srgbClr val="222222"/>
                </a:solidFill>
                <a:effectLst/>
                <a:latin typeface="Nunito Sans" pitchFamily="2" charset="0"/>
              </a:rPr>
              <a:t>Expensive</a:t>
            </a:r>
          </a:p>
          <a:p>
            <a:r>
              <a:rPr lang="en-US" b="0" i="0" dirty="0">
                <a:solidFill>
                  <a:srgbClr val="222222"/>
                </a:solidFill>
                <a:effectLst/>
                <a:latin typeface="Nunito Sans" pitchFamily="2" charset="0"/>
              </a:rPr>
              <a:t>Always specific to the researcher's needs.</a:t>
            </a:r>
            <a:endParaRPr lang="en-IN" dirty="0"/>
          </a:p>
        </p:txBody>
      </p:sp>
      <p:sp>
        <p:nvSpPr>
          <p:cNvPr id="5" name="Text Placeholder 4">
            <a:extLst>
              <a:ext uri="{FF2B5EF4-FFF2-40B4-BE49-F238E27FC236}">
                <a16:creationId xmlns:a16="http://schemas.microsoft.com/office/drawing/2014/main" id="{33662EB1-E4E9-5389-A36B-8A6FEE74E634}"/>
              </a:ext>
            </a:extLst>
          </p:cNvPr>
          <p:cNvSpPr>
            <a:spLocks noGrp="1"/>
          </p:cNvSpPr>
          <p:nvPr>
            <p:ph type="body" sz="quarter" idx="3"/>
          </p:nvPr>
        </p:nvSpPr>
        <p:spPr/>
        <p:txBody>
          <a:bodyPr/>
          <a:lstStyle/>
          <a:p>
            <a:r>
              <a:rPr lang="en-IN" b="1" i="0" dirty="0">
                <a:solidFill>
                  <a:srgbClr val="222222"/>
                </a:solidFill>
                <a:effectLst/>
                <a:latin typeface="Raleway" pitchFamily="2" charset="0"/>
              </a:rPr>
              <a:t>secondary data</a:t>
            </a:r>
            <a:endParaRPr lang="en-IN" dirty="0"/>
          </a:p>
        </p:txBody>
      </p:sp>
      <p:sp>
        <p:nvSpPr>
          <p:cNvPr id="6" name="Content Placeholder 5">
            <a:extLst>
              <a:ext uri="{FF2B5EF4-FFF2-40B4-BE49-F238E27FC236}">
                <a16:creationId xmlns:a16="http://schemas.microsoft.com/office/drawing/2014/main" id="{448B40BE-EDDD-26CA-3B73-32FB28A4D5F5}"/>
              </a:ext>
            </a:extLst>
          </p:cNvPr>
          <p:cNvSpPr>
            <a:spLocks noGrp="1"/>
          </p:cNvSpPr>
          <p:nvPr>
            <p:ph sz="quarter" idx="4"/>
          </p:nvPr>
        </p:nvSpPr>
        <p:spPr/>
        <p:txBody>
          <a:bodyPr>
            <a:normAutofit lnSpcReduction="10000"/>
          </a:bodyPr>
          <a:lstStyle/>
          <a:p>
            <a:r>
              <a:rPr lang="en-US" b="0" i="0" dirty="0">
                <a:solidFill>
                  <a:srgbClr val="222222"/>
                </a:solidFill>
                <a:effectLst/>
                <a:latin typeface="Nunito Sans" pitchFamily="2" charset="0"/>
              </a:rPr>
              <a:t>Secondary data means data collected by someone else earlier.</a:t>
            </a:r>
          </a:p>
          <a:p>
            <a:r>
              <a:rPr lang="en-IN" b="0" i="0" dirty="0">
                <a:solidFill>
                  <a:srgbClr val="222222"/>
                </a:solidFill>
                <a:effectLst/>
                <a:latin typeface="Nunito Sans" pitchFamily="2" charset="0"/>
              </a:rPr>
              <a:t>Past data</a:t>
            </a:r>
          </a:p>
          <a:p>
            <a:r>
              <a:rPr lang="en-IN" b="0" i="0" dirty="0">
                <a:solidFill>
                  <a:srgbClr val="222222"/>
                </a:solidFill>
                <a:effectLst/>
                <a:latin typeface="Nunito Sans" pitchFamily="2" charset="0"/>
              </a:rPr>
              <a:t>Government publications, websites, books, journal articles, internal records etc.</a:t>
            </a:r>
          </a:p>
          <a:p>
            <a:r>
              <a:rPr lang="en-IN" b="0" i="0" dirty="0">
                <a:solidFill>
                  <a:srgbClr val="222222"/>
                </a:solidFill>
                <a:effectLst/>
                <a:latin typeface="Nunito Sans" pitchFamily="2" charset="0"/>
              </a:rPr>
              <a:t>Economical</a:t>
            </a:r>
          </a:p>
          <a:p>
            <a:r>
              <a:rPr lang="en-US" b="0" i="0" dirty="0">
                <a:solidFill>
                  <a:srgbClr val="222222"/>
                </a:solidFill>
                <a:effectLst/>
                <a:latin typeface="Nunito Sans" pitchFamily="2" charset="0"/>
              </a:rPr>
              <a:t>May or may not be specific to the researcher's need.</a:t>
            </a:r>
            <a:endParaRPr lang="en-IN" dirty="0"/>
          </a:p>
        </p:txBody>
      </p:sp>
      <p:sp>
        <p:nvSpPr>
          <p:cNvPr id="7" name="Date Placeholder 6">
            <a:extLst>
              <a:ext uri="{FF2B5EF4-FFF2-40B4-BE49-F238E27FC236}">
                <a16:creationId xmlns:a16="http://schemas.microsoft.com/office/drawing/2014/main" id="{EA4189C1-951C-041A-0AC5-9A321FEDFD45}"/>
              </a:ext>
            </a:extLst>
          </p:cNvPr>
          <p:cNvSpPr>
            <a:spLocks noGrp="1"/>
          </p:cNvSpPr>
          <p:nvPr>
            <p:ph type="dt" sz="half" idx="10"/>
          </p:nvPr>
        </p:nvSpPr>
        <p:spPr/>
        <p:txBody>
          <a:bodyPr/>
          <a:lstStyle/>
          <a:p>
            <a:fld id="{1B4C161D-A18D-4D17-A723-4DBE8B13C032}" type="datetime1">
              <a:rPr lang="en-IN" smtClean="0"/>
              <a:t>18-10-2022</a:t>
            </a:fld>
            <a:endParaRPr lang="en-IN"/>
          </a:p>
        </p:txBody>
      </p:sp>
      <p:sp>
        <p:nvSpPr>
          <p:cNvPr id="8" name="Slide Number Placeholder 7">
            <a:extLst>
              <a:ext uri="{FF2B5EF4-FFF2-40B4-BE49-F238E27FC236}">
                <a16:creationId xmlns:a16="http://schemas.microsoft.com/office/drawing/2014/main" id="{CDC8BC72-260E-F55A-DBDC-B9D8F1628504}"/>
              </a:ext>
            </a:extLst>
          </p:cNvPr>
          <p:cNvSpPr>
            <a:spLocks noGrp="1"/>
          </p:cNvSpPr>
          <p:nvPr>
            <p:ph type="sldNum" sz="quarter" idx="12"/>
          </p:nvPr>
        </p:nvSpPr>
        <p:spPr/>
        <p:txBody>
          <a:bodyPr/>
          <a:lstStyle/>
          <a:p>
            <a:fld id="{434718E4-48FE-4337-93CA-29504F786B30}" type="slidenum">
              <a:rPr lang="en-IN" smtClean="0"/>
              <a:t>6</a:t>
            </a:fld>
            <a:endParaRPr lang="en-IN"/>
          </a:p>
        </p:txBody>
      </p:sp>
    </p:spTree>
    <p:extLst>
      <p:ext uri="{BB962C8B-B14F-4D97-AF65-F5344CB8AC3E}">
        <p14:creationId xmlns:p14="http://schemas.microsoft.com/office/powerpoint/2010/main" val="662070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4BD3-DFB6-0424-8590-1E356A3B8A8B}"/>
              </a:ext>
            </a:extLst>
          </p:cNvPr>
          <p:cNvSpPr>
            <a:spLocks noGrp="1"/>
          </p:cNvSpPr>
          <p:nvPr>
            <p:ph type="title"/>
          </p:nvPr>
        </p:nvSpPr>
        <p:spPr/>
        <p:txBody>
          <a:bodyPr/>
          <a:lstStyle/>
          <a:p>
            <a:r>
              <a:rPr lang="en-IN" b="1" i="0" dirty="0">
                <a:solidFill>
                  <a:srgbClr val="212529"/>
                </a:solidFill>
                <a:effectLst/>
                <a:latin typeface="arial" panose="020B0604020202020204" pitchFamily="34" charset="0"/>
              </a:rPr>
              <a:t>Descriptive Statistics</a:t>
            </a:r>
            <a:br>
              <a:rPr lang="en-IN" b="1" i="0" dirty="0">
                <a:solidFill>
                  <a:srgbClr val="212529"/>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3329B510-37BB-EC93-2526-DBA456E60665}"/>
              </a:ext>
            </a:extLst>
          </p:cNvPr>
          <p:cNvSpPr>
            <a:spLocks noGrp="1"/>
          </p:cNvSpPr>
          <p:nvPr>
            <p:ph idx="1"/>
          </p:nvPr>
        </p:nvSpPr>
        <p:spPr/>
        <p:txBody>
          <a:bodyPr/>
          <a:lstStyle/>
          <a:p>
            <a:r>
              <a:rPr lang="en-US" dirty="0">
                <a:solidFill>
                  <a:srgbClr val="212529"/>
                </a:solidFill>
                <a:latin typeface="arial" panose="020B0604020202020204" pitchFamily="34" charset="0"/>
              </a:rPr>
              <a:t>D</a:t>
            </a:r>
            <a:r>
              <a:rPr lang="en-US" b="0" i="0" dirty="0">
                <a:solidFill>
                  <a:srgbClr val="212529"/>
                </a:solidFill>
                <a:effectLst/>
                <a:latin typeface="arial" panose="020B0604020202020204" pitchFamily="34" charset="0"/>
              </a:rPr>
              <a:t>escriptive statistics are simply describing what is or what the data shows. With inferential statistics, you are trying to reach conclusions that extend beyond the immediate data alone.  Descriptive Statistics are used to present quantitative descriptions in a manageable form. Descriptive statistics help us to simplify large amounts. Each descriptive statistic reduces lots of data into a </a:t>
            </a:r>
            <a:r>
              <a:rPr lang="en-US" b="0" i="0">
                <a:solidFill>
                  <a:srgbClr val="212529"/>
                </a:solidFill>
                <a:effectLst/>
                <a:latin typeface="arial" panose="020B0604020202020204" pitchFamily="34" charset="0"/>
              </a:rPr>
              <a:t>simpler summary of </a:t>
            </a:r>
            <a:r>
              <a:rPr lang="en-US" b="0" i="0" dirty="0">
                <a:solidFill>
                  <a:srgbClr val="212529"/>
                </a:solidFill>
                <a:effectLst/>
                <a:latin typeface="arial" panose="020B0604020202020204" pitchFamily="34" charset="0"/>
              </a:rPr>
              <a:t>data in a sensible way. </a:t>
            </a:r>
            <a:endParaRPr lang="en-IN" dirty="0"/>
          </a:p>
        </p:txBody>
      </p:sp>
      <p:sp>
        <p:nvSpPr>
          <p:cNvPr id="4" name="Date Placeholder 3">
            <a:extLst>
              <a:ext uri="{FF2B5EF4-FFF2-40B4-BE49-F238E27FC236}">
                <a16:creationId xmlns:a16="http://schemas.microsoft.com/office/drawing/2014/main" id="{E38A5ACD-95A3-DE02-0C8E-C7B9DA28EE46}"/>
              </a:ext>
            </a:extLst>
          </p:cNvPr>
          <p:cNvSpPr>
            <a:spLocks noGrp="1"/>
          </p:cNvSpPr>
          <p:nvPr>
            <p:ph type="dt" sz="half" idx="10"/>
          </p:nvPr>
        </p:nvSpPr>
        <p:spPr/>
        <p:txBody>
          <a:bodyPr/>
          <a:lstStyle/>
          <a:p>
            <a:fld id="{C6C4FCFF-5990-4BB0-AA39-0E84D2530ABB}" type="datetime1">
              <a:rPr lang="en-IN" smtClean="0"/>
              <a:t>18-10-2022</a:t>
            </a:fld>
            <a:endParaRPr lang="en-IN"/>
          </a:p>
        </p:txBody>
      </p:sp>
      <p:sp>
        <p:nvSpPr>
          <p:cNvPr id="5" name="Slide Number Placeholder 4">
            <a:extLst>
              <a:ext uri="{FF2B5EF4-FFF2-40B4-BE49-F238E27FC236}">
                <a16:creationId xmlns:a16="http://schemas.microsoft.com/office/drawing/2014/main" id="{A2A8A6F1-4BCF-1446-C5C4-015C058AEF4E}"/>
              </a:ext>
            </a:extLst>
          </p:cNvPr>
          <p:cNvSpPr>
            <a:spLocks noGrp="1"/>
          </p:cNvSpPr>
          <p:nvPr>
            <p:ph type="sldNum" sz="quarter" idx="12"/>
          </p:nvPr>
        </p:nvSpPr>
        <p:spPr/>
        <p:txBody>
          <a:bodyPr/>
          <a:lstStyle/>
          <a:p>
            <a:fld id="{434718E4-48FE-4337-93CA-29504F786B30}" type="slidenum">
              <a:rPr lang="en-IN" smtClean="0"/>
              <a:t>7</a:t>
            </a:fld>
            <a:endParaRPr lang="en-IN"/>
          </a:p>
        </p:txBody>
      </p:sp>
    </p:spTree>
    <p:extLst>
      <p:ext uri="{BB962C8B-B14F-4D97-AF65-F5344CB8AC3E}">
        <p14:creationId xmlns:p14="http://schemas.microsoft.com/office/powerpoint/2010/main" val="1159719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857CC-30C7-82E9-B8AF-82655F211796}"/>
              </a:ext>
            </a:extLst>
          </p:cNvPr>
          <p:cNvSpPr>
            <a:spLocks noGrp="1"/>
          </p:cNvSpPr>
          <p:nvPr>
            <p:ph type="title"/>
          </p:nvPr>
        </p:nvSpPr>
        <p:spPr/>
        <p:txBody>
          <a:bodyPr/>
          <a:lstStyle/>
          <a:p>
            <a:r>
              <a:rPr lang="en-IN" b="1" i="0" dirty="0">
                <a:effectLst/>
                <a:latin typeface="Gilmer"/>
              </a:rPr>
              <a:t>Types of descriptive statistics</a:t>
            </a:r>
            <a:br>
              <a:rPr lang="en-IN" b="1" i="0" dirty="0">
                <a:solidFill>
                  <a:srgbClr val="1B2B68"/>
                </a:solidFill>
                <a:effectLst/>
                <a:latin typeface="Gilmer"/>
              </a:rPr>
            </a:br>
            <a:endParaRPr lang="en-IN" dirty="0"/>
          </a:p>
        </p:txBody>
      </p:sp>
      <p:sp>
        <p:nvSpPr>
          <p:cNvPr id="3" name="Content Placeholder 2">
            <a:extLst>
              <a:ext uri="{FF2B5EF4-FFF2-40B4-BE49-F238E27FC236}">
                <a16:creationId xmlns:a16="http://schemas.microsoft.com/office/drawing/2014/main" id="{12710400-7650-34ED-9582-641439D92371}"/>
              </a:ext>
            </a:extLst>
          </p:cNvPr>
          <p:cNvSpPr>
            <a:spLocks noGrp="1"/>
          </p:cNvSpPr>
          <p:nvPr>
            <p:ph idx="1"/>
          </p:nvPr>
        </p:nvSpPr>
        <p:spPr/>
        <p:txBody>
          <a:bodyPr/>
          <a:lstStyle/>
          <a:p>
            <a:pPr algn="l"/>
            <a:r>
              <a:rPr lang="en-US" b="0" i="0" dirty="0">
                <a:effectLst/>
                <a:latin typeface="Inter"/>
              </a:rPr>
              <a:t>There are 3 main types of descriptive statistics:</a:t>
            </a:r>
          </a:p>
          <a:p>
            <a:pPr algn="l">
              <a:buFont typeface="Arial" panose="020B0604020202020204" pitchFamily="34" charset="0"/>
              <a:buChar char="•"/>
            </a:pPr>
            <a:r>
              <a:rPr lang="en-US" b="0" i="0" dirty="0">
                <a:effectLst/>
                <a:latin typeface="Inter"/>
              </a:rPr>
              <a:t>The </a:t>
            </a:r>
            <a:r>
              <a:rPr lang="en-US" b="1" i="0" dirty="0">
                <a:effectLst/>
                <a:latin typeface="Inter"/>
              </a:rPr>
              <a:t>distribution</a:t>
            </a:r>
            <a:r>
              <a:rPr lang="en-US" b="0" i="0" dirty="0">
                <a:effectLst/>
                <a:latin typeface="Inter"/>
              </a:rPr>
              <a:t> concerns the frequency of each value.</a:t>
            </a:r>
          </a:p>
          <a:p>
            <a:pPr algn="l">
              <a:buFont typeface="Arial" panose="020B0604020202020204" pitchFamily="34" charset="0"/>
              <a:buChar char="•"/>
            </a:pPr>
            <a:r>
              <a:rPr lang="en-US" b="0" i="0" dirty="0">
                <a:effectLst/>
                <a:latin typeface="Inter"/>
              </a:rPr>
              <a:t>The </a:t>
            </a:r>
            <a:r>
              <a:rPr lang="en-US" b="1" i="0" u="none" strike="noStrike" dirty="0">
                <a:solidFill>
                  <a:srgbClr val="0563C1"/>
                </a:solidFill>
                <a:effectLst/>
                <a:latin typeface="Inter"/>
                <a:hlinkClick r:id="rId2">
                  <a:extLst>
                    <a:ext uri="{A12FA001-AC4F-418D-AE19-62706E023703}">
                      <ahyp:hlinkClr xmlns:ahyp="http://schemas.microsoft.com/office/drawing/2018/hyperlinkcolor" val="tx"/>
                    </a:ext>
                  </a:extLst>
                </a:hlinkClick>
              </a:rPr>
              <a:t>central tendency</a:t>
            </a:r>
            <a:r>
              <a:rPr lang="en-US" b="0" i="0" u="none" strike="noStrike" dirty="0">
                <a:effectLst/>
                <a:latin typeface="Inter"/>
                <a:hlinkClick r:id="rId2">
                  <a:extLst>
                    <a:ext uri="{A12FA001-AC4F-418D-AE19-62706E023703}">
                      <ahyp:hlinkClr xmlns:ahyp="http://schemas.microsoft.com/office/drawing/2018/hyperlinkcolor" val="tx"/>
                    </a:ext>
                  </a:extLst>
                </a:hlinkClick>
              </a:rPr>
              <a:t> </a:t>
            </a:r>
            <a:r>
              <a:rPr lang="en-US" b="0" i="0" dirty="0">
                <a:effectLst/>
                <a:latin typeface="Inter"/>
              </a:rPr>
              <a:t>concerns the averages of the values.</a:t>
            </a:r>
          </a:p>
          <a:p>
            <a:pPr algn="l">
              <a:buFont typeface="Arial" panose="020B0604020202020204" pitchFamily="34" charset="0"/>
              <a:buChar char="•"/>
            </a:pPr>
            <a:r>
              <a:rPr lang="en-US" b="0" i="0" dirty="0">
                <a:effectLst/>
                <a:latin typeface="Inter"/>
              </a:rPr>
              <a:t>The </a:t>
            </a:r>
            <a:r>
              <a:rPr lang="en-US" b="1" i="0" u="none" strike="noStrike" dirty="0">
                <a:solidFill>
                  <a:srgbClr val="0563C1"/>
                </a:solidFill>
                <a:effectLst/>
                <a:latin typeface="Inter"/>
                <a:hlinkClick r:id="rId3">
                  <a:extLst>
                    <a:ext uri="{A12FA001-AC4F-418D-AE19-62706E023703}">
                      <ahyp:hlinkClr xmlns:ahyp="http://schemas.microsoft.com/office/drawing/2018/hyperlinkcolor" val="tx"/>
                    </a:ext>
                  </a:extLst>
                </a:hlinkClick>
              </a:rPr>
              <a:t>variability</a:t>
            </a:r>
            <a:r>
              <a:rPr lang="en-US" b="0" i="0" u="none" strike="noStrike" dirty="0">
                <a:effectLst/>
                <a:latin typeface="Inter"/>
                <a:hlinkClick r:id="rId3">
                  <a:extLst>
                    <a:ext uri="{A12FA001-AC4F-418D-AE19-62706E023703}">
                      <ahyp:hlinkClr xmlns:ahyp="http://schemas.microsoft.com/office/drawing/2018/hyperlinkcolor" val="tx"/>
                    </a:ext>
                  </a:extLst>
                </a:hlinkClick>
              </a:rPr>
              <a:t> </a:t>
            </a:r>
            <a:r>
              <a:rPr lang="en-US" b="0" i="0" dirty="0">
                <a:effectLst/>
                <a:latin typeface="Inter"/>
              </a:rPr>
              <a:t>or dispersion concerns how spread out the values are.</a:t>
            </a:r>
          </a:p>
          <a:p>
            <a:pPr algn="l"/>
            <a:r>
              <a:rPr lang="en-US" b="0" i="0" dirty="0">
                <a:effectLst/>
                <a:latin typeface="Inter"/>
              </a:rPr>
              <a:t>You can apply these to assess only one variable at a time, in univariate analysis, or to compare two or more, in bivariate and multivariate analysis.</a:t>
            </a:r>
          </a:p>
          <a:p>
            <a:endParaRPr lang="en-IN" dirty="0"/>
          </a:p>
        </p:txBody>
      </p:sp>
      <p:sp>
        <p:nvSpPr>
          <p:cNvPr id="4" name="Date Placeholder 3">
            <a:extLst>
              <a:ext uri="{FF2B5EF4-FFF2-40B4-BE49-F238E27FC236}">
                <a16:creationId xmlns:a16="http://schemas.microsoft.com/office/drawing/2014/main" id="{3B9612D5-E9D4-0297-2F73-3808886E141A}"/>
              </a:ext>
            </a:extLst>
          </p:cNvPr>
          <p:cNvSpPr>
            <a:spLocks noGrp="1"/>
          </p:cNvSpPr>
          <p:nvPr>
            <p:ph type="dt" sz="half" idx="10"/>
          </p:nvPr>
        </p:nvSpPr>
        <p:spPr/>
        <p:txBody>
          <a:bodyPr/>
          <a:lstStyle/>
          <a:p>
            <a:fld id="{ACE33A43-B776-40E0-807E-E5317A7C7D0E}" type="datetime1">
              <a:rPr lang="en-IN" smtClean="0"/>
              <a:t>18-10-2022</a:t>
            </a:fld>
            <a:endParaRPr lang="en-IN"/>
          </a:p>
        </p:txBody>
      </p:sp>
      <p:sp>
        <p:nvSpPr>
          <p:cNvPr id="5" name="Slide Number Placeholder 4">
            <a:extLst>
              <a:ext uri="{FF2B5EF4-FFF2-40B4-BE49-F238E27FC236}">
                <a16:creationId xmlns:a16="http://schemas.microsoft.com/office/drawing/2014/main" id="{130F8E9D-E586-A8BD-55EE-3B90C2D068BD}"/>
              </a:ext>
            </a:extLst>
          </p:cNvPr>
          <p:cNvSpPr>
            <a:spLocks noGrp="1"/>
          </p:cNvSpPr>
          <p:nvPr>
            <p:ph type="sldNum" sz="quarter" idx="12"/>
          </p:nvPr>
        </p:nvSpPr>
        <p:spPr/>
        <p:txBody>
          <a:bodyPr/>
          <a:lstStyle/>
          <a:p>
            <a:fld id="{434718E4-48FE-4337-93CA-29504F786B30}" type="slidenum">
              <a:rPr lang="en-IN" smtClean="0"/>
              <a:t>8</a:t>
            </a:fld>
            <a:endParaRPr lang="en-IN"/>
          </a:p>
        </p:txBody>
      </p:sp>
    </p:spTree>
    <p:extLst>
      <p:ext uri="{BB962C8B-B14F-4D97-AF65-F5344CB8AC3E}">
        <p14:creationId xmlns:p14="http://schemas.microsoft.com/office/powerpoint/2010/main" val="2631666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5A2BA-51DC-22B1-E77E-5A0DEAE2B014}"/>
              </a:ext>
            </a:extLst>
          </p:cNvPr>
          <p:cNvSpPr>
            <a:spLocks noGrp="1"/>
          </p:cNvSpPr>
          <p:nvPr>
            <p:ph type="title"/>
          </p:nvPr>
        </p:nvSpPr>
        <p:spPr/>
        <p:txBody>
          <a:bodyPr/>
          <a:lstStyle/>
          <a:p>
            <a:r>
              <a:rPr lang="en-US" b="1" i="0" dirty="0">
                <a:effectLst/>
                <a:latin typeface="Gilmer"/>
              </a:rPr>
              <a:t>Frequency distribution</a:t>
            </a:r>
            <a:br>
              <a:rPr lang="en-US" b="1" i="0" dirty="0">
                <a:solidFill>
                  <a:srgbClr val="1B2B68"/>
                </a:solidFill>
                <a:effectLst/>
                <a:latin typeface="Gilmer"/>
              </a:rPr>
            </a:br>
            <a:endParaRPr lang="en-IN" dirty="0"/>
          </a:p>
        </p:txBody>
      </p:sp>
      <p:sp>
        <p:nvSpPr>
          <p:cNvPr id="3" name="Content Placeholder 2">
            <a:extLst>
              <a:ext uri="{FF2B5EF4-FFF2-40B4-BE49-F238E27FC236}">
                <a16:creationId xmlns:a16="http://schemas.microsoft.com/office/drawing/2014/main" id="{D6013040-CB12-7FF7-2737-050CDFDB643A}"/>
              </a:ext>
            </a:extLst>
          </p:cNvPr>
          <p:cNvSpPr>
            <a:spLocks noGrp="1"/>
          </p:cNvSpPr>
          <p:nvPr>
            <p:ph idx="1"/>
          </p:nvPr>
        </p:nvSpPr>
        <p:spPr/>
        <p:txBody>
          <a:bodyPr/>
          <a:lstStyle/>
          <a:p>
            <a:pPr algn="l"/>
            <a:r>
              <a:rPr lang="en-US" b="0" i="0" dirty="0">
                <a:effectLst/>
                <a:latin typeface="Inter"/>
              </a:rPr>
              <a:t>A data set is made up of a distribution of values, or scores. In tables or graphs, you can summarize the </a:t>
            </a:r>
            <a:r>
              <a:rPr lang="en-US" b="0" i="0" u="none" strike="noStrike" dirty="0">
                <a:effectLst/>
                <a:latin typeface="Inter"/>
                <a:hlinkClick r:id="rId2">
                  <a:extLst>
                    <a:ext uri="{A12FA001-AC4F-418D-AE19-62706E023703}">
                      <ahyp:hlinkClr xmlns:ahyp="http://schemas.microsoft.com/office/drawing/2018/hyperlinkcolor" val="tx"/>
                    </a:ext>
                  </a:extLst>
                </a:hlinkClick>
              </a:rPr>
              <a:t>frequency</a:t>
            </a:r>
            <a:r>
              <a:rPr lang="en-US" b="0" i="0" dirty="0">
                <a:effectLst/>
                <a:latin typeface="Inter"/>
              </a:rPr>
              <a:t> of every possible value of a variable in numbers or percentages.</a:t>
            </a:r>
          </a:p>
          <a:p>
            <a:pPr algn="l"/>
            <a:r>
              <a:rPr lang="en-US" dirty="0">
                <a:latin typeface="Inter"/>
              </a:rPr>
              <a:t>We have three type of frequency distribution. </a:t>
            </a:r>
          </a:p>
          <a:p>
            <a:pPr algn="l"/>
            <a:r>
              <a:rPr lang="en-US" b="0" i="0" dirty="0">
                <a:effectLst/>
                <a:latin typeface="Inter"/>
              </a:rPr>
              <a:t>1) Individual Series</a:t>
            </a:r>
          </a:p>
          <a:p>
            <a:pPr algn="l"/>
            <a:r>
              <a:rPr lang="en-US" dirty="0">
                <a:latin typeface="Inter"/>
              </a:rPr>
              <a:t>2) Discrete series</a:t>
            </a:r>
          </a:p>
          <a:p>
            <a:pPr algn="l"/>
            <a:r>
              <a:rPr lang="en-US" b="0" i="0" dirty="0">
                <a:effectLst/>
                <a:latin typeface="Inter"/>
              </a:rPr>
              <a:t>3) Continuous series</a:t>
            </a:r>
          </a:p>
          <a:p>
            <a:endParaRPr lang="en-IN" dirty="0"/>
          </a:p>
        </p:txBody>
      </p:sp>
      <p:sp>
        <p:nvSpPr>
          <p:cNvPr id="4" name="Date Placeholder 3">
            <a:extLst>
              <a:ext uri="{FF2B5EF4-FFF2-40B4-BE49-F238E27FC236}">
                <a16:creationId xmlns:a16="http://schemas.microsoft.com/office/drawing/2014/main" id="{796F112C-E7B2-EA95-7066-C05EBA32076D}"/>
              </a:ext>
            </a:extLst>
          </p:cNvPr>
          <p:cNvSpPr>
            <a:spLocks noGrp="1"/>
          </p:cNvSpPr>
          <p:nvPr>
            <p:ph type="dt" sz="half" idx="10"/>
          </p:nvPr>
        </p:nvSpPr>
        <p:spPr/>
        <p:txBody>
          <a:bodyPr/>
          <a:lstStyle/>
          <a:p>
            <a:fld id="{1211843F-3AFA-4969-B7A9-2FAAA5BA0B04}" type="datetime1">
              <a:rPr lang="en-IN" smtClean="0"/>
              <a:t>18-10-2022</a:t>
            </a:fld>
            <a:endParaRPr lang="en-IN"/>
          </a:p>
        </p:txBody>
      </p:sp>
      <p:sp>
        <p:nvSpPr>
          <p:cNvPr id="5" name="Slide Number Placeholder 4">
            <a:extLst>
              <a:ext uri="{FF2B5EF4-FFF2-40B4-BE49-F238E27FC236}">
                <a16:creationId xmlns:a16="http://schemas.microsoft.com/office/drawing/2014/main" id="{CA715A04-FD70-F32F-DF7B-881070B84011}"/>
              </a:ext>
            </a:extLst>
          </p:cNvPr>
          <p:cNvSpPr>
            <a:spLocks noGrp="1"/>
          </p:cNvSpPr>
          <p:nvPr>
            <p:ph type="sldNum" sz="quarter" idx="12"/>
          </p:nvPr>
        </p:nvSpPr>
        <p:spPr/>
        <p:txBody>
          <a:bodyPr/>
          <a:lstStyle/>
          <a:p>
            <a:fld id="{434718E4-48FE-4337-93CA-29504F786B30}" type="slidenum">
              <a:rPr lang="en-IN" smtClean="0"/>
              <a:t>9</a:t>
            </a:fld>
            <a:endParaRPr lang="en-IN"/>
          </a:p>
        </p:txBody>
      </p:sp>
    </p:spTree>
    <p:extLst>
      <p:ext uri="{BB962C8B-B14F-4D97-AF65-F5344CB8AC3E}">
        <p14:creationId xmlns:p14="http://schemas.microsoft.com/office/powerpoint/2010/main" val="41829705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4047</TotalTime>
  <Words>2262</Words>
  <Application>Microsoft Office PowerPoint</Application>
  <PresentationFormat>Widescreen</PresentationFormat>
  <Paragraphs>279</Paragraphs>
  <Slides>42</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42</vt:i4>
      </vt:variant>
    </vt:vector>
  </HeadingPairs>
  <TitlesOfParts>
    <vt:vector size="58" baseType="lpstr">
      <vt:lpstr>Arial</vt:lpstr>
      <vt:lpstr>Arial</vt:lpstr>
      <vt:lpstr>Calibri</vt:lpstr>
      <vt:lpstr>Gilmer</vt:lpstr>
      <vt:lpstr>Helvetica Neue</vt:lpstr>
      <vt:lpstr>inherit</vt:lpstr>
      <vt:lpstr>Inter</vt:lpstr>
      <vt:lpstr>MJXc-TeX-math-I</vt:lpstr>
      <vt:lpstr>Nunito Sans</vt:lpstr>
      <vt:lpstr>Raleway</vt:lpstr>
      <vt:lpstr>Segoe UI</vt:lpstr>
      <vt:lpstr>Trebuchet MS</vt:lpstr>
      <vt:lpstr>Untitled Sans</vt:lpstr>
      <vt:lpstr>Verdana</vt:lpstr>
      <vt:lpstr>Wingdings 3</vt:lpstr>
      <vt:lpstr>Facet</vt:lpstr>
      <vt:lpstr>statistics</vt:lpstr>
      <vt:lpstr>Introductions</vt:lpstr>
      <vt:lpstr>Typical Steps of Statistical Methods</vt:lpstr>
      <vt:lpstr>How is Statistics Used? </vt:lpstr>
      <vt:lpstr>Important Concepts in Statistics </vt:lpstr>
      <vt:lpstr>Comparison Chart between primary data and secondary data </vt:lpstr>
      <vt:lpstr>Descriptive Statistics </vt:lpstr>
      <vt:lpstr>Types of descriptive statistics </vt:lpstr>
      <vt:lpstr>Frequency distribution </vt:lpstr>
      <vt:lpstr>Measures of central tendency</vt:lpstr>
      <vt:lpstr>Mean (Direct method)</vt:lpstr>
      <vt:lpstr>Assumed Mean Method </vt:lpstr>
      <vt:lpstr>Step Deviation Method </vt:lpstr>
      <vt:lpstr>PowerPoint Presentation</vt:lpstr>
      <vt:lpstr>PowerPoint Presentation</vt:lpstr>
      <vt:lpstr>PowerPoint Presentation</vt:lpstr>
      <vt:lpstr>PowerPoint Presentation</vt:lpstr>
      <vt:lpstr>PowerPoint Presentation</vt:lpstr>
      <vt:lpstr>median</vt:lpstr>
      <vt:lpstr>PowerPoint Presentation</vt:lpstr>
      <vt:lpstr>PowerPoint Presentation</vt:lpstr>
      <vt:lpstr>PowerPoint Presentation</vt:lpstr>
      <vt:lpstr>mode</vt:lpstr>
      <vt:lpstr>PowerPoint Presentation</vt:lpstr>
      <vt:lpstr>Univariate descriptive statistics </vt:lpstr>
      <vt:lpstr>Bivariate descriptive statistics </vt:lpstr>
      <vt:lpstr>Statistical Sampling and Resampling </vt:lpstr>
      <vt:lpstr>Statistical Sampling</vt:lpstr>
      <vt:lpstr>Sampling Errors</vt:lpstr>
      <vt:lpstr>Statistical Resampling</vt:lpstr>
      <vt:lpstr>PowerPoint Presentation</vt:lpstr>
      <vt:lpstr>Sampling Distribution</vt:lpstr>
      <vt:lpstr>Types of distributions</vt:lpstr>
      <vt:lpstr>PowerPoint Presentation</vt:lpstr>
      <vt:lpstr>Graphs in statistics</vt:lpstr>
      <vt:lpstr>PowerPoint Presentation</vt:lpstr>
      <vt:lpstr>Line Graph </vt:lpstr>
      <vt:lpstr>PowerPoint Presentation</vt:lpstr>
      <vt:lpstr>Histogram </vt:lpstr>
      <vt:lpstr>PowerPoint Presentation</vt:lpstr>
      <vt:lpstr>Pie Chart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dc:title>
  <dc:creator>Vasu Aggarwal</dc:creator>
  <cp:lastModifiedBy>Vasu Aggarwal</cp:lastModifiedBy>
  <cp:revision>35</cp:revision>
  <dcterms:created xsi:type="dcterms:W3CDTF">2022-09-15T09:59:22Z</dcterms:created>
  <dcterms:modified xsi:type="dcterms:W3CDTF">2022-10-18T09:25:32Z</dcterms:modified>
</cp:coreProperties>
</file>