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anoramic photo of two canoeists on a wide river with snowy mountains in the background"/>
          <p:cNvSpPr/>
          <p:nvPr>
            <p:ph type="pic" idx="21"/>
          </p:nvPr>
        </p:nvSpPr>
        <p:spPr>
          <a:xfrm>
            <a:off x="-47625" y="-2540000"/>
            <a:ext cx="24479250" cy="16319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Line"/>
          <p:cNvSpPr/>
          <p:nvPr/>
        </p:nvSpPr>
        <p:spPr>
          <a:xfrm>
            <a:off x="952500" y="9245600"/>
            <a:ext cx="224989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>
              <a:defRPr sz="5000">
                <a:solidFill>
                  <a:srgbClr val="3E231A"/>
                </a:solidFill>
                <a:latin typeface="Papyrus"/>
                <a:ea typeface="Papyrus"/>
                <a:cs typeface="Papyrus"/>
                <a:sym typeface="Papyrus"/>
              </a:defRPr>
            </a:pPr>
          </a:p>
        </p:txBody>
      </p:sp>
      <p:sp>
        <p:nvSpPr>
          <p:cNvPr id="118" name="Line"/>
          <p:cNvSpPr/>
          <p:nvPr/>
        </p:nvSpPr>
        <p:spPr>
          <a:xfrm>
            <a:off x="952499" y="5765800"/>
            <a:ext cx="2250003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>
              <a:defRPr sz="5000">
                <a:solidFill>
                  <a:srgbClr val="3E231A"/>
                </a:solidFill>
                <a:latin typeface="Papyrus"/>
                <a:ea typeface="Papyrus"/>
                <a:cs typeface="Papyrus"/>
                <a:sym typeface="Papyrus"/>
              </a:defRPr>
            </a:pPr>
          </a:p>
        </p:txBody>
      </p:sp>
      <p:sp>
        <p:nvSpPr>
          <p:cNvPr id="119" name="Line"/>
          <p:cNvSpPr/>
          <p:nvPr/>
        </p:nvSpPr>
        <p:spPr>
          <a:xfrm flipV="1">
            <a:off x="14989317" y="6339647"/>
            <a:ext cx="2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>
              <a:defRPr sz="5000">
                <a:solidFill>
                  <a:srgbClr val="3E231A"/>
                </a:solidFill>
                <a:latin typeface="Papyrus"/>
                <a:ea typeface="Papyrus"/>
                <a:cs typeface="Papyrus"/>
                <a:sym typeface="Papyrus"/>
              </a:defRPr>
            </a:pPr>
          </a:p>
        </p:txBody>
      </p:sp>
      <p:sp>
        <p:nvSpPr>
          <p:cNvPr id="120" name="Body Level One…"/>
          <p:cNvSpPr txBox="1"/>
          <p:nvPr>
            <p:ph type="body" sz="quarter" idx="1"/>
          </p:nvPr>
        </p:nvSpPr>
        <p:spPr>
          <a:xfrm>
            <a:off x="952500" y="4965700"/>
            <a:ext cx="13500100" cy="635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i="1" sz="3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1066800" indent="-406400">
              <a:lnSpc>
                <a:spcPct val="110000"/>
              </a:lnSpc>
              <a:spcBef>
                <a:spcPts val="0"/>
              </a:spcBef>
              <a:buSzPct val="25000"/>
              <a:buBlip>
                <a:blip r:embed="rId3"/>
              </a:buBlip>
              <a:defRPr i="1" sz="3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1727200" indent="-406400">
              <a:lnSpc>
                <a:spcPct val="110000"/>
              </a:lnSpc>
              <a:spcBef>
                <a:spcPts val="0"/>
              </a:spcBef>
              <a:buSzPct val="25000"/>
              <a:buBlip>
                <a:blip r:embed="rId3"/>
              </a:buBlip>
              <a:defRPr i="1" sz="3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2387600" indent="-406400">
              <a:lnSpc>
                <a:spcPct val="110000"/>
              </a:lnSpc>
              <a:spcBef>
                <a:spcPts val="0"/>
              </a:spcBef>
              <a:buSzPct val="25000"/>
              <a:buBlip>
                <a:blip r:embed="rId3"/>
              </a:buBlip>
              <a:defRPr i="1" sz="3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indent="-406400">
              <a:lnSpc>
                <a:spcPct val="110000"/>
              </a:lnSpc>
              <a:spcBef>
                <a:spcPts val="0"/>
              </a:spcBef>
              <a:buSzPct val="25000"/>
              <a:buBlip>
                <a:blip r:embed="rId3"/>
              </a:buBlip>
              <a:defRPr i="1" sz="3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Title Text"/>
          <p:cNvSpPr txBox="1"/>
          <p:nvPr>
            <p:ph type="title"/>
          </p:nvPr>
        </p:nvSpPr>
        <p:spPr>
          <a:xfrm>
            <a:off x="952500" y="5829300"/>
            <a:ext cx="13500100" cy="3340100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2" name="Body Level One…"/>
          <p:cNvSpPr txBox="1"/>
          <p:nvPr>
            <p:ph type="body" sz="quarter" idx="21"/>
          </p:nvPr>
        </p:nvSpPr>
        <p:spPr>
          <a:xfrm>
            <a:off x="15532100" y="5829300"/>
            <a:ext cx="7950200" cy="33401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32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xfrm>
            <a:off x="11976099" y="13017500"/>
            <a:ext cx="419101" cy="5080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noramic photo of two canoeists on a wide river with snowy mountains in the background"/>
          <p:cNvSpPr/>
          <p:nvPr>
            <p:ph type="pic" idx="21"/>
          </p:nvPr>
        </p:nvSpPr>
        <p:spPr>
          <a:xfrm>
            <a:off x="2752725" y="-2489200"/>
            <a:ext cx="18840450" cy="12560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d boat moored by a dock in a river with trees along the shoreline and a cloudy blue sky in the background"/>
          <p:cNvSpPr/>
          <p:nvPr>
            <p:ph type="pic" idx="21"/>
          </p:nvPr>
        </p:nvSpPr>
        <p:spPr>
          <a:xfrm>
            <a:off x="12407900" y="-2159000"/>
            <a:ext cx="10337800" cy="15506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d boat moored by a dock in a river with trees along the shoreline and a cloudy blue sky in the background"/>
          <p:cNvSpPr/>
          <p:nvPr>
            <p:ph type="pic" idx="21"/>
          </p:nvPr>
        </p:nvSpPr>
        <p:spPr>
          <a:xfrm>
            <a:off x="12496800" y="-1485900"/>
            <a:ext cx="10193867" cy="15290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hild looking through binoculars at a snowy mountain landscape"/>
          <p:cNvSpPr/>
          <p:nvPr>
            <p:ph type="pic" sz="half" idx="21"/>
          </p:nvPr>
        </p:nvSpPr>
        <p:spPr>
          <a:xfrm>
            <a:off x="12344400" y="7112000"/>
            <a:ext cx="10439400" cy="695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mall rocky island covered with grass and surrounded by ocean with blue sky in the background"/>
          <p:cNvSpPr/>
          <p:nvPr>
            <p:ph type="pic" sz="half" idx="22"/>
          </p:nvPr>
        </p:nvSpPr>
        <p:spPr>
          <a:xfrm>
            <a:off x="12407900" y="190500"/>
            <a:ext cx="10363200" cy="690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Red boat moored by a dock in a river with trees along the shoreline and a cloudy blue sky in the background"/>
          <p:cNvSpPr/>
          <p:nvPr>
            <p:ph type="pic" idx="23"/>
          </p:nvPr>
        </p:nvSpPr>
        <p:spPr>
          <a:xfrm>
            <a:off x="1583266" y="-1879600"/>
            <a:ext cx="10414001" cy="1562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7"/>
          <p:cNvSpPr txBox="1"/>
          <p:nvPr/>
        </p:nvSpPr>
        <p:spPr>
          <a:xfrm>
            <a:off x="1168331" y="5843710"/>
            <a:ext cx="5434910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>
                <a:solidFill>
                  <a:srgbClr val="0E3554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SUBMITTED BY :</a:t>
            </a:r>
            <a:endParaRPr>
              <a:solidFill>
                <a:srgbClr val="FFFFFF"/>
              </a:solidFill>
            </a:endParaRPr>
          </a:p>
          <a:p>
            <a:pPr>
              <a:defRPr sz="3200">
                <a:solidFill>
                  <a:srgbClr val="0E3554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Name: Sahil Rawat</a:t>
            </a:r>
            <a:endParaRPr>
              <a:solidFill>
                <a:srgbClr val="FFFFFF"/>
              </a:solidFill>
            </a:endParaRPr>
          </a:p>
          <a:p>
            <a:pPr>
              <a:defRPr sz="3200">
                <a:solidFill>
                  <a:srgbClr val="0E3554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Course: MCA ‘A’</a:t>
            </a:r>
            <a:endParaRPr>
              <a:solidFill>
                <a:srgbClr val="FFFFFF"/>
              </a:solidFill>
            </a:endParaRPr>
          </a:p>
          <a:p>
            <a:pPr>
              <a:defRPr sz="3200">
                <a:solidFill>
                  <a:srgbClr val="0E3554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Sem: 1 </a:t>
            </a:r>
            <a:endParaRPr>
              <a:solidFill>
                <a:srgbClr val="FFFFFF"/>
              </a:solidFill>
            </a:endParaRPr>
          </a:p>
          <a:p>
            <a:pPr>
              <a:defRPr sz="3200">
                <a:solidFill>
                  <a:srgbClr val="0E3554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ROLLNO:28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" name="TextBox 10"/>
          <p:cNvSpPr txBox="1"/>
          <p:nvPr/>
        </p:nvSpPr>
        <p:spPr>
          <a:xfrm>
            <a:off x="18906408" y="6876550"/>
            <a:ext cx="405688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>
                <a:solidFill>
                  <a:srgbClr val="13477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rPr>
                <a:solidFill>
                  <a:srgbClr val="22466C"/>
                </a:solidFill>
              </a:rPr>
              <a:t>SUBMITTED</a:t>
            </a:r>
            <a:r>
              <a:t> TO:</a:t>
            </a:r>
            <a:endParaRPr>
              <a:solidFill>
                <a:srgbClr val="FFFFFF"/>
              </a:solidFill>
            </a:endParaRPr>
          </a:p>
          <a:p>
            <a:pPr>
              <a:defRPr sz="3200">
                <a:solidFill>
                  <a:srgbClr val="22466C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Ms. Anupriya</a:t>
            </a:r>
          </a:p>
        </p:txBody>
      </p:sp>
      <p:sp>
        <p:nvSpPr>
          <p:cNvPr id="134" name="Subtitle 2"/>
          <p:cNvSpPr txBox="1"/>
          <p:nvPr>
            <p:ph type="body" sz="half" idx="1"/>
          </p:nvPr>
        </p:nvSpPr>
        <p:spPr>
          <a:xfrm>
            <a:off x="2477096" y="1432346"/>
            <a:ext cx="19449782" cy="3759607"/>
          </a:xfrm>
          <a:prstGeom prst="rect">
            <a:avLst/>
          </a:prstGeom>
        </p:spPr>
        <p:txBody>
          <a:bodyPr/>
          <a:lstStyle/>
          <a:p>
            <a:pPr lvl="3" marL="0" indent="0" algn="ctr" defTabSz="352043">
              <a:lnSpc>
                <a:spcPct val="100000"/>
              </a:lnSpc>
              <a:spcBef>
                <a:spcPts val="900"/>
              </a:spcBef>
              <a:buSzTx/>
              <a:buNone/>
              <a:defRPr b="1" i="0" sz="76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Introduction to Java </a:t>
            </a:r>
          </a:p>
          <a:p>
            <a:pPr lvl="3" marL="0" indent="0" algn="ctr" defTabSz="352043">
              <a:lnSpc>
                <a:spcPct val="100000"/>
              </a:lnSpc>
              <a:spcBef>
                <a:spcPts val="900"/>
              </a:spcBef>
              <a:buSzTx/>
              <a:buNone/>
              <a:defRPr b="1" i="0" sz="76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Programming </a:t>
            </a:r>
            <a:endParaRPr b="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eatures Of JAVA"/>
          <p:cNvSpPr txBox="1"/>
          <p:nvPr>
            <p:ph type="title"/>
          </p:nvPr>
        </p:nvSpPr>
        <p:spPr>
          <a:xfrm>
            <a:off x="1778000" y="571500"/>
            <a:ext cx="20815300" cy="2984500"/>
          </a:xfrm>
          <a:prstGeom prst="rect">
            <a:avLst/>
          </a:prstGeom>
        </p:spPr>
        <p:txBody>
          <a:bodyPr/>
          <a:lstStyle/>
          <a:p>
            <a:pPr lvl="1" algn="l" defTabSz="457200">
              <a:spcBef>
                <a:spcPts val="1200"/>
              </a:spcBef>
              <a:defRPr b="1" sz="7133">
                <a:latin typeface="Times Roman"/>
                <a:ea typeface="Times Roman"/>
                <a:cs typeface="Times Roman"/>
                <a:sym typeface="Times Roman"/>
              </a:defRPr>
            </a:pPr>
            <a:r>
              <a:t>Features Of JAVA </a:t>
            </a:r>
            <a:endParaRPr b="0"/>
          </a:p>
        </p:txBody>
      </p:sp>
      <p:sp>
        <p:nvSpPr>
          <p:cNvPr id="137" name="Platform Independ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41486" indent="-641486" defTabSz="792479">
              <a:spcBef>
                <a:spcPts val="5600"/>
              </a:spcBef>
              <a:defRPr sz="5471"/>
            </a:pPr>
            <a:r>
              <a:t>Platform Independent</a:t>
            </a:r>
            <a:endParaRPr>
              <a:solidFill>
                <a:srgbClr val="000000"/>
              </a:solidFill>
            </a:endParaRPr>
          </a:p>
          <a:p>
            <a:pPr marL="641486" indent="-641486" defTabSz="792479">
              <a:spcBef>
                <a:spcPts val="5600"/>
              </a:spcBef>
              <a:defRPr sz="5471"/>
            </a:pPr>
            <a:r>
              <a:t>Object-Oriented Programming Language</a:t>
            </a:r>
            <a:endParaRPr>
              <a:solidFill>
                <a:srgbClr val="000000"/>
              </a:solidFill>
            </a:endParaRPr>
          </a:p>
          <a:p>
            <a:pPr marL="641486" indent="-641486" defTabSz="792479">
              <a:spcBef>
                <a:spcPts val="5600"/>
              </a:spcBef>
              <a:defRPr sz="5471"/>
            </a:pPr>
            <a:r>
              <a:t>Simple</a:t>
            </a:r>
            <a:endParaRPr>
              <a:solidFill>
                <a:srgbClr val="000000"/>
              </a:solidFill>
            </a:endParaRPr>
          </a:p>
          <a:p>
            <a:pPr marL="641486" indent="-641486" defTabSz="792479">
              <a:spcBef>
                <a:spcPts val="5600"/>
              </a:spcBef>
              <a:defRPr sz="5471"/>
            </a:pPr>
            <a:r>
              <a:t>Robust </a:t>
            </a:r>
            <a:endParaRPr>
              <a:solidFill>
                <a:srgbClr val="000000"/>
              </a:solidFill>
            </a:endParaRPr>
          </a:p>
          <a:p>
            <a:pPr marL="641486" indent="-641486" defTabSz="792479">
              <a:spcBef>
                <a:spcPts val="5600"/>
              </a:spcBef>
              <a:defRPr sz="5471"/>
            </a:pPr>
            <a:r>
              <a:t>Write Once Run Anywhere</a:t>
            </a:r>
          </a:p>
          <a:p>
            <a:pPr marL="641486" indent="-641486" defTabSz="792479">
              <a:spcBef>
                <a:spcPts val="5600"/>
              </a:spcBef>
              <a:defRPr sz="5471"/>
            </a:pPr>
            <a:r>
              <a:t>Secure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JVM,JRE,JD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JVM,JRE,JDK</a:t>
            </a:r>
          </a:p>
        </p:txBody>
      </p:sp>
      <p:pic>
        <p:nvPicPr>
          <p:cNvPr id="140" name="page10image21146784.png" descr="page10image2114678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3383" y="3944924"/>
            <a:ext cx="17514935" cy="8515754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Text"/>
          <p:cNvSpPr txBox="1"/>
          <p:nvPr/>
        </p:nvSpPr>
        <p:spPr>
          <a:xfrm>
            <a:off x="9334500" y="662304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How is Java platform independent?"/>
          <p:cNvSpPr txBox="1"/>
          <p:nvPr>
            <p:ph type="title"/>
          </p:nvPr>
        </p:nvSpPr>
        <p:spPr>
          <a:xfrm>
            <a:off x="1784349" y="-715914"/>
            <a:ext cx="20815301" cy="2984501"/>
          </a:xfrm>
          <a:prstGeom prst="rect">
            <a:avLst/>
          </a:prstGeom>
        </p:spPr>
        <p:txBody>
          <a:bodyPr/>
          <a:lstStyle>
            <a:lvl1pPr defTabSz="709930">
              <a:defRPr b="1" sz="9632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How is Java platform independent? </a:t>
            </a:r>
            <a:endParaRPr sz="1032"/>
          </a:p>
        </p:txBody>
      </p:sp>
      <p:pic>
        <p:nvPicPr>
          <p:cNvPr id="144" name="Screenshot 2023-01-12 at 10.47.03 AM.png" descr="Screenshot 2023-01-12 at 10.47.0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16378" y="1887350"/>
            <a:ext cx="12151244" cy="110859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Data 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8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Data Types </a:t>
            </a:r>
            <a:endParaRPr sz="1200"/>
          </a:p>
        </p:txBody>
      </p:sp>
      <p:pic>
        <p:nvPicPr>
          <p:cNvPr id="147" name="Screenshot 2023-01-12 at 10.48.48 AM.png" descr="Screenshot 2023-01-12 at 10.48.4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7867" y="3123290"/>
            <a:ext cx="13812602" cy="98824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Access modifiers"/>
          <p:cNvSpPr txBox="1"/>
          <p:nvPr>
            <p:ph type="title"/>
          </p:nvPr>
        </p:nvSpPr>
        <p:spPr>
          <a:xfrm>
            <a:off x="1784350" y="-773560"/>
            <a:ext cx="20815301" cy="2984501"/>
          </a:xfrm>
          <a:prstGeom prst="rect">
            <a:avLst/>
          </a:prstGeom>
        </p:spPr>
        <p:txBody>
          <a:bodyPr/>
          <a:lstStyle>
            <a:lvl1pPr>
              <a:defRPr b="1" sz="8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Access modifiers </a:t>
            </a:r>
            <a:endParaRPr sz="1200"/>
          </a:p>
        </p:txBody>
      </p:sp>
      <p:pic>
        <p:nvPicPr>
          <p:cNvPr id="150" name="Screenshot 2023-01-12 at 10.50.42 AM.png" descr="Screenshot 2023-01-12 at 10.50.4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1190" y="2776945"/>
            <a:ext cx="20815301" cy="96105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JAVA OBJECT ORIENT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8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JAVA OBJECT ORIENTED </a:t>
            </a:r>
            <a:endParaRPr sz="1200"/>
          </a:p>
        </p:txBody>
      </p:sp>
      <p:sp>
        <p:nvSpPr>
          <p:cNvPr id="153" name="Abstra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Abstraction </a:t>
            </a:r>
            <a:br>
              <a:rPr sz="1333">
                <a:latin typeface="Times Roman"/>
                <a:ea typeface="Times Roman"/>
                <a:cs typeface="Times Roman"/>
                <a:sym typeface="Times Roman"/>
              </a:rPr>
            </a:br>
            <a:endParaRPr sz="1333">
              <a:latin typeface="Times Roman"/>
              <a:ea typeface="Times Roman"/>
              <a:cs typeface="Times Roman"/>
              <a:sym typeface="Times Roman"/>
            </a:endParaRPr>
          </a:p>
          <a:p>
            <a:pPr/>
            <a:r>
              <a:t>Encapsulation </a:t>
            </a:r>
            <a:br>
              <a:rPr sz="1333">
                <a:latin typeface="Times Roman"/>
                <a:ea typeface="Times Roman"/>
                <a:cs typeface="Times Roman"/>
                <a:sym typeface="Times Roman"/>
              </a:rPr>
            </a:br>
            <a:endParaRPr sz="1333">
              <a:latin typeface="Times Roman"/>
              <a:ea typeface="Times Roman"/>
              <a:cs typeface="Times Roman"/>
              <a:sym typeface="Times Roman"/>
            </a:endParaRPr>
          </a:p>
          <a:p>
            <a:pPr/>
            <a:r>
              <a:t>Inheritance </a:t>
            </a:r>
            <a:br>
              <a:rPr sz="1333">
                <a:latin typeface="Times Roman"/>
                <a:ea typeface="Times Roman"/>
                <a:cs typeface="Times Roman"/>
                <a:sym typeface="Times Roman"/>
              </a:rPr>
            </a:br>
            <a:endParaRPr sz="1333">
              <a:latin typeface="Times Roman"/>
              <a:ea typeface="Times Roman"/>
              <a:cs typeface="Times Roman"/>
              <a:sym typeface="Times Roman"/>
            </a:endParaRPr>
          </a:p>
          <a:p>
            <a:pPr/>
            <a:r>
              <a:t>Polymorphism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Method Overri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8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Method Overriding </a:t>
            </a:r>
            <a:endParaRPr sz="1200"/>
          </a:p>
        </p:txBody>
      </p:sp>
      <p:pic>
        <p:nvPicPr>
          <p:cNvPr id="156" name="Screenshot 2023-01-12 at 10.52.02 AM.png" descr="Screenshot 2023-01-12 at 10.52.0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5375" y="2918829"/>
            <a:ext cx="12532708" cy="102913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xception Handling"/>
          <p:cNvSpPr txBox="1"/>
          <p:nvPr>
            <p:ph type="title"/>
          </p:nvPr>
        </p:nvSpPr>
        <p:spPr>
          <a:xfrm>
            <a:off x="1784350" y="-811990"/>
            <a:ext cx="20815301" cy="2984501"/>
          </a:xfrm>
          <a:prstGeom prst="rect">
            <a:avLst/>
          </a:prstGeom>
        </p:spPr>
        <p:txBody>
          <a:bodyPr/>
          <a:lstStyle>
            <a:lvl1pPr>
              <a:defRPr b="1" sz="8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Exception Handling </a:t>
            </a:r>
            <a:endParaRPr sz="1200"/>
          </a:p>
        </p:txBody>
      </p:sp>
      <p:pic>
        <p:nvPicPr>
          <p:cNvPr id="159" name="Screenshot 2023-01-12 at 10.53.24 AM.png" descr="Screenshot 2023-01-12 at 10.53.2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7920" y="1876072"/>
            <a:ext cx="13708160" cy="109549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