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58" r:id="rId6"/>
    <p:sldId id="259"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19" autoAdjust="0"/>
    <p:restoredTop sz="94291" autoAdjust="0"/>
  </p:normalViewPr>
  <p:slideViewPr>
    <p:cSldViewPr snapToGrid="0">
      <p:cViewPr varScale="1">
        <p:scale>
          <a:sx n="65" d="100"/>
          <a:sy n="65" d="100"/>
        </p:scale>
        <p:origin x="65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1460-D444-D612-448B-CC142C603F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855899-B307-1B05-24AE-0967053FE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AB54A1-7308-E749-C59B-778B7054348F}"/>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5" name="Footer Placeholder 4">
            <a:extLst>
              <a:ext uri="{FF2B5EF4-FFF2-40B4-BE49-F238E27FC236}">
                <a16:creationId xmlns:a16="http://schemas.microsoft.com/office/drawing/2014/main" id="{CE118C39-DF9B-45A1-6940-9A9DBAAFA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7F4B2-00FC-7CEC-4F91-8632DED40283}"/>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222540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B652-70F7-3D23-0C34-8ABBB00395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0A22CD-57C5-E49B-1876-843C8C968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187A8A-EB83-7363-3416-098858D7EC99}"/>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5" name="Footer Placeholder 4">
            <a:extLst>
              <a:ext uri="{FF2B5EF4-FFF2-40B4-BE49-F238E27FC236}">
                <a16:creationId xmlns:a16="http://schemas.microsoft.com/office/drawing/2014/main" id="{34EEF3A0-44AD-6066-F2A0-799CA8C3A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19C47-C64B-A2DA-7B6D-EAA7C6696A33}"/>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327103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9D91DE-B646-9E3A-E3A7-0303BFD7FD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E0FB6E-8E96-471B-8097-86AECDAC9E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B56FE7-81EE-4D27-E211-87D5D3946138}"/>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5" name="Footer Placeholder 4">
            <a:extLst>
              <a:ext uri="{FF2B5EF4-FFF2-40B4-BE49-F238E27FC236}">
                <a16:creationId xmlns:a16="http://schemas.microsoft.com/office/drawing/2014/main" id="{C3539DA9-65E3-55C5-83E0-0317278DB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6B93B4-52FB-CDEC-ABF0-0F25697F91B1}"/>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159864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5A7C-7BDA-863D-56DA-6ADDF387F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629019-9271-83FA-08C6-9114E17A8A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584180-8439-9D72-7DE2-4826D570B362}"/>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5" name="Footer Placeholder 4">
            <a:extLst>
              <a:ext uri="{FF2B5EF4-FFF2-40B4-BE49-F238E27FC236}">
                <a16:creationId xmlns:a16="http://schemas.microsoft.com/office/drawing/2014/main" id="{37D660C1-E3D3-D74B-9493-B3C6AB663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10E820-82A6-5417-C66D-92D1C428477D}"/>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339112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6EA2-7DF3-F8A2-142E-6B3E927D1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35DF30-89B1-F2EC-21EE-B0706157D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5614D-B16C-FB97-DD98-0B41F8EB969C}"/>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5" name="Footer Placeholder 4">
            <a:extLst>
              <a:ext uri="{FF2B5EF4-FFF2-40B4-BE49-F238E27FC236}">
                <a16:creationId xmlns:a16="http://schemas.microsoft.com/office/drawing/2014/main" id="{07DE8E58-416D-69B6-EACF-36AA544F1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86599-287B-BFE1-F60E-69C3ED700914}"/>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418559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F60E-115E-32DD-5E35-8273E0A994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5AE43-AF8E-B41E-558D-1FE9013CD9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9E6AE0-AC23-AC01-0299-8994AD5C52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434F80-A84F-860B-43D6-699358591DD4}"/>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6" name="Footer Placeholder 5">
            <a:extLst>
              <a:ext uri="{FF2B5EF4-FFF2-40B4-BE49-F238E27FC236}">
                <a16:creationId xmlns:a16="http://schemas.microsoft.com/office/drawing/2014/main" id="{2997000D-5904-7D01-73A6-C1CF510997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A08788-8B82-7F81-CE9C-A39A19CCFACB}"/>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224260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C926-6B5D-7879-E69E-62C7FC7CE7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3C7887-E7B5-9DA8-1224-30C26AD1CA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D433DD-4528-8832-B613-FE50ADE758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131C1-07E0-7622-C8D3-77541E998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7CB12-DFBF-34B6-0035-AD1B96D1A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405998-4188-97CB-CB05-5027DCCC41CA}"/>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8" name="Footer Placeholder 7">
            <a:extLst>
              <a:ext uri="{FF2B5EF4-FFF2-40B4-BE49-F238E27FC236}">
                <a16:creationId xmlns:a16="http://schemas.microsoft.com/office/drawing/2014/main" id="{F82A5698-3792-3FF1-DFCC-68D1DEF939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919B4F-E894-4BB0-8B54-EF3BA49677AB}"/>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124333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2B5F-CB50-263A-B73D-C3C796464A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A5CEDE-C7A9-19E8-D12D-060BDA68EB1E}"/>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4" name="Footer Placeholder 3">
            <a:extLst>
              <a:ext uri="{FF2B5EF4-FFF2-40B4-BE49-F238E27FC236}">
                <a16:creationId xmlns:a16="http://schemas.microsoft.com/office/drawing/2014/main" id="{293E9CA6-DCEF-AD3D-7459-429BF35BD1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BD417C-36C3-B13F-B2A1-B8EFDB6A3522}"/>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295148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5224A4-19EF-0E7F-2216-240D6B990208}"/>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3" name="Footer Placeholder 2">
            <a:extLst>
              <a:ext uri="{FF2B5EF4-FFF2-40B4-BE49-F238E27FC236}">
                <a16:creationId xmlns:a16="http://schemas.microsoft.com/office/drawing/2014/main" id="{FF22D349-D1D6-A6EA-DB18-9FD12624B4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7B0D7-CE63-5165-D538-A2798B4AF0BB}"/>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2765528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695C-2324-BA84-D10D-680F56C8C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D38551-2F93-851C-7D8C-51E9D00EF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D1B486-E07E-957C-5236-F0673E000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BAE0D-0DF0-7B68-ED1C-2F7818E91D25}"/>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6" name="Footer Placeholder 5">
            <a:extLst>
              <a:ext uri="{FF2B5EF4-FFF2-40B4-BE49-F238E27FC236}">
                <a16:creationId xmlns:a16="http://schemas.microsoft.com/office/drawing/2014/main" id="{4410480B-2A86-3D63-5A44-14F6362859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94F101-2876-BA68-A0BD-78A3ED398C18}"/>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117074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98B5-8147-EDE7-FF5A-87383BDE8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B6DA08-33C5-96DC-EB9D-34353BEB3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4B93E6-773D-26D7-C9FA-318C00790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8680D-2377-CCA5-C6D7-D964F7E7793F}"/>
              </a:ext>
            </a:extLst>
          </p:cNvPr>
          <p:cNvSpPr>
            <a:spLocks noGrp="1"/>
          </p:cNvSpPr>
          <p:nvPr>
            <p:ph type="dt" sz="half" idx="10"/>
          </p:nvPr>
        </p:nvSpPr>
        <p:spPr/>
        <p:txBody>
          <a:bodyPr/>
          <a:lstStyle/>
          <a:p>
            <a:fld id="{1715DE85-A351-41A0-BE45-6549EEF2B5A4}" type="datetimeFigureOut">
              <a:rPr lang="en-IN" smtClean="0"/>
              <a:t>09-11-2022</a:t>
            </a:fld>
            <a:endParaRPr lang="en-IN"/>
          </a:p>
        </p:txBody>
      </p:sp>
      <p:sp>
        <p:nvSpPr>
          <p:cNvPr id="6" name="Footer Placeholder 5">
            <a:extLst>
              <a:ext uri="{FF2B5EF4-FFF2-40B4-BE49-F238E27FC236}">
                <a16:creationId xmlns:a16="http://schemas.microsoft.com/office/drawing/2014/main" id="{9C738E91-D726-7C41-D684-FEB07CB899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8D03C8-3E0C-7D08-B721-A27DF84A9044}"/>
              </a:ext>
            </a:extLst>
          </p:cNvPr>
          <p:cNvSpPr>
            <a:spLocks noGrp="1"/>
          </p:cNvSpPr>
          <p:nvPr>
            <p:ph type="sldNum" sz="quarter" idx="12"/>
          </p:nvPr>
        </p:nvSpPr>
        <p:spPr/>
        <p:txBody>
          <a:bodyPr/>
          <a:lstStyle/>
          <a:p>
            <a:fld id="{F44F4C84-922D-4AAB-9FB6-9C0167B2AE0A}" type="slidenum">
              <a:rPr lang="en-IN" smtClean="0"/>
              <a:t>‹#›</a:t>
            </a:fld>
            <a:endParaRPr lang="en-IN"/>
          </a:p>
        </p:txBody>
      </p:sp>
    </p:spTree>
    <p:extLst>
      <p:ext uri="{BB962C8B-B14F-4D97-AF65-F5344CB8AC3E}">
        <p14:creationId xmlns:p14="http://schemas.microsoft.com/office/powerpoint/2010/main" val="242865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16EA24-8423-4004-560C-56F5EACDB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7F7901-6914-469D-D704-E12EC5523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8AA72-F80E-3DC2-CA4B-60E5D9DD15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5DE85-A351-41A0-BE45-6549EEF2B5A4}" type="datetimeFigureOut">
              <a:rPr lang="en-IN" smtClean="0"/>
              <a:t>09-11-2022</a:t>
            </a:fld>
            <a:endParaRPr lang="en-IN"/>
          </a:p>
        </p:txBody>
      </p:sp>
      <p:sp>
        <p:nvSpPr>
          <p:cNvPr id="5" name="Footer Placeholder 4">
            <a:extLst>
              <a:ext uri="{FF2B5EF4-FFF2-40B4-BE49-F238E27FC236}">
                <a16:creationId xmlns:a16="http://schemas.microsoft.com/office/drawing/2014/main" id="{3843607E-C2F5-7722-53EA-9A1B157C8D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0B2855-B183-686A-D8B1-418F15419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F4C84-922D-4AAB-9FB6-9C0167B2AE0A}" type="slidenum">
              <a:rPr lang="en-IN" smtClean="0"/>
              <a:t>‹#›</a:t>
            </a:fld>
            <a:endParaRPr lang="en-IN"/>
          </a:p>
        </p:txBody>
      </p:sp>
    </p:spTree>
    <p:extLst>
      <p:ext uri="{BB962C8B-B14F-4D97-AF65-F5344CB8AC3E}">
        <p14:creationId xmlns:p14="http://schemas.microsoft.com/office/powerpoint/2010/main" val="49127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A15BE4-56CC-B793-5A40-600BECE7D9AC}"/>
              </a:ext>
            </a:extLst>
          </p:cNvPr>
          <p:cNvSpPr>
            <a:spLocks noGrp="1"/>
          </p:cNvSpPr>
          <p:nvPr>
            <p:ph type="ctrTitle"/>
          </p:nvPr>
        </p:nvSpPr>
        <p:spPr/>
        <p:txBody>
          <a:bodyPr/>
          <a:lstStyle/>
          <a:p>
            <a:r>
              <a:rPr lang="en-US" dirty="0"/>
              <a:t>Outlier</a:t>
            </a:r>
            <a:endParaRPr lang="en-IN" dirty="0"/>
          </a:p>
        </p:txBody>
      </p:sp>
      <p:sp>
        <p:nvSpPr>
          <p:cNvPr id="5" name="Subtitle 4">
            <a:extLst>
              <a:ext uri="{FF2B5EF4-FFF2-40B4-BE49-F238E27FC236}">
                <a16:creationId xmlns:a16="http://schemas.microsoft.com/office/drawing/2014/main" id="{0DF6D683-F23A-2A0C-5DD7-B3EE229F959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385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185E-CA30-CBED-D940-2FB777BF16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07BDD7-129B-6AB6-A16A-7CF9576AE52D}"/>
              </a:ext>
            </a:extLst>
          </p:cNvPr>
          <p:cNvSpPr>
            <a:spLocks noGrp="1"/>
          </p:cNvSpPr>
          <p:nvPr>
            <p:ph idx="1"/>
          </p:nvPr>
        </p:nvSpPr>
        <p:spPr/>
        <p:txBody>
          <a:bodyPr/>
          <a:lstStyle/>
          <a:p>
            <a:r>
              <a:rPr lang="en-US" dirty="0"/>
              <a:t>An outlier in a set of data is a value which is very different from others.</a:t>
            </a:r>
          </a:p>
          <a:p>
            <a:r>
              <a:rPr lang="en-US" dirty="0"/>
              <a:t>Sometimes it is an error and can be discounted. </a:t>
            </a:r>
          </a:p>
          <a:p>
            <a:r>
              <a:rPr lang="en-US" dirty="0"/>
              <a:t>Sometimes it is a real value and it should be kept. </a:t>
            </a:r>
          </a:p>
          <a:p>
            <a:r>
              <a:rPr lang="en-US" dirty="0"/>
              <a:t>For example:</a:t>
            </a:r>
          </a:p>
          <a:p>
            <a:r>
              <a:rPr lang="en-US" dirty="0"/>
              <a:t>We have a list of students of MCA</a:t>
            </a:r>
          </a:p>
          <a:p>
            <a:r>
              <a:rPr lang="en-US" dirty="0"/>
              <a:t>21,23,22,21,23,22,24,</a:t>
            </a:r>
            <a:r>
              <a:rPr lang="en-US" dirty="0">
                <a:solidFill>
                  <a:srgbClr val="FF0000"/>
                </a:solidFill>
              </a:rPr>
              <a:t>12</a:t>
            </a:r>
            <a:r>
              <a:rPr lang="en-US" dirty="0"/>
              <a:t>,25,26, </a:t>
            </a:r>
            <a:r>
              <a:rPr lang="en-US" dirty="0">
                <a:solidFill>
                  <a:srgbClr val="FF0000"/>
                </a:solidFill>
              </a:rPr>
              <a:t>38</a:t>
            </a:r>
            <a:endParaRPr lang="en-IN" dirty="0">
              <a:solidFill>
                <a:srgbClr val="FF0000"/>
              </a:solidFill>
            </a:endParaRPr>
          </a:p>
        </p:txBody>
      </p:sp>
    </p:spTree>
    <p:extLst>
      <p:ext uri="{BB962C8B-B14F-4D97-AF65-F5344CB8AC3E}">
        <p14:creationId xmlns:p14="http://schemas.microsoft.com/office/powerpoint/2010/main" val="322385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2B83-7878-7920-932C-3EFD646933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64B160-6D1B-0C7D-B087-6399F50313CB}"/>
              </a:ext>
            </a:extLst>
          </p:cNvPr>
          <p:cNvSpPr>
            <a:spLocks noGrp="1"/>
          </p:cNvSpPr>
          <p:nvPr>
            <p:ph idx="1"/>
          </p:nvPr>
        </p:nvSpPr>
        <p:spPr/>
        <p:txBody>
          <a:bodyPr/>
          <a:lstStyle/>
          <a:p>
            <a:r>
              <a:rPr lang="en-US" dirty="0"/>
              <a:t>So outlier is an extremely high or extremely low values in our data.</a:t>
            </a:r>
          </a:p>
          <a:p>
            <a:r>
              <a:rPr lang="en-US" dirty="0"/>
              <a:t>We can identify an outlier </a:t>
            </a:r>
          </a:p>
          <a:p>
            <a:r>
              <a:rPr lang="en-US" dirty="0"/>
              <a:t>if it is greater than</a:t>
            </a:r>
          </a:p>
          <a:p>
            <a:r>
              <a:rPr lang="en-US" dirty="0"/>
              <a:t>Q3+1.5(inter quartile range)</a:t>
            </a:r>
          </a:p>
          <a:p>
            <a:r>
              <a:rPr lang="en-US" dirty="0"/>
              <a:t>And lower than</a:t>
            </a:r>
          </a:p>
          <a:p>
            <a:r>
              <a:rPr lang="en-US" dirty="0"/>
              <a:t>Q1 - 1.5(inter quartile range)</a:t>
            </a:r>
          </a:p>
          <a:p>
            <a:endParaRPr lang="en-US" dirty="0"/>
          </a:p>
          <a:p>
            <a:endParaRPr lang="en-IN" dirty="0"/>
          </a:p>
        </p:txBody>
      </p:sp>
    </p:spTree>
    <p:extLst>
      <p:ext uri="{BB962C8B-B14F-4D97-AF65-F5344CB8AC3E}">
        <p14:creationId xmlns:p14="http://schemas.microsoft.com/office/powerpoint/2010/main" val="16292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63C0-5B0B-7493-EC24-9664109945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E0CB95-186B-6B4D-F4B9-96C81DD0BE88}"/>
              </a:ext>
            </a:extLst>
          </p:cNvPr>
          <p:cNvSpPr>
            <a:spLocks noGrp="1"/>
          </p:cNvSpPr>
          <p:nvPr>
            <p:ph idx="1"/>
          </p:nvPr>
        </p:nvSpPr>
        <p:spPr/>
        <p:txBody>
          <a:bodyPr/>
          <a:lstStyle/>
          <a:p>
            <a:r>
              <a:rPr lang="en-US" dirty="0"/>
              <a:t>An outlier is a data object that diverge essentially from the rest of the objects, as if it were produced by a several mechanism. For ease of presentation, it can define data objects that are not outliers as “normal” or expected information. Usually, it can define outliers as “abnormal” data.</a:t>
            </a:r>
          </a:p>
          <a:p>
            <a:endParaRPr lang="en-US" dirty="0"/>
          </a:p>
          <a:p>
            <a:r>
              <a:rPr lang="en-US" dirty="0"/>
              <a:t>Outliers are data components that cannot be combined in a given class or cluster. These are the data objects which have several </a:t>
            </a:r>
            <a:r>
              <a:rPr lang="en-US" dirty="0" err="1"/>
              <a:t>behaviour</a:t>
            </a:r>
            <a:r>
              <a:rPr lang="en-US" dirty="0"/>
              <a:t> from the usual </a:t>
            </a:r>
            <a:r>
              <a:rPr lang="en-US" dirty="0" err="1"/>
              <a:t>behaviour</a:t>
            </a:r>
            <a:r>
              <a:rPr lang="en-US" dirty="0"/>
              <a:t> of different data objects. The analysis of this kind of data can be important to mine the knowledge.</a:t>
            </a:r>
            <a:endParaRPr lang="en-IN" dirty="0"/>
          </a:p>
        </p:txBody>
      </p:sp>
    </p:spTree>
    <p:extLst>
      <p:ext uri="{BB962C8B-B14F-4D97-AF65-F5344CB8AC3E}">
        <p14:creationId xmlns:p14="http://schemas.microsoft.com/office/powerpoint/2010/main" val="178477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6BCE-1FB9-67E0-A520-53F8B4A072BD}"/>
              </a:ext>
            </a:extLst>
          </p:cNvPr>
          <p:cNvSpPr>
            <a:spLocks noGrp="1"/>
          </p:cNvSpPr>
          <p:nvPr>
            <p:ph type="title"/>
          </p:nvPr>
        </p:nvSpPr>
        <p:spPr/>
        <p:txBody>
          <a:bodyPr/>
          <a:lstStyle/>
          <a:p>
            <a:r>
              <a:rPr lang="en-IN" b="0" i="0" dirty="0">
                <a:solidFill>
                  <a:srgbClr val="474747"/>
                </a:solidFill>
                <a:effectLst/>
                <a:latin typeface="Heebo" pitchFamily="2" charset="-79"/>
                <a:cs typeface="Heebo" pitchFamily="2" charset="-79"/>
              </a:rPr>
              <a:t>types of Outliers</a:t>
            </a:r>
            <a:br>
              <a:rPr lang="en-IN" b="0" i="0" dirty="0">
                <a:solidFill>
                  <a:srgbClr val="474747"/>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74AA6A20-F927-F39F-F32B-96D379383CE1}"/>
              </a:ext>
            </a:extLst>
          </p:cNvPr>
          <p:cNvSpPr>
            <a:spLocks noGrp="1"/>
          </p:cNvSpPr>
          <p:nvPr>
            <p:ph idx="1"/>
          </p:nvPr>
        </p:nvSpPr>
        <p:spPr/>
        <p:txBody>
          <a:bodyPr>
            <a:normAutofit lnSpcReduction="10000"/>
          </a:bodyPr>
          <a:lstStyle/>
          <a:p>
            <a:r>
              <a:rPr lang="en-US" dirty="0">
                <a:solidFill>
                  <a:srgbClr val="FF0000"/>
                </a:solidFill>
              </a:rPr>
              <a:t>Global Outliers − </a:t>
            </a:r>
            <a:r>
              <a:rPr lang="en-US" dirty="0"/>
              <a:t>In a given data set, a data object is a global outlier if it deviates essentially from the rest of the information set. Global outliers are known as point anomalies, and are the easiest type of outliers. Most outlier detection methods are aimed at discovering global outliers.</a:t>
            </a:r>
          </a:p>
          <a:p>
            <a:endParaRPr lang="en-US" dirty="0"/>
          </a:p>
          <a:p>
            <a:r>
              <a:rPr lang="en-US" dirty="0"/>
              <a:t>It can identify global outliers, an important issue is to discover an appropriate measurement of deviation concerning the application in question. There are several measurements are proposed, and, depends on these, outlier detection approaches are partitioned into multiple categories.</a:t>
            </a:r>
            <a:endParaRPr lang="en-IN" dirty="0"/>
          </a:p>
        </p:txBody>
      </p:sp>
    </p:spTree>
    <p:extLst>
      <p:ext uri="{BB962C8B-B14F-4D97-AF65-F5344CB8AC3E}">
        <p14:creationId xmlns:p14="http://schemas.microsoft.com/office/powerpoint/2010/main" val="262706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656D-90FE-9B99-4AF2-274BE83066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8BE312-2923-D9DE-361D-2ED1ECC48927}"/>
              </a:ext>
            </a:extLst>
          </p:cNvPr>
          <p:cNvSpPr>
            <a:spLocks noGrp="1"/>
          </p:cNvSpPr>
          <p:nvPr>
            <p:ph idx="1"/>
          </p:nvPr>
        </p:nvSpPr>
        <p:spPr/>
        <p:txBody>
          <a:bodyPr>
            <a:normAutofit fontScale="92500" lnSpcReduction="20000"/>
          </a:bodyPr>
          <a:lstStyle/>
          <a:p>
            <a:r>
              <a:rPr lang="en-US" dirty="0">
                <a:solidFill>
                  <a:srgbClr val="FF0000"/>
                </a:solidFill>
              </a:rPr>
              <a:t>Contextual Outliers − </a:t>
            </a:r>
            <a:r>
              <a:rPr lang="en-US" dirty="0"/>
              <a:t>Contextual outliers are called a Conditional outliers. These types of outliers appears if a data object deviates from the multiple data points because of some definite condition in a given data set.</a:t>
            </a:r>
          </a:p>
          <a:p>
            <a:endParaRPr lang="en-US" dirty="0"/>
          </a:p>
          <a:p>
            <a:r>
              <a:rPr lang="en-US" dirty="0"/>
              <a:t>There are two types of attributes of objects of data including contextual attributes and behavioral attributes. Contextual outlier analysis allows the users to determine outliers in multiple contexts and conditions, which can be beneficial in several applications.</a:t>
            </a:r>
          </a:p>
          <a:p>
            <a:endParaRPr lang="en-US" dirty="0"/>
          </a:p>
          <a:p>
            <a:r>
              <a:rPr lang="en-US" dirty="0"/>
              <a:t>In Behavioral attributes, it can represent the object’s characteristics, and are used to compute whether the object is an outlier in the context to which it understand. In the temperature instance, the behavioral attributes can be the temperature, moisture, and pressure.</a:t>
            </a:r>
            <a:endParaRPr lang="en-IN" dirty="0"/>
          </a:p>
        </p:txBody>
      </p:sp>
    </p:spTree>
    <p:extLst>
      <p:ext uri="{BB962C8B-B14F-4D97-AF65-F5344CB8AC3E}">
        <p14:creationId xmlns:p14="http://schemas.microsoft.com/office/powerpoint/2010/main" val="4054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ACCE-7C90-AF70-AB3F-CF3884911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FE0C70-9F1D-DE69-CBF2-3F2158F90847}"/>
              </a:ext>
            </a:extLst>
          </p:cNvPr>
          <p:cNvSpPr>
            <a:spLocks noGrp="1"/>
          </p:cNvSpPr>
          <p:nvPr>
            <p:ph idx="1"/>
          </p:nvPr>
        </p:nvSpPr>
        <p:spPr/>
        <p:txBody>
          <a:bodyPr/>
          <a:lstStyle/>
          <a:p>
            <a:r>
              <a:rPr lang="en-US" dirty="0">
                <a:solidFill>
                  <a:srgbClr val="FF0000"/>
                </a:solidFill>
              </a:rPr>
              <a:t>Collective Outliers − </a:t>
            </a:r>
            <a:r>
              <a:rPr lang="en-US" dirty="0"/>
              <a:t>In a given set of data, when a set of data points deviates from the rest of the information set is known as collective outliers. Therefore, the specific set of data objects cannot be outliers, but when it can consider the data objects as a whole, they can act as outliers.</a:t>
            </a:r>
            <a:endParaRPr lang="en-IN" dirty="0"/>
          </a:p>
        </p:txBody>
      </p:sp>
    </p:spTree>
    <p:extLst>
      <p:ext uri="{BB962C8B-B14F-4D97-AF65-F5344CB8AC3E}">
        <p14:creationId xmlns:p14="http://schemas.microsoft.com/office/powerpoint/2010/main" val="178370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6372-2D3A-E6B6-61FE-B0F98FB76E4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D789EF5-E643-1957-CED8-54A86A25A31F}"/>
              </a:ext>
            </a:extLst>
          </p:cNvPr>
          <p:cNvSpPr>
            <a:spLocks noGrp="1"/>
          </p:cNvSpPr>
          <p:nvPr>
            <p:ph idx="1"/>
          </p:nvPr>
        </p:nvSpPr>
        <p:spPr/>
        <p:txBody>
          <a:bodyPr>
            <a:normAutofit fontScale="85000" lnSpcReduction="20000"/>
          </a:bodyPr>
          <a:lstStyle/>
          <a:p>
            <a:r>
              <a:rPr lang="en-US" dirty="0"/>
              <a:t>A survey was given to a random sample of 20 sophomore college students. They were asked, “how many textbooks do you own?” Their responses, were: 0, 0, 2, 5, 8, 8, 8, 9, 9, 10, 10, 10, 11, 12, 12, 12, 14, 15, 20, and 25.</a:t>
            </a:r>
          </a:p>
          <a:p>
            <a:r>
              <a:rPr lang="en-US" dirty="0"/>
              <a:t>The observations are in order from smallest to largest, we can now compute the IQR by finding the median followed by Q1 and Q3.</a:t>
            </a:r>
          </a:p>
          <a:p>
            <a:r>
              <a:rPr lang="en-US" dirty="0"/>
              <a:t>The interquartile range is 4.</a:t>
            </a:r>
          </a:p>
          <a:p>
            <a:r>
              <a:rPr lang="en-US" dirty="0"/>
              <a:t>1.5 times the interquartile range is 6. </a:t>
            </a:r>
          </a:p>
          <a:p>
            <a:r>
              <a:rPr lang="en-US" dirty="0"/>
              <a:t>Our fences will be 6 points below Q1 and 6 points above Q3.</a:t>
            </a:r>
          </a:p>
          <a:p>
            <a:r>
              <a:rPr lang="en-US" dirty="0"/>
              <a:t>Lower fence: 8-6=2</a:t>
            </a:r>
          </a:p>
          <a:p>
            <a:r>
              <a:rPr lang="en-US" dirty="0"/>
              <a:t>Upper fence: 12+6=18</a:t>
            </a:r>
          </a:p>
          <a:p>
            <a:r>
              <a:rPr lang="en-US" dirty="0"/>
              <a:t>Any observations less than 2 books or greater than 18 books are outliers. There are 4 outliers: 0, 0, 20, and 25.</a:t>
            </a:r>
            <a:endParaRPr lang="en-IN" dirty="0"/>
          </a:p>
        </p:txBody>
      </p:sp>
    </p:spTree>
    <p:extLst>
      <p:ext uri="{BB962C8B-B14F-4D97-AF65-F5344CB8AC3E}">
        <p14:creationId xmlns:p14="http://schemas.microsoft.com/office/powerpoint/2010/main" val="287267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BC01-7478-FBA9-CAD7-25A8378AD57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FD77B83-5B8F-6F5A-71DC-1FAF52C3BD6A}"/>
              </a:ext>
            </a:extLst>
          </p:cNvPr>
          <p:cNvSpPr>
            <a:spLocks noGrp="1"/>
          </p:cNvSpPr>
          <p:nvPr>
            <p:ph idx="1"/>
          </p:nvPr>
        </p:nvSpPr>
        <p:spPr/>
        <p:txBody>
          <a:bodyPr>
            <a:normAutofit fontScale="85000" lnSpcReduction="20000"/>
          </a:bodyPr>
          <a:lstStyle/>
          <a:p>
            <a:r>
              <a:rPr lang="en-US" dirty="0"/>
              <a:t>A teacher wants to examine students’ test scores. Their scores are: 74, 88, 78, 90, 94, 90, 84, 90, 98, and 80.</a:t>
            </a:r>
          </a:p>
          <a:p>
            <a:endParaRPr lang="en-US" dirty="0"/>
          </a:p>
          <a:p>
            <a:r>
              <a:rPr lang="en-US" dirty="0"/>
              <a:t>Five number summary: 74, 80, 89, 90, 98.</a:t>
            </a:r>
          </a:p>
          <a:p>
            <a:r>
              <a:rPr lang="en-US" dirty="0"/>
              <a:t>IQR=90-80=10</a:t>
            </a:r>
          </a:p>
          <a:p>
            <a:r>
              <a:rPr lang="en-US" dirty="0"/>
              <a:t>The interquartile range is 10.</a:t>
            </a:r>
          </a:p>
          <a:p>
            <a:r>
              <a:rPr lang="en-US" dirty="0"/>
              <a:t>1.5 times the interquartile range is 15</a:t>
            </a:r>
            <a:r>
              <a:rPr lang="en-US"/>
              <a:t>. </a:t>
            </a:r>
          </a:p>
          <a:p>
            <a:r>
              <a:rPr lang="en-US"/>
              <a:t>Our </a:t>
            </a:r>
            <a:r>
              <a:rPr lang="en-US" dirty="0"/>
              <a:t>fences will be 15 points below Q1 and 15 points above Q3.</a:t>
            </a:r>
          </a:p>
          <a:p>
            <a:r>
              <a:rPr lang="en-US" dirty="0"/>
              <a:t>Lower fence: 80-15=65</a:t>
            </a:r>
          </a:p>
          <a:p>
            <a:r>
              <a:rPr lang="en-US" dirty="0"/>
              <a:t>Upper fence: 90+15=105</a:t>
            </a:r>
          </a:p>
          <a:p>
            <a:r>
              <a:rPr lang="en-US" dirty="0"/>
              <a:t>Any scores that are less than 65 or greater than 105 are outliers. In this case, there are no outliers.</a:t>
            </a:r>
            <a:endParaRPr lang="en-IN" dirty="0"/>
          </a:p>
        </p:txBody>
      </p:sp>
    </p:spTree>
    <p:extLst>
      <p:ext uri="{BB962C8B-B14F-4D97-AF65-F5344CB8AC3E}">
        <p14:creationId xmlns:p14="http://schemas.microsoft.com/office/powerpoint/2010/main" val="1350532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769</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Heebo</vt:lpstr>
      <vt:lpstr>Office Theme</vt:lpstr>
      <vt:lpstr>Outlier</vt:lpstr>
      <vt:lpstr>PowerPoint Presentation</vt:lpstr>
      <vt:lpstr>PowerPoint Presentation</vt:lpstr>
      <vt:lpstr>PowerPoint Presentation</vt:lpstr>
      <vt:lpstr>types of Outliers </vt:lpstr>
      <vt:lpstr>PowerPoint Presentation</vt:lpstr>
      <vt:lpstr>PowerPoint Presentation</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Outlier</dc:title>
  <dc:creator>Vasu Aggarwal</dc:creator>
  <cp:lastModifiedBy>Vasu Aggarwal</cp:lastModifiedBy>
  <cp:revision>10</cp:revision>
  <dcterms:created xsi:type="dcterms:W3CDTF">2022-11-09T03:35:52Z</dcterms:created>
  <dcterms:modified xsi:type="dcterms:W3CDTF">2022-11-09T04:40:45Z</dcterms:modified>
</cp:coreProperties>
</file>