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70" r:id="rId14"/>
    <p:sldId id="268" r:id="rId15"/>
    <p:sldId id="271" r:id="rId16"/>
    <p:sldId id="269"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19" autoAdjust="0"/>
    <p:restoredTop sz="94660"/>
  </p:normalViewPr>
  <p:slideViewPr>
    <p:cSldViewPr snapToGrid="0">
      <p:cViewPr varScale="1">
        <p:scale>
          <a:sx n="69" d="100"/>
          <a:sy n="69" d="100"/>
        </p:scale>
        <p:origin x="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72B0-E2B8-9005-9CE6-CBBEE94B2F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288165-EF91-D562-344E-539319C76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2735B1-7321-9F90-E874-610F382FF3B1}"/>
              </a:ext>
            </a:extLst>
          </p:cNvPr>
          <p:cNvSpPr>
            <a:spLocks noGrp="1"/>
          </p:cNvSpPr>
          <p:nvPr>
            <p:ph type="dt" sz="half" idx="10"/>
          </p:nvPr>
        </p:nvSpPr>
        <p:spPr/>
        <p:txBody>
          <a:bodyPr/>
          <a:lstStyle/>
          <a:p>
            <a:fld id="{DA2E24F0-0965-4387-8A54-1D84908B8286}" type="datetimeFigureOut">
              <a:rPr lang="en-IN" smtClean="0"/>
              <a:t>19-10-2022</a:t>
            </a:fld>
            <a:endParaRPr lang="en-IN"/>
          </a:p>
        </p:txBody>
      </p:sp>
      <p:sp>
        <p:nvSpPr>
          <p:cNvPr id="5" name="Footer Placeholder 4">
            <a:extLst>
              <a:ext uri="{FF2B5EF4-FFF2-40B4-BE49-F238E27FC236}">
                <a16:creationId xmlns:a16="http://schemas.microsoft.com/office/drawing/2014/main" id="{8D042E2D-21C6-B148-A824-C954F025E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CC38FC-2888-7885-BD36-A33F0C994161}"/>
              </a:ext>
            </a:extLst>
          </p:cNvPr>
          <p:cNvSpPr>
            <a:spLocks noGrp="1"/>
          </p:cNvSpPr>
          <p:nvPr>
            <p:ph type="sldNum" sz="quarter" idx="12"/>
          </p:nvPr>
        </p:nvSpPr>
        <p:spPr/>
        <p:txBody>
          <a:bodyPr/>
          <a:lstStyle/>
          <a:p>
            <a:fld id="{7F1C0718-403B-4D02-B4A1-DB51DBBA2B13}" type="slidenum">
              <a:rPr lang="en-IN" smtClean="0"/>
              <a:t>‹#›</a:t>
            </a:fld>
            <a:endParaRPr lang="en-IN"/>
          </a:p>
        </p:txBody>
      </p:sp>
    </p:spTree>
    <p:extLst>
      <p:ext uri="{BB962C8B-B14F-4D97-AF65-F5344CB8AC3E}">
        <p14:creationId xmlns:p14="http://schemas.microsoft.com/office/powerpoint/2010/main" val="215985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0A5A-F141-28E4-F575-0536E40BC2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13F789-AA7D-D652-6B40-B79572F9ED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379271-107E-499F-DDCC-B7E96AF7639E}"/>
              </a:ext>
            </a:extLst>
          </p:cNvPr>
          <p:cNvSpPr>
            <a:spLocks noGrp="1"/>
          </p:cNvSpPr>
          <p:nvPr>
            <p:ph type="dt" sz="half" idx="10"/>
          </p:nvPr>
        </p:nvSpPr>
        <p:spPr/>
        <p:txBody>
          <a:bodyPr/>
          <a:lstStyle/>
          <a:p>
            <a:fld id="{DA2E24F0-0965-4387-8A54-1D84908B8286}" type="datetimeFigureOut">
              <a:rPr lang="en-IN" smtClean="0"/>
              <a:t>19-10-2022</a:t>
            </a:fld>
            <a:endParaRPr lang="en-IN"/>
          </a:p>
        </p:txBody>
      </p:sp>
      <p:sp>
        <p:nvSpPr>
          <p:cNvPr id="5" name="Footer Placeholder 4">
            <a:extLst>
              <a:ext uri="{FF2B5EF4-FFF2-40B4-BE49-F238E27FC236}">
                <a16:creationId xmlns:a16="http://schemas.microsoft.com/office/drawing/2014/main" id="{FDB58037-CAAA-6D13-0C56-AB6BCADEB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1B135-5987-5D12-E8DB-5C1348A23D52}"/>
              </a:ext>
            </a:extLst>
          </p:cNvPr>
          <p:cNvSpPr>
            <a:spLocks noGrp="1"/>
          </p:cNvSpPr>
          <p:nvPr>
            <p:ph type="sldNum" sz="quarter" idx="12"/>
          </p:nvPr>
        </p:nvSpPr>
        <p:spPr/>
        <p:txBody>
          <a:bodyPr/>
          <a:lstStyle/>
          <a:p>
            <a:fld id="{7F1C0718-403B-4D02-B4A1-DB51DBBA2B13}" type="slidenum">
              <a:rPr lang="en-IN" smtClean="0"/>
              <a:t>‹#›</a:t>
            </a:fld>
            <a:endParaRPr lang="en-IN"/>
          </a:p>
        </p:txBody>
      </p:sp>
    </p:spTree>
    <p:extLst>
      <p:ext uri="{BB962C8B-B14F-4D97-AF65-F5344CB8AC3E}">
        <p14:creationId xmlns:p14="http://schemas.microsoft.com/office/powerpoint/2010/main" val="117078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10999F-21BB-4906-35B0-AE2DBB7B45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84C981-661C-59F6-31AF-70BD15D35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51811F-0E0A-BC64-96CB-24D534324DA1}"/>
              </a:ext>
            </a:extLst>
          </p:cNvPr>
          <p:cNvSpPr>
            <a:spLocks noGrp="1"/>
          </p:cNvSpPr>
          <p:nvPr>
            <p:ph type="dt" sz="half" idx="10"/>
          </p:nvPr>
        </p:nvSpPr>
        <p:spPr/>
        <p:txBody>
          <a:bodyPr/>
          <a:lstStyle/>
          <a:p>
            <a:fld id="{DA2E24F0-0965-4387-8A54-1D84908B8286}" type="datetimeFigureOut">
              <a:rPr lang="en-IN" smtClean="0"/>
              <a:t>19-10-2022</a:t>
            </a:fld>
            <a:endParaRPr lang="en-IN"/>
          </a:p>
        </p:txBody>
      </p:sp>
      <p:sp>
        <p:nvSpPr>
          <p:cNvPr id="5" name="Footer Placeholder 4">
            <a:extLst>
              <a:ext uri="{FF2B5EF4-FFF2-40B4-BE49-F238E27FC236}">
                <a16:creationId xmlns:a16="http://schemas.microsoft.com/office/drawing/2014/main" id="{B29FF256-549F-8CC2-7AF1-CC3B225B3F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3A8039-155F-08DE-3AFF-F35920B86282}"/>
              </a:ext>
            </a:extLst>
          </p:cNvPr>
          <p:cNvSpPr>
            <a:spLocks noGrp="1"/>
          </p:cNvSpPr>
          <p:nvPr>
            <p:ph type="sldNum" sz="quarter" idx="12"/>
          </p:nvPr>
        </p:nvSpPr>
        <p:spPr/>
        <p:txBody>
          <a:bodyPr/>
          <a:lstStyle/>
          <a:p>
            <a:fld id="{7F1C0718-403B-4D02-B4A1-DB51DBBA2B13}" type="slidenum">
              <a:rPr lang="en-IN" smtClean="0"/>
              <a:t>‹#›</a:t>
            </a:fld>
            <a:endParaRPr lang="en-IN"/>
          </a:p>
        </p:txBody>
      </p:sp>
    </p:spTree>
    <p:extLst>
      <p:ext uri="{BB962C8B-B14F-4D97-AF65-F5344CB8AC3E}">
        <p14:creationId xmlns:p14="http://schemas.microsoft.com/office/powerpoint/2010/main" val="112158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D1C1-C6B7-4B0A-8A35-75D14AD5E5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1E649A-7FF3-7E72-3AE7-717D74E797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B3496C-ABD0-F54F-49DF-389F9CA19B5C}"/>
              </a:ext>
            </a:extLst>
          </p:cNvPr>
          <p:cNvSpPr>
            <a:spLocks noGrp="1"/>
          </p:cNvSpPr>
          <p:nvPr>
            <p:ph type="dt" sz="half" idx="10"/>
          </p:nvPr>
        </p:nvSpPr>
        <p:spPr/>
        <p:txBody>
          <a:bodyPr/>
          <a:lstStyle/>
          <a:p>
            <a:fld id="{DA2E24F0-0965-4387-8A54-1D84908B8286}" type="datetimeFigureOut">
              <a:rPr lang="en-IN" smtClean="0"/>
              <a:t>19-10-2022</a:t>
            </a:fld>
            <a:endParaRPr lang="en-IN"/>
          </a:p>
        </p:txBody>
      </p:sp>
      <p:sp>
        <p:nvSpPr>
          <p:cNvPr id="5" name="Footer Placeholder 4">
            <a:extLst>
              <a:ext uri="{FF2B5EF4-FFF2-40B4-BE49-F238E27FC236}">
                <a16:creationId xmlns:a16="http://schemas.microsoft.com/office/drawing/2014/main" id="{049E6437-F4D8-68DE-4905-CD5C2021A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8706D-7E80-9531-B722-2803AF4FBAF6}"/>
              </a:ext>
            </a:extLst>
          </p:cNvPr>
          <p:cNvSpPr>
            <a:spLocks noGrp="1"/>
          </p:cNvSpPr>
          <p:nvPr>
            <p:ph type="sldNum" sz="quarter" idx="12"/>
          </p:nvPr>
        </p:nvSpPr>
        <p:spPr/>
        <p:txBody>
          <a:bodyPr/>
          <a:lstStyle/>
          <a:p>
            <a:fld id="{7F1C0718-403B-4D02-B4A1-DB51DBBA2B13}" type="slidenum">
              <a:rPr lang="en-IN" smtClean="0"/>
              <a:t>‹#›</a:t>
            </a:fld>
            <a:endParaRPr lang="en-IN"/>
          </a:p>
        </p:txBody>
      </p:sp>
    </p:spTree>
    <p:extLst>
      <p:ext uri="{BB962C8B-B14F-4D97-AF65-F5344CB8AC3E}">
        <p14:creationId xmlns:p14="http://schemas.microsoft.com/office/powerpoint/2010/main" val="269493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5E50-F2C6-71FF-552E-29994D77F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6A4008-76A8-BF30-5B7D-E36C367B3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F7A3BC-3AC9-4355-C1CE-C58B9295F6EE}"/>
              </a:ext>
            </a:extLst>
          </p:cNvPr>
          <p:cNvSpPr>
            <a:spLocks noGrp="1"/>
          </p:cNvSpPr>
          <p:nvPr>
            <p:ph type="dt" sz="half" idx="10"/>
          </p:nvPr>
        </p:nvSpPr>
        <p:spPr/>
        <p:txBody>
          <a:bodyPr/>
          <a:lstStyle/>
          <a:p>
            <a:fld id="{DA2E24F0-0965-4387-8A54-1D84908B8286}" type="datetimeFigureOut">
              <a:rPr lang="en-IN" smtClean="0"/>
              <a:t>19-10-2022</a:t>
            </a:fld>
            <a:endParaRPr lang="en-IN"/>
          </a:p>
        </p:txBody>
      </p:sp>
      <p:sp>
        <p:nvSpPr>
          <p:cNvPr id="5" name="Footer Placeholder 4">
            <a:extLst>
              <a:ext uri="{FF2B5EF4-FFF2-40B4-BE49-F238E27FC236}">
                <a16:creationId xmlns:a16="http://schemas.microsoft.com/office/drawing/2014/main" id="{8787EED0-20B4-B2EC-AB98-29C98BC27E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88F4C-A0D2-8767-4DEC-20D6B21D692D}"/>
              </a:ext>
            </a:extLst>
          </p:cNvPr>
          <p:cNvSpPr>
            <a:spLocks noGrp="1"/>
          </p:cNvSpPr>
          <p:nvPr>
            <p:ph type="sldNum" sz="quarter" idx="12"/>
          </p:nvPr>
        </p:nvSpPr>
        <p:spPr/>
        <p:txBody>
          <a:bodyPr/>
          <a:lstStyle/>
          <a:p>
            <a:fld id="{7F1C0718-403B-4D02-B4A1-DB51DBBA2B13}" type="slidenum">
              <a:rPr lang="en-IN" smtClean="0"/>
              <a:t>‹#›</a:t>
            </a:fld>
            <a:endParaRPr lang="en-IN"/>
          </a:p>
        </p:txBody>
      </p:sp>
    </p:spTree>
    <p:extLst>
      <p:ext uri="{BB962C8B-B14F-4D97-AF65-F5344CB8AC3E}">
        <p14:creationId xmlns:p14="http://schemas.microsoft.com/office/powerpoint/2010/main" val="352085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B1E6-6416-A723-9F20-316AB65BF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27A46E-1840-5186-0E24-E721910AC4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DC20A8-CFCD-52FA-70C0-EEAC83466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7063A5-7862-E757-70EA-173762ED9E1A}"/>
              </a:ext>
            </a:extLst>
          </p:cNvPr>
          <p:cNvSpPr>
            <a:spLocks noGrp="1"/>
          </p:cNvSpPr>
          <p:nvPr>
            <p:ph type="dt" sz="half" idx="10"/>
          </p:nvPr>
        </p:nvSpPr>
        <p:spPr/>
        <p:txBody>
          <a:bodyPr/>
          <a:lstStyle/>
          <a:p>
            <a:fld id="{DA2E24F0-0965-4387-8A54-1D84908B8286}" type="datetimeFigureOut">
              <a:rPr lang="en-IN" smtClean="0"/>
              <a:t>19-10-2022</a:t>
            </a:fld>
            <a:endParaRPr lang="en-IN"/>
          </a:p>
        </p:txBody>
      </p:sp>
      <p:sp>
        <p:nvSpPr>
          <p:cNvPr id="6" name="Footer Placeholder 5">
            <a:extLst>
              <a:ext uri="{FF2B5EF4-FFF2-40B4-BE49-F238E27FC236}">
                <a16:creationId xmlns:a16="http://schemas.microsoft.com/office/drawing/2014/main" id="{0B0DA235-790E-63A1-5C0E-09A1E048B9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BB9D2E-7DC2-78E7-AE83-DA8D546718E5}"/>
              </a:ext>
            </a:extLst>
          </p:cNvPr>
          <p:cNvSpPr>
            <a:spLocks noGrp="1"/>
          </p:cNvSpPr>
          <p:nvPr>
            <p:ph type="sldNum" sz="quarter" idx="12"/>
          </p:nvPr>
        </p:nvSpPr>
        <p:spPr/>
        <p:txBody>
          <a:bodyPr/>
          <a:lstStyle/>
          <a:p>
            <a:fld id="{7F1C0718-403B-4D02-B4A1-DB51DBBA2B13}" type="slidenum">
              <a:rPr lang="en-IN" smtClean="0"/>
              <a:t>‹#›</a:t>
            </a:fld>
            <a:endParaRPr lang="en-IN"/>
          </a:p>
        </p:txBody>
      </p:sp>
    </p:spTree>
    <p:extLst>
      <p:ext uri="{BB962C8B-B14F-4D97-AF65-F5344CB8AC3E}">
        <p14:creationId xmlns:p14="http://schemas.microsoft.com/office/powerpoint/2010/main" val="76727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7366-09FA-421F-7B97-9254E27DFE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1773FF-EE1B-87D7-C7B3-497193871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ED4EA5-FFA3-4A40-3862-0AC1542D54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96C261-B2FA-EEF1-6408-E5B9FC6642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25F72-0D57-EC53-F965-7B6996964D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D9362F-C583-34AA-021A-4236DE592067}"/>
              </a:ext>
            </a:extLst>
          </p:cNvPr>
          <p:cNvSpPr>
            <a:spLocks noGrp="1"/>
          </p:cNvSpPr>
          <p:nvPr>
            <p:ph type="dt" sz="half" idx="10"/>
          </p:nvPr>
        </p:nvSpPr>
        <p:spPr/>
        <p:txBody>
          <a:bodyPr/>
          <a:lstStyle/>
          <a:p>
            <a:fld id="{DA2E24F0-0965-4387-8A54-1D84908B8286}" type="datetimeFigureOut">
              <a:rPr lang="en-IN" smtClean="0"/>
              <a:t>19-10-2022</a:t>
            </a:fld>
            <a:endParaRPr lang="en-IN"/>
          </a:p>
        </p:txBody>
      </p:sp>
      <p:sp>
        <p:nvSpPr>
          <p:cNvPr id="8" name="Footer Placeholder 7">
            <a:extLst>
              <a:ext uri="{FF2B5EF4-FFF2-40B4-BE49-F238E27FC236}">
                <a16:creationId xmlns:a16="http://schemas.microsoft.com/office/drawing/2014/main" id="{DBD19D39-4641-CFF1-E354-51CF569860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A1A020-4ECB-D23C-ED37-59CFF81B9921}"/>
              </a:ext>
            </a:extLst>
          </p:cNvPr>
          <p:cNvSpPr>
            <a:spLocks noGrp="1"/>
          </p:cNvSpPr>
          <p:nvPr>
            <p:ph type="sldNum" sz="quarter" idx="12"/>
          </p:nvPr>
        </p:nvSpPr>
        <p:spPr/>
        <p:txBody>
          <a:bodyPr/>
          <a:lstStyle/>
          <a:p>
            <a:fld id="{7F1C0718-403B-4D02-B4A1-DB51DBBA2B13}" type="slidenum">
              <a:rPr lang="en-IN" smtClean="0"/>
              <a:t>‹#›</a:t>
            </a:fld>
            <a:endParaRPr lang="en-IN"/>
          </a:p>
        </p:txBody>
      </p:sp>
    </p:spTree>
    <p:extLst>
      <p:ext uri="{BB962C8B-B14F-4D97-AF65-F5344CB8AC3E}">
        <p14:creationId xmlns:p14="http://schemas.microsoft.com/office/powerpoint/2010/main" val="927753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B6F4-20A0-7060-1B3B-D336876F12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CF7F9A-BDFB-2EBF-8EE3-3DFF48AE15A7}"/>
              </a:ext>
            </a:extLst>
          </p:cNvPr>
          <p:cNvSpPr>
            <a:spLocks noGrp="1"/>
          </p:cNvSpPr>
          <p:nvPr>
            <p:ph type="dt" sz="half" idx="10"/>
          </p:nvPr>
        </p:nvSpPr>
        <p:spPr/>
        <p:txBody>
          <a:bodyPr/>
          <a:lstStyle/>
          <a:p>
            <a:fld id="{DA2E24F0-0965-4387-8A54-1D84908B8286}" type="datetimeFigureOut">
              <a:rPr lang="en-IN" smtClean="0"/>
              <a:t>19-10-2022</a:t>
            </a:fld>
            <a:endParaRPr lang="en-IN"/>
          </a:p>
        </p:txBody>
      </p:sp>
      <p:sp>
        <p:nvSpPr>
          <p:cNvPr id="4" name="Footer Placeholder 3">
            <a:extLst>
              <a:ext uri="{FF2B5EF4-FFF2-40B4-BE49-F238E27FC236}">
                <a16:creationId xmlns:a16="http://schemas.microsoft.com/office/drawing/2014/main" id="{E9F0CC15-C330-5C88-0616-C0F3EBFCA5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4CFA4A-81A9-FAD6-6CBF-067C064C99EC}"/>
              </a:ext>
            </a:extLst>
          </p:cNvPr>
          <p:cNvSpPr>
            <a:spLocks noGrp="1"/>
          </p:cNvSpPr>
          <p:nvPr>
            <p:ph type="sldNum" sz="quarter" idx="12"/>
          </p:nvPr>
        </p:nvSpPr>
        <p:spPr/>
        <p:txBody>
          <a:bodyPr/>
          <a:lstStyle/>
          <a:p>
            <a:fld id="{7F1C0718-403B-4D02-B4A1-DB51DBBA2B13}" type="slidenum">
              <a:rPr lang="en-IN" smtClean="0"/>
              <a:t>‹#›</a:t>
            </a:fld>
            <a:endParaRPr lang="en-IN"/>
          </a:p>
        </p:txBody>
      </p:sp>
    </p:spTree>
    <p:extLst>
      <p:ext uri="{BB962C8B-B14F-4D97-AF65-F5344CB8AC3E}">
        <p14:creationId xmlns:p14="http://schemas.microsoft.com/office/powerpoint/2010/main" val="154979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F6DC5-F1FE-F14F-36C0-24640B45C6E9}"/>
              </a:ext>
            </a:extLst>
          </p:cNvPr>
          <p:cNvSpPr>
            <a:spLocks noGrp="1"/>
          </p:cNvSpPr>
          <p:nvPr>
            <p:ph type="dt" sz="half" idx="10"/>
          </p:nvPr>
        </p:nvSpPr>
        <p:spPr/>
        <p:txBody>
          <a:bodyPr/>
          <a:lstStyle/>
          <a:p>
            <a:fld id="{DA2E24F0-0965-4387-8A54-1D84908B8286}" type="datetimeFigureOut">
              <a:rPr lang="en-IN" smtClean="0"/>
              <a:t>19-10-2022</a:t>
            </a:fld>
            <a:endParaRPr lang="en-IN"/>
          </a:p>
        </p:txBody>
      </p:sp>
      <p:sp>
        <p:nvSpPr>
          <p:cNvPr id="3" name="Footer Placeholder 2">
            <a:extLst>
              <a:ext uri="{FF2B5EF4-FFF2-40B4-BE49-F238E27FC236}">
                <a16:creationId xmlns:a16="http://schemas.microsoft.com/office/drawing/2014/main" id="{C476E147-7A0E-F0FA-38F6-1FB61C3987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CF1EBA-2E62-A922-578A-6478AE108197}"/>
              </a:ext>
            </a:extLst>
          </p:cNvPr>
          <p:cNvSpPr>
            <a:spLocks noGrp="1"/>
          </p:cNvSpPr>
          <p:nvPr>
            <p:ph type="sldNum" sz="quarter" idx="12"/>
          </p:nvPr>
        </p:nvSpPr>
        <p:spPr/>
        <p:txBody>
          <a:bodyPr/>
          <a:lstStyle/>
          <a:p>
            <a:fld id="{7F1C0718-403B-4D02-B4A1-DB51DBBA2B13}" type="slidenum">
              <a:rPr lang="en-IN" smtClean="0"/>
              <a:t>‹#›</a:t>
            </a:fld>
            <a:endParaRPr lang="en-IN"/>
          </a:p>
        </p:txBody>
      </p:sp>
    </p:spTree>
    <p:extLst>
      <p:ext uri="{BB962C8B-B14F-4D97-AF65-F5344CB8AC3E}">
        <p14:creationId xmlns:p14="http://schemas.microsoft.com/office/powerpoint/2010/main" val="73388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A1E5-74D9-7606-F269-EFA9B2B920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E89908-5BA0-C482-EEC5-0DAC7B57F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5473E6-5FD4-DE59-EBF2-C9FA780D1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9FF49-D1B1-159A-4E24-11CE76F4B0D0}"/>
              </a:ext>
            </a:extLst>
          </p:cNvPr>
          <p:cNvSpPr>
            <a:spLocks noGrp="1"/>
          </p:cNvSpPr>
          <p:nvPr>
            <p:ph type="dt" sz="half" idx="10"/>
          </p:nvPr>
        </p:nvSpPr>
        <p:spPr/>
        <p:txBody>
          <a:bodyPr/>
          <a:lstStyle/>
          <a:p>
            <a:fld id="{DA2E24F0-0965-4387-8A54-1D84908B8286}" type="datetimeFigureOut">
              <a:rPr lang="en-IN" smtClean="0"/>
              <a:t>19-10-2022</a:t>
            </a:fld>
            <a:endParaRPr lang="en-IN"/>
          </a:p>
        </p:txBody>
      </p:sp>
      <p:sp>
        <p:nvSpPr>
          <p:cNvPr id="6" name="Footer Placeholder 5">
            <a:extLst>
              <a:ext uri="{FF2B5EF4-FFF2-40B4-BE49-F238E27FC236}">
                <a16:creationId xmlns:a16="http://schemas.microsoft.com/office/drawing/2014/main" id="{5764AF68-C27F-3A7F-23F5-CDF5CECA8A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A466A5-4B37-6E5C-98CA-4A2E28721345}"/>
              </a:ext>
            </a:extLst>
          </p:cNvPr>
          <p:cNvSpPr>
            <a:spLocks noGrp="1"/>
          </p:cNvSpPr>
          <p:nvPr>
            <p:ph type="sldNum" sz="quarter" idx="12"/>
          </p:nvPr>
        </p:nvSpPr>
        <p:spPr/>
        <p:txBody>
          <a:bodyPr/>
          <a:lstStyle/>
          <a:p>
            <a:fld id="{7F1C0718-403B-4D02-B4A1-DB51DBBA2B13}" type="slidenum">
              <a:rPr lang="en-IN" smtClean="0"/>
              <a:t>‹#›</a:t>
            </a:fld>
            <a:endParaRPr lang="en-IN"/>
          </a:p>
        </p:txBody>
      </p:sp>
    </p:spTree>
    <p:extLst>
      <p:ext uri="{BB962C8B-B14F-4D97-AF65-F5344CB8AC3E}">
        <p14:creationId xmlns:p14="http://schemas.microsoft.com/office/powerpoint/2010/main" val="327997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B28D-C125-6A44-79A9-BC407ED91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E81C63-9E80-D2CE-77AB-D1013CF2E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B46587-9240-3BBD-B707-C1FDA99CC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4D737-29DC-F0EC-B27A-887BE2DA76FA}"/>
              </a:ext>
            </a:extLst>
          </p:cNvPr>
          <p:cNvSpPr>
            <a:spLocks noGrp="1"/>
          </p:cNvSpPr>
          <p:nvPr>
            <p:ph type="dt" sz="half" idx="10"/>
          </p:nvPr>
        </p:nvSpPr>
        <p:spPr/>
        <p:txBody>
          <a:bodyPr/>
          <a:lstStyle/>
          <a:p>
            <a:fld id="{DA2E24F0-0965-4387-8A54-1D84908B8286}" type="datetimeFigureOut">
              <a:rPr lang="en-IN" smtClean="0"/>
              <a:t>19-10-2022</a:t>
            </a:fld>
            <a:endParaRPr lang="en-IN"/>
          </a:p>
        </p:txBody>
      </p:sp>
      <p:sp>
        <p:nvSpPr>
          <p:cNvPr id="6" name="Footer Placeholder 5">
            <a:extLst>
              <a:ext uri="{FF2B5EF4-FFF2-40B4-BE49-F238E27FC236}">
                <a16:creationId xmlns:a16="http://schemas.microsoft.com/office/drawing/2014/main" id="{9484ED99-EAD3-4A84-FC33-9AACE094CB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0B02FB-92BE-D764-92DF-597BC31B17FC}"/>
              </a:ext>
            </a:extLst>
          </p:cNvPr>
          <p:cNvSpPr>
            <a:spLocks noGrp="1"/>
          </p:cNvSpPr>
          <p:nvPr>
            <p:ph type="sldNum" sz="quarter" idx="12"/>
          </p:nvPr>
        </p:nvSpPr>
        <p:spPr/>
        <p:txBody>
          <a:bodyPr/>
          <a:lstStyle/>
          <a:p>
            <a:fld id="{7F1C0718-403B-4D02-B4A1-DB51DBBA2B13}" type="slidenum">
              <a:rPr lang="en-IN" smtClean="0"/>
              <a:t>‹#›</a:t>
            </a:fld>
            <a:endParaRPr lang="en-IN"/>
          </a:p>
        </p:txBody>
      </p:sp>
    </p:spTree>
    <p:extLst>
      <p:ext uri="{BB962C8B-B14F-4D97-AF65-F5344CB8AC3E}">
        <p14:creationId xmlns:p14="http://schemas.microsoft.com/office/powerpoint/2010/main" val="316365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4CDCC-9396-8B0B-4135-9B0BCDA94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3AA42A-3A44-D5D8-B20F-3B68AD601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C384D-9241-202F-C8F9-345AB4E98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E24F0-0965-4387-8A54-1D84908B8286}" type="datetimeFigureOut">
              <a:rPr lang="en-IN" smtClean="0"/>
              <a:t>19-10-2022</a:t>
            </a:fld>
            <a:endParaRPr lang="en-IN"/>
          </a:p>
        </p:txBody>
      </p:sp>
      <p:sp>
        <p:nvSpPr>
          <p:cNvPr id="5" name="Footer Placeholder 4">
            <a:extLst>
              <a:ext uri="{FF2B5EF4-FFF2-40B4-BE49-F238E27FC236}">
                <a16:creationId xmlns:a16="http://schemas.microsoft.com/office/drawing/2014/main" id="{5DA9B439-DB4B-D050-97BD-09B9F88A8A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D17460-5300-206A-C43F-9DC10480E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C0718-403B-4D02-B4A1-DB51DBBA2B13}" type="slidenum">
              <a:rPr lang="en-IN" smtClean="0"/>
              <a:t>‹#›</a:t>
            </a:fld>
            <a:endParaRPr lang="en-IN"/>
          </a:p>
        </p:txBody>
      </p:sp>
    </p:spTree>
    <p:extLst>
      <p:ext uri="{BB962C8B-B14F-4D97-AF65-F5344CB8AC3E}">
        <p14:creationId xmlns:p14="http://schemas.microsoft.com/office/powerpoint/2010/main" val="1068608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D77E-A96D-53C6-7695-A6426FA67ABD}"/>
              </a:ext>
            </a:extLst>
          </p:cNvPr>
          <p:cNvSpPr>
            <a:spLocks noGrp="1"/>
          </p:cNvSpPr>
          <p:nvPr>
            <p:ph type="ctrTitle"/>
          </p:nvPr>
        </p:nvSpPr>
        <p:spPr/>
        <p:txBody>
          <a:bodyPr/>
          <a:lstStyle/>
          <a:p>
            <a:r>
              <a:rPr lang="en-US" dirty="0"/>
              <a:t>UNIT-2</a:t>
            </a:r>
            <a:endParaRPr lang="en-IN" dirty="0"/>
          </a:p>
        </p:txBody>
      </p:sp>
      <p:sp>
        <p:nvSpPr>
          <p:cNvPr id="3" name="Subtitle 2">
            <a:extLst>
              <a:ext uri="{FF2B5EF4-FFF2-40B4-BE49-F238E27FC236}">
                <a16:creationId xmlns:a16="http://schemas.microsoft.com/office/drawing/2014/main" id="{414769FD-C553-66C5-B757-47F85A9883A4}"/>
              </a:ext>
            </a:extLst>
          </p:cNvPr>
          <p:cNvSpPr>
            <a:spLocks noGrp="1"/>
          </p:cNvSpPr>
          <p:nvPr>
            <p:ph type="subTitle" idx="1"/>
          </p:nvPr>
        </p:nvSpPr>
        <p:spPr/>
        <p:txBody>
          <a:bodyPr/>
          <a:lstStyle/>
          <a:p>
            <a:r>
              <a:rPr lang="en-IN" dirty="0"/>
              <a:t>Correlation and Regression</a:t>
            </a:r>
          </a:p>
        </p:txBody>
      </p:sp>
    </p:spTree>
    <p:extLst>
      <p:ext uri="{BB962C8B-B14F-4D97-AF65-F5344CB8AC3E}">
        <p14:creationId xmlns:p14="http://schemas.microsoft.com/office/powerpoint/2010/main" val="2482952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E62968-E9FB-22D6-6E02-5FFBC5ECFB5D}"/>
              </a:ext>
            </a:extLst>
          </p:cNvPr>
          <p:cNvSpPr txBox="1"/>
          <p:nvPr/>
        </p:nvSpPr>
        <p:spPr>
          <a:xfrm>
            <a:off x="1246909" y="1014117"/>
            <a:ext cx="7897091" cy="2308324"/>
          </a:xfrm>
          <a:prstGeom prst="rect">
            <a:avLst/>
          </a:prstGeom>
          <a:noFill/>
        </p:spPr>
        <p:txBody>
          <a:bodyPr wrap="square">
            <a:spAutoFit/>
          </a:bodyPr>
          <a:lstStyle/>
          <a:p>
            <a:r>
              <a:rPr lang="en-US" dirty="0"/>
              <a:t>20 is repeated two times corresponding to ranks 3 and 4. Therefore, 3.5 is assigned for rank 2 and 3 with m1=2.</a:t>
            </a:r>
          </a:p>
          <a:p>
            <a:endParaRPr lang="en-US" dirty="0"/>
          </a:p>
          <a:p>
            <a:r>
              <a:rPr lang="en-US" dirty="0"/>
              <a:t>In Mathematics (Y), 30 is repeated three times corresponding to ranks 3, 4 and 5. Therefore, 4 is assigned for ranks 3,4 and 5 with m2=3.</a:t>
            </a:r>
          </a:p>
          <a:p>
            <a:endParaRPr lang="en-US" dirty="0"/>
          </a:p>
          <a:p>
            <a:r>
              <a:rPr lang="en-US" dirty="0"/>
              <a:t>Therefore,</a:t>
            </a:r>
          </a:p>
          <a:p>
            <a:endParaRPr lang="en-US" dirty="0"/>
          </a:p>
        </p:txBody>
      </p:sp>
      <p:pic>
        <p:nvPicPr>
          <p:cNvPr id="4" name="Picture 3">
            <a:extLst>
              <a:ext uri="{FF2B5EF4-FFF2-40B4-BE49-F238E27FC236}">
                <a16:creationId xmlns:a16="http://schemas.microsoft.com/office/drawing/2014/main" id="{BB5849CA-6BBA-44F9-659B-9FF9C36C2AD1}"/>
              </a:ext>
            </a:extLst>
          </p:cNvPr>
          <p:cNvPicPr>
            <a:picLocks noChangeAspect="1"/>
          </p:cNvPicPr>
          <p:nvPr/>
        </p:nvPicPr>
        <p:blipFill>
          <a:blip r:embed="rId2"/>
          <a:stretch>
            <a:fillRect/>
          </a:stretch>
        </p:blipFill>
        <p:spPr>
          <a:xfrm>
            <a:off x="2396836" y="3535561"/>
            <a:ext cx="5999019" cy="2683832"/>
          </a:xfrm>
          <a:prstGeom prst="rect">
            <a:avLst/>
          </a:prstGeom>
        </p:spPr>
      </p:pic>
    </p:spTree>
    <p:extLst>
      <p:ext uri="{BB962C8B-B14F-4D97-AF65-F5344CB8AC3E}">
        <p14:creationId xmlns:p14="http://schemas.microsoft.com/office/powerpoint/2010/main" val="17933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4804-0553-DBC4-2C4B-290B50C7CA75}"/>
              </a:ext>
            </a:extLst>
          </p:cNvPr>
          <p:cNvSpPr>
            <a:spLocks noGrp="1"/>
          </p:cNvSpPr>
          <p:nvPr>
            <p:ph type="title"/>
          </p:nvPr>
        </p:nvSpPr>
        <p:spPr/>
        <p:txBody>
          <a:bodyPr/>
          <a:lstStyle/>
          <a:p>
            <a:r>
              <a:rPr lang="en-IN" dirty="0"/>
              <a:t>Regression Analysis</a:t>
            </a:r>
          </a:p>
        </p:txBody>
      </p:sp>
      <p:sp>
        <p:nvSpPr>
          <p:cNvPr id="3" name="Content Placeholder 2">
            <a:extLst>
              <a:ext uri="{FF2B5EF4-FFF2-40B4-BE49-F238E27FC236}">
                <a16:creationId xmlns:a16="http://schemas.microsoft.com/office/drawing/2014/main" id="{6BDC7124-1E75-35A2-6DA9-FA50B17C3644}"/>
              </a:ext>
            </a:extLst>
          </p:cNvPr>
          <p:cNvSpPr>
            <a:spLocks noGrp="1"/>
          </p:cNvSpPr>
          <p:nvPr>
            <p:ph idx="1"/>
          </p:nvPr>
        </p:nvSpPr>
        <p:spPr/>
        <p:txBody>
          <a:bodyPr/>
          <a:lstStyle/>
          <a:p>
            <a:r>
              <a:rPr lang="en-US" dirty="0"/>
              <a:t>A regression line is an estimate of the line that describes the true, but unknown, linear relationship between the two variables. The equation of the regression line is used to predict (or estimate) the value of the response variable from a given value of the explanatory variable.</a:t>
            </a:r>
          </a:p>
          <a:p>
            <a:r>
              <a:rPr lang="en-US" dirty="0"/>
              <a:t>OR</a:t>
            </a:r>
          </a:p>
          <a:p>
            <a:r>
              <a:rPr lang="en-US" dirty="0"/>
              <a:t>A regression line is a line which is used to describe the behavior of a set of data. In other words, it gives the best trend of the given data. </a:t>
            </a:r>
          </a:p>
          <a:p>
            <a:endParaRPr lang="en-IN" dirty="0"/>
          </a:p>
        </p:txBody>
      </p:sp>
    </p:spTree>
    <p:extLst>
      <p:ext uri="{BB962C8B-B14F-4D97-AF65-F5344CB8AC3E}">
        <p14:creationId xmlns:p14="http://schemas.microsoft.com/office/powerpoint/2010/main" val="272984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1EE3F-6D47-2F82-B992-7FF9E2584339}"/>
              </a:ext>
            </a:extLst>
          </p:cNvPr>
          <p:cNvSpPr txBox="1"/>
          <p:nvPr/>
        </p:nvSpPr>
        <p:spPr>
          <a:xfrm>
            <a:off x="969818" y="584534"/>
            <a:ext cx="9656618" cy="6186309"/>
          </a:xfrm>
          <a:prstGeom prst="rect">
            <a:avLst/>
          </a:prstGeom>
          <a:noFill/>
        </p:spPr>
        <p:txBody>
          <a:bodyPr wrap="square">
            <a:spAutoFit/>
          </a:bodyPr>
          <a:lstStyle/>
          <a:p>
            <a:r>
              <a:rPr lang="en-US" sz="3600" dirty="0">
                <a:solidFill>
                  <a:srgbClr val="FF0000"/>
                </a:solidFill>
              </a:rPr>
              <a:t>Where linear regression is used?</a:t>
            </a:r>
          </a:p>
          <a:p>
            <a:endParaRPr lang="en-US" sz="3600" dirty="0"/>
          </a:p>
          <a:p>
            <a:endParaRPr lang="en-US" sz="3600" dirty="0"/>
          </a:p>
          <a:p>
            <a:r>
              <a:rPr lang="en-US" sz="3600" dirty="0"/>
              <a:t>Regression lines are used in the financial sector and in business. Various financial analyst employs linear regressions to forecast stock prices, commodity prices and to perform valuations for many different securities. Various companies employ linear regressions for the purpose of forecasting sales, inventories, and many other variables.</a:t>
            </a:r>
            <a:endParaRPr lang="en-IN" sz="3600" dirty="0"/>
          </a:p>
        </p:txBody>
      </p:sp>
    </p:spTree>
    <p:extLst>
      <p:ext uri="{BB962C8B-B14F-4D97-AF65-F5344CB8AC3E}">
        <p14:creationId xmlns:p14="http://schemas.microsoft.com/office/powerpoint/2010/main" val="1482577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17C9-19B9-6E7C-7DD3-8C505AB8AB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9EC7F2-3178-E199-85B3-DBB15E36557E}"/>
              </a:ext>
            </a:extLst>
          </p:cNvPr>
          <p:cNvSpPr>
            <a:spLocks noGrp="1"/>
          </p:cNvSpPr>
          <p:nvPr>
            <p:ph idx="1"/>
          </p:nvPr>
        </p:nvSpPr>
        <p:spPr/>
        <p:txBody>
          <a:bodyPr/>
          <a:lstStyle/>
          <a:p>
            <a:r>
              <a:rPr lang="en-US" dirty="0"/>
              <a:t>Calculate the regression coefficient and obtain the lines of regression for the following data</a:t>
            </a:r>
          </a:p>
          <a:p>
            <a:endParaRPr lang="en-US" dirty="0"/>
          </a:p>
          <a:p>
            <a:endParaRPr lang="en-IN" dirty="0"/>
          </a:p>
        </p:txBody>
      </p:sp>
      <p:pic>
        <p:nvPicPr>
          <p:cNvPr id="4" name="Picture 3">
            <a:extLst>
              <a:ext uri="{FF2B5EF4-FFF2-40B4-BE49-F238E27FC236}">
                <a16:creationId xmlns:a16="http://schemas.microsoft.com/office/drawing/2014/main" id="{E868E13F-5E5A-F65A-EF0C-5E93F505F71C}"/>
              </a:ext>
            </a:extLst>
          </p:cNvPr>
          <p:cNvPicPr>
            <a:picLocks noChangeAspect="1"/>
          </p:cNvPicPr>
          <p:nvPr/>
        </p:nvPicPr>
        <p:blipFill>
          <a:blip r:embed="rId2"/>
          <a:stretch>
            <a:fillRect/>
          </a:stretch>
        </p:blipFill>
        <p:spPr>
          <a:xfrm>
            <a:off x="1967345" y="3114675"/>
            <a:ext cx="7273637" cy="1582016"/>
          </a:xfrm>
          <a:prstGeom prst="rect">
            <a:avLst/>
          </a:prstGeom>
        </p:spPr>
      </p:pic>
    </p:spTree>
    <p:extLst>
      <p:ext uri="{BB962C8B-B14F-4D97-AF65-F5344CB8AC3E}">
        <p14:creationId xmlns:p14="http://schemas.microsoft.com/office/powerpoint/2010/main" val="8703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41992F-DA58-11B9-3933-FE9DE2B792CB}"/>
              </a:ext>
            </a:extLst>
          </p:cNvPr>
          <p:cNvPicPr>
            <a:picLocks noChangeAspect="1"/>
          </p:cNvPicPr>
          <p:nvPr/>
        </p:nvPicPr>
        <p:blipFill>
          <a:blip r:embed="rId2"/>
          <a:stretch>
            <a:fillRect/>
          </a:stretch>
        </p:blipFill>
        <p:spPr>
          <a:xfrm>
            <a:off x="1717964" y="290945"/>
            <a:ext cx="6940261" cy="5219267"/>
          </a:xfrm>
          <a:prstGeom prst="rect">
            <a:avLst/>
          </a:prstGeom>
        </p:spPr>
      </p:pic>
    </p:spTree>
    <p:extLst>
      <p:ext uri="{BB962C8B-B14F-4D97-AF65-F5344CB8AC3E}">
        <p14:creationId xmlns:p14="http://schemas.microsoft.com/office/powerpoint/2010/main" val="3740658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D9D40F-D8FD-EBB2-527A-46E7D5883D28}"/>
              </a:ext>
            </a:extLst>
          </p:cNvPr>
          <p:cNvSpPr txBox="1"/>
          <p:nvPr/>
        </p:nvSpPr>
        <p:spPr>
          <a:xfrm>
            <a:off x="3048000" y="390299"/>
            <a:ext cx="6096000" cy="369332"/>
          </a:xfrm>
          <a:prstGeom prst="rect">
            <a:avLst/>
          </a:prstGeom>
          <a:noFill/>
        </p:spPr>
        <p:txBody>
          <a:bodyPr wrap="square">
            <a:spAutoFit/>
          </a:bodyPr>
          <a:lstStyle/>
          <a:p>
            <a:r>
              <a:rPr lang="en-US" dirty="0"/>
              <a:t>Regression coefficient of X on Y</a:t>
            </a:r>
            <a:endParaRPr lang="en-IN" dirty="0"/>
          </a:p>
        </p:txBody>
      </p:sp>
      <p:pic>
        <p:nvPicPr>
          <p:cNvPr id="4" name="Picture 3">
            <a:extLst>
              <a:ext uri="{FF2B5EF4-FFF2-40B4-BE49-F238E27FC236}">
                <a16:creationId xmlns:a16="http://schemas.microsoft.com/office/drawing/2014/main" id="{24B872A1-E599-B55C-9B39-7C4E52776E1C}"/>
              </a:ext>
            </a:extLst>
          </p:cNvPr>
          <p:cNvPicPr>
            <a:picLocks noChangeAspect="1"/>
          </p:cNvPicPr>
          <p:nvPr/>
        </p:nvPicPr>
        <p:blipFill>
          <a:blip r:embed="rId2"/>
          <a:stretch>
            <a:fillRect/>
          </a:stretch>
        </p:blipFill>
        <p:spPr>
          <a:xfrm>
            <a:off x="1911927" y="1108365"/>
            <a:ext cx="6650182" cy="4918362"/>
          </a:xfrm>
          <a:prstGeom prst="rect">
            <a:avLst/>
          </a:prstGeom>
        </p:spPr>
      </p:pic>
    </p:spTree>
    <p:extLst>
      <p:ext uri="{BB962C8B-B14F-4D97-AF65-F5344CB8AC3E}">
        <p14:creationId xmlns:p14="http://schemas.microsoft.com/office/powerpoint/2010/main" val="300575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3326B-431B-4D8E-399A-70A7FAF3E254}"/>
              </a:ext>
            </a:extLst>
          </p:cNvPr>
          <p:cNvSpPr txBox="1"/>
          <p:nvPr/>
        </p:nvSpPr>
        <p:spPr>
          <a:xfrm>
            <a:off x="3048000" y="708945"/>
            <a:ext cx="6096000" cy="369332"/>
          </a:xfrm>
          <a:prstGeom prst="rect">
            <a:avLst/>
          </a:prstGeom>
          <a:noFill/>
        </p:spPr>
        <p:txBody>
          <a:bodyPr wrap="square">
            <a:spAutoFit/>
          </a:bodyPr>
          <a:lstStyle/>
          <a:p>
            <a:r>
              <a:rPr lang="en-US" dirty="0"/>
              <a:t>(</a:t>
            </a:r>
            <a:r>
              <a:rPr lang="en-US" dirty="0" err="1"/>
              <a:t>i</a:t>
            </a:r>
            <a:r>
              <a:rPr lang="en-US" dirty="0"/>
              <a:t>) Regression equation of X on Y</a:t>
            </a:r>
            <a:endParaRPr lang="en-IN" dirty="0"/>
          </a:p>
        </p:txBody>
      </p:sp>
      <p:pic>
        <p:nvPicPr>
          <p:cNvPr id="4" name="Picture 3">
            <a:extLst>
              <a:ext uri="{FF2B5EF4-FFF2-40B4-BE49-F238E27FC236}">
                <a16:creationId xmlns:a16="http://schemas.microsoft.com/office/drawing/2014/main" id="{D6A654A6-E8A1-72B6-CF19-072112D0655F}"/>
              </a:ext>
            </a:extLst>
          </p:cNvPr>
          <p:cNvPicPr>
            <a:picLocks noChangeAspect="1"/>
          </p:cNvPicPr>
          <p:nvPr/>
        </p:nvPicPr>
        <p:blipFill>
          <a:blip r:embed="rId2"/>
          <a:stretch>
            <a:fillRect/>
          </a:stretch>
        </p:blipFill>
        <p:spPr>
          <a:xfrm>
            <a:off x="1828801" y="1537856"/>
            <a:ext cx="6424612" cy="2648382"/>
          </a:xfrm>
          <a:prstGeom prst="rect">
            <a:avLst/>
          </a:prstGeom>
        </p:spPr>
      </p:pic>
    </p:spTree>
    <p:extLst>
      <p:ext uri="{BB962C8B-B14F-4D97-AF65-F5344CB8AC3E}">
        <p14:creationId xmlns:p14="http://schemas.microsoft.com/office/powerpoint/2010/main" val="3022086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8F682B-762C-076B-4080-535FF4D0B8DF}"/>
              </a:ext>
            </a:extLst>
          </p:cNvPr>
          <p:cNvSpPr txBox="1"/>
          <p:nvPr/>
        </p:nvSpPr>
        <p:spPr>
          <a:xfrm>
            <a:off x="3048000" y="764369"/>
            <a:ext cx="6096000" cy="369332"/>
          </a:xfrm>
          <a:prstGeom prst="rect">
            <a:avLst/>
          </a:prstGeom>
          <a:noFill/>
        </p:spPr>
        <p:txBody>
          <a:bodyPr wrap="square">
            <a:spAutoFit/>
          </a:bodyPr>
          <a:lstStyle/>
          <a:p>
            <a:r>
              <a:rPr lang="en-US" dirty="0"/>
              <a:t>(ii) Regression coefficient of Y on X</a:t>
            </a:r>
            <a:endParaRPr lang="en-IN" dirty="0"/>
          </a:p>
        </p:txBody>
      </p:sp>
      <p:pic>
        <p:nvPicPr>
          <p:cNvPr id="4" name="Picture 3">
            <a:extLst>
              <a:ext uri="{FF2B5EF4-FFF2-40B4-BE49-F238E27FC236}">
                <a16:creationId xmlns:a16="http://schemas.microsoft.com/office/drawing/2014/main" id="{851E96FB-0A62-EE68-2C04-D36118B3A5D5}"/>
              </a:ext>
            </a:extLst>
          </p:cNvPr>
          <p:cNvPicPr>
            <a:picLocks noChangeAspect="1"/>
          </p:cNvPicPr>
          <p:nvPr/>
        </p:nvPicPr>
        <p:blipFill>
          <a:blip r:embed="rId2"/>
          <a:stretch>
            <a:fillRect/>
          </a:stretch>
        </p:blipFill>
        <p:spPr>
          <a:xfrm>
            <a:off x="2050472" y="2124074"/>
            <a:ext cx="7744691" cy="3764107"/>
          </a:xfrm>
          <a:prstGeom prst="rect">
            <a:avLst/>
          </a:prstGeom>
        </p:spPr>
      </p:pic>
    </p:spTree>
    <p:extLst>
      <p:ext uri="{BB962C8B-B14F-4D97-AF65-F5344CB8AC3E}">
        <p14:creationId xmlns:p14="http://schemas.microsoft.com/office/powerpoint/2010/main" val="2832668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6471EA-8225-B85D-317D-EB664E791E3E}"/>
              </a:ext>
            </a:extLst>
          </p:cNvPr>
          <p:cNvSpPr txBox="1"/>
          <p:nvPr/>
        </p:nvSpPr>
        <p:spPr>
          <a:xfrm>
            <a:off x="3048000" y="764369"/>
            <a:ext cx="6096000" cy="369332"/>
          </a:xfrm>
          <a:prstGeom prst="rect">
            <a:avLst/>
          </a:prstGeom>
          <a:noFill/>
        </p:spPr>
        <p:txBody>
          <a:bodyPr wrap="square">
            <a:spAutoFit/>
          </a:bodyPr>
          <a:lstStyle/>
          <a:p>
            <a:r>
              <a:rPr lang="en-US" dirty="0"/>
              <a:t>iii) Regression equation of Y on X</a:t>
            </a:r>
            <a:endParaRPr lang="en-IN" dirty="0"/>
          </a:p>
        </p:txBody>
      </p:sp>
      <p:pic>
        <p:nvPicPr>
          <p:cNvPr id="5" name="Picture 4">
            <a:extLst>
              <a:ext uri="{FF2B5EF4-FFF2-40B4-BE49-F238E27FC236}">
                <a16:creationId xmlns:a16="http://schemas.microsoft.com/office/drawing/2014/main" id="{D7686199-CF51-9851-0DDE-8369AEE8C99D}"/>
              </a:ext>
            </a:extLst>
          </p:cNvPr>
          <p:cNvPicPr>
            <a:picLocks noChangeAspect="1"/>
          </p:cNvPicPr>
          <p:nvPr/>
        </p:nvPicPr>
        <p:blipFill>
          <a:blip r:embed="rId2"/>
          <a:stretch>
            <a:fillRect/>
          </a:stretch>
        </p:blipFill>
        <p:spPr>
          <a:xfrm>
            <a:off x="2867891" y="1568204"/>
            <a:ext cx="3616036" cy="1437364"/>
          </a:xfrm>
          <a:prstGeom prst="rect">
            <a:avLst/>
          </a:prstGeom>
        </p:spPr>
      </p:pic>
      <p:sp>
        <p:nvSpPr>
          <p:cNvPr id="7" name="TextBox 6">
            <a:extLst>
              <a:ext uri="{FF2B5EF4-FFF2-40B4-BE49-F238E27FC236}">
                <a16:creationId xmlns:a16="http://schemas.microsoft.com/office/drawing/2014/main" id="{53816E1D-22E6-E12D-29FF-5655C0CD3538}"/>
              </a:ext>
            </a:extLst>
          </p:cNvPr>
          <p:cNvSpPr txBox="1"/>
          <p:nvPr/>
        </p:nvSpPr>
        <p:spPr>
          <a:xfrm>
            <a:off x="3214258" y="3258472"/>
            <a:ext cx="6096000" cy="2031325"/>
          </a:xfrm>
          <a:prstGeom prst="rect">
            <a:avLst/>
          </a:prstGeom>
          <a:noFill/>
        </p:spPr>
        <p:txBody>
          <a:bodyPr wrap="square">
            <a:spAutoFit/>
          </a:bodyPr>
          <a:lstStyle/>
          <a:p>
            <a:r>
              <a:rPr lang="en-US" dirty="0"/>
              <a:t>Y = 0.929X–3.716+11</a:t>
            </a:r>
          </a:p>
          <a:p>
            <a:endParaRPr lang="en-US" dirty="0"/>
          </a:p>
          <a:p>
            <a:r>
              <a:rPr lang="en-US" dirty="0"/>
              <a:t> = 0.929X+7.284</a:t>
            </a:r>
          </a:p>
          <a:p>
            <a:endParaRPr lang="en-US" dirty="0"/>
          </a:p>
          <a:p>
            <a:r>
              <a:rPr lang="en-US" dirty="0"/>
              <a:t>The regression equation of Y on X is Y= 0.929X + 7.284</a:t>
            </a:r>
          </a:p>
          <a:p>
            <a:endParaRPr lang="en-US" dirty="0"/>
          </a:p>
          <a:p>
            <a:r>
              <a:rPr lang="en-US" dirty="0"/>
              <a:t> </a:t>
            </a:r>
            <a:endParaRPr lang="en-IN" dirty="0"/>
          </a:p>
        </p:txBody>
      </p:sp>
    </p:spTree>
    <p:extLst>
      <p:ext uri="{BB962C8B-B14F-4D97-AF65-F5344CB8AC3E}">
        <p14:creationId xmlns:p14="http://schemas.microsoft.com/office/powerpoint/2010/main" val="306255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396E-FEEB-EF4D-6BE5-F77BD77ADE46}"/>
              </a:ext>
            </a:extLst>
          </p:cNvPr>
          <p:cNvSpPr>
            <a:spLocks noGrp="1"/>
          </p:cNvSpPr>
          <p:nvPr>
            <p:ph type="title"/>
          </p:nvPr>
        </p:nvSpPr>
        <p:spPr/>
        <p:txBody>
          <a:bodyPr/>
          <a:lstStyle/>
          <a:p>
            <a:r>
              <a:rPr lang="en-US" dirty="0"/>
              <a:t>relation formula between correlation and regression coefficient</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5D101D-FC03-8E39-BBA9-897ACD56CE71}"/>
                  </a:ext>
                </a:extLst>
              </p:cNvPr>
              <p:cNvSpPr>
                <a:spLocks noGrp="1"/>
              </p:cNvSpPr>
              <p:nvPr>
                <p:ph idx="1"/>
              </p:nvPr>
            </p:nvSpPr>
            <p:spPr/>
            <p:txBody>
              <a:bodyPr/>
              <a:lstStyle/>
              <a:p>
                <a:endParaRPr lang="en-IN" dirty="0"/>
              </a:p>
              <a:p>
                <a:endParaRPr lang="en-IN" dirty="0"/>
              </a:p>
              <a:p>
                <a:r>
                  <a:rPr lang="en-IN" dirty="0"/>
                  <a:t>                r=    +-</a:t>
                </a:r>
                <a14:m>
                  <m:oMath xmlns:m="http://schemas.openxmlformats.org/officeDocument/2006/math">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𝑏𝑥𝑦</m:t>
                        </m:r>
                        <m:r>
                          <a:rPr lang="en-IN" b="0" i="1" smtClean="0">
                            <a:latin typeface="Cambria Math" panose="02040503050406030204" pitchFamily="18" charset="0"/>
                          </a:rPr>
                          <m:t>∗</m:t>
                        </m:r>
                        <m:r>
                          <a:rPr lang="en-IN" b="0" i="1" smtClean="0">
                            <a:latin typeface="Cambria Math" panose="02040503050406030204" pitchFamily="18" charset="0"/>
                          </a:rPr>
                          <m:t>𝑏𝑦𝑥</m:t>
                        </m:r>
                      </m:e>
                    </m:rad>
                  </m:oMath>
                </a14:m>
                <a:endParaRPr lang="en-IN" dirty="0"/>
              </a:p>
              <a:p>
                <a:r>
                  <a:rPr lang="en-IN" dirty="0"/>
                  <a:t>We can calculate correlation from regression coefficient. </a:t>
                </a:r>
              </a:p>
              <a:p>
                <a:endParaRPr lang="en-IN" dirty="0"/>
              </a:p>
            </p:txBody>
          </p:sp>
        </mc:Choice>
        <mc:Fallback>
          <p:sp>
            <p:nvSpPr>
              <p:cNvPr id="3" name="Content Placeholder 2">
                <a:extLst>
                  <a:ext uri="{FF2B5EF4-FFF2-40B4-BE49-F238E27FC236}">
                    <a16:creationId xmlns:a16="http://schemas.microsoft.com/office/drawing/2014/main" id="{085D101D-FC03-8E39-BBA9-897ACD56CE71}"/>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284698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DD44-3D92-614A-9E15-1FED7F2C3F4C}"/>
              </a:ext>
            </a:extLst>
          </p:cNvPr>
          <p:cNvSpPr>
            <a:spLocks noGrp="1"/>
          </p:cNvSpPr>
          <p:nvPr>
            <p:ph type="title"/>
          </p:nvPr>
        </p:nvSpPr>
        <p:spPr/>
        <p:txBody>
          <a:bodyPr/>
          <a:lstStyle/>
          <a:p>
            <a:r>
              <a:rPr lang="en-US" dirty="0"/>
              <a:t>Correlation</a:t>
            </a:r>
            <a:endParaRPr lang="en-IN" dirty="0"/>
          </a:p>
        </p:txBody>
      </p:sp>
      <p:sp>
        <p:nvSpPr>
          <p:cNvPr id="3" name="Content Placeholder 2">
            <a:extLst>
              <a:ext uri="{FF2B5EF4-FFF2-40B4-BE49-F238E27FC236}">
                <a16:creationId xmlns:a16="http://schemas.microsoft.com/office/drawing/2014/main" id="{B28DE42F-2C2E-453D-574B-BA7DC3B4E1F5}"/>
              </a:ext>
            </a:extLst>
          </p:cNvPr>
          <p:cNvSpPr>
            <a:spLocks noGrp="1"/>
          </p:cNvSpPr>
          <p:nvPr>
            <p:ph idx="1"/>
          </p:nvPr>
        </p:nvSpPr>
        <p:spPr/>
        <p:txBody>
          <a:bodyPr>
            <a:normAutofit fontScale="85000" lnSpcReduction="20000"/>
          </a:bodyPr>
          <a:lstStyle/>
          <a:p>
            <a:r>
              <a:rPr lang="en-US" dirty="0"/>
              <a:t> Methods of correlation summarize the relationship between two variables in a single number called the correlation coefficient. The correlation coefficient is usually represented using the symbol r, and it ranges from -1 to +1.</a:t>
            </a:r>
          </a:p>
          <a:p>
            <a:endParaRPr lang="en-US" dirty="0"/>
          </a:p>
          <a:p>
            <a:r>
              <a:rPr lang="en-US" dirty="0"/>
              <a:t>A correlation coefficient quite close to 0, but either positive or negative, implies little or no relationship between the two variables. A correlation coefficient close to plus 1 means a positive relationship between the two variables, with increases in one of the variables being associated with increases in the other variable.</a:t>
            </a:r>
          </a:p>
          <a:p>
            <a:endParaRPr lang="en-US" dirty="0"/>
          </a:p>
          <a:p>
            <a:r>
              <a:rPr lang="en-US" dirty="0"/>
              <a:t>A correlation coefficient close to -1 indicates a negative relationship between two variables, with an increase in one of the variables being associated with a decrease in the other variable. A correlation coefficient can be produced for ordinal, interval or ratio level variables, but has little meaning for variables which are measured on a scale which is no more than nominal.</a:t>
            </a:r>
          </a:p>
          <a:p>
            <a:endParaRPr lang="en-US" dirty="0"/>
          </a:p>
          <a:p>
            <a:endParaRPr lang="en-IN" dirty="0"/>
          </a:p>
        </p:txBody>
      </p:sp>
    </p:spTree>
    <p:extLst>
      <p:ext uri="{BB962C8B-B14F-4D97-AF65-F5344CB8AC3E}">
        <p14:creationId xmlns:p14="http://schemas.microsoft.com/office/powerpoint/2010/main" val="220563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459B9F-3CFE-2604-EBCC-3E310CD4D73D}"/>
              </a:ext>
            </a:extLst>
          </p:cNvPr>
          <p:cNvPicPr>
            <a:picLocks noChangeAspect="1"/>
          </p:cNvPicPr>
          <p:nvPr/>
        </p:nvPicPr>
        <p:blipFill>
          <a:blip r:embed="rId2"/>
          <a:stretch>
            <a:fillRect/>
          </a:stretch>
        </p:blipFill>
        <p:spPr>
          <a:xfrm>
            <a:off x="1246909" y="665018"/>
            <a:ext cx="9462655" cy="5375563"/>
          </a:xfrm>
          <a:prstGeom prst="rect">
            <a:avLst/>
          </a:prstGeom>
        </p:spPr>
      </p:pic>
    </p:spTree>
    <p:extLst>
      <p:ext uri="{BB962C8B-B14F-4D97-AF65-F5344CB8AC3E}">
        <p14:creationId xmlns:p14="http://schemas.microsoft.com/office/powerpoint/2010/main" val="160074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F630-8EEB-3319-624A-4CC89F23EE75}"/>
              </a:ext>
            </a:extLst>
          </p:cNvPr>
          <p:cNvSpPr>
            <a:spLocks noGrp="1"/>
          </p:cNvSpPr>
          <p:nvPr>
            <p:ph type="title"/>
          </p:nvPr>
        </p:nvSpPr>
        <p:spPr/>
        <p:txBody>
          <a:bodyPr/>
          <a:lstStyle/>
          <a:p>
            <a:r>
              <a:rPr lang="en-US" dirty="0"/>
              <a:t>Types of Correlation</a:t>
            </a:r>
            <a:br>
              <a:rPr lang="en-US" dirty="0"/>
            </a:br>
            <a:endParaRPr lang="en-IN" dirty="0"/>
          </a:p>
        </p:txBody>
      </p:sp>
      <p:sp>
        <p:nvSpPr>
          <p:cNvPr id="3" name="Content Placeholder 2">
            <a:extLst>
              <a:ext uri="{FF2B5EF4-FFF2-40B4-BE49-F238E27FC236}">
                <a16:creationId xmlns:a16="http://schemas.microsoft.com/office/drawing/2014/main" id="{15076DD3-8447-A620-8465-842A4CE9D9BC}"/>
              </a:ext>
            </a:extLst>
          </p:cNvPr>
          <p:cNvSpPr>
            <a:spLocks noGrp="1"/>
          </p:cNvSpPr>
          <p:nvPr>
            <p:ph idx="1"/>
          </p:nvPr>
        </p:nvSpPr>
        <p:spPr/>
        <p:txBody>
          <a:bodyPr>
            <a:normAutofit fontScale="92500" lnSpcReduction="10000"/>
          </a:bodyPr>
          <a:lstStyle/>
          <a:p>
            <a:r>
              <a:rPr lang="en-US" dirty="0"/>
              <a:t>The scatter plot explains the correlation between the two attributes or variables. It represents how closely the two variables are connected. There can be three such situations to see the relation between the two variables </a:t>
            </a:r>
          </a:p>
          <a:p>
            <a:r>
              <a:rPr lang="en-US" dirty="0"/>
              <a:t>Positive Correlation – when the values of the two variables move in the same direction so that an increase/decrease in the value of one variable is followed by an increase/decrease in the value of the other variable.</a:t>
            </a:r>
          </a:p>
          <a:p>
            <a:r>
              <a:rPr lang="en-US" dirty="0"/>
              <a:t>Negative Correlation – when the values of the two variables move in the opposite direction so that an increase/decrease in the value of one variable is followed by decrease/increase in the value of the other variable.</a:t>
            </a:r>
          </a:p>
          <a:p>
            <a:r>
              <a:rPr lang="en-US" dirty="0"/>
              <a:t>No Correlation – when there is no linear dependence or no relation between the two variables.</a:t>
            </a:r>
            <a:endParaRPr lang="en-IN" dirty="0"/>
          </a:p>
        </p:txBody>
      </p:sp>
    </p:spTree>
    <p:extLst>
      <p:ext uri="{BB962C8B-B14F-4D97-AF65-F5344CB8AC3E}">
        <p14:creationId xmlns:p14="http://schemas.microsoft.com/office/powerpoint/2010/main" val="62518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B4FC75-0D55-061E-AD0E-2AC9E0B0CF00}"/>
              </a:ext>
            </a:extLst>
          </p:cNvPr>
          <p:cNvPicPr>
            <a:picLocks noChangeAspect="1"/>
          </p:cNvPicPr>
          <p:nvPr/>
        </p:nvPicPr>
        <p:blipFill>
          <a:blip r:embed="rId2"/>
          <a:stretch>
            <a:fillRect/>
          </a:stretch>
        </p:blipFill>
        <p:spPr>
          <a:xfrm>
            <a:off x="2202873" y="2396840"/>
            <a:ext cx="7245927" cy="5347855"/>
          </a:xfrm>
          <a:prstGeom prst="rect">
            <a:avLst/>
          </a:prstGeom>
        </p:spPr>
      </p:pic>
      <p:sp>
        <p:nvSpPr>
          <p:cNvPr id="3" name="TextBox 2">
            <a:extLst>
              <a:ext uri="{FF2B5EF4-FFF2-40B4-BE49-F238E27FC236}">
                <a16:creationId xmlns:a16="http://schemas.microsoft.com/office/drawing/2014/main" id="{0AEA57BD-E225-7136-BBE3-358D432530EB}"/>
              </a:ext>
            </a:extLst>
          </p:cNvPr>
          <p:cNvSpPr txBox="1"/>
          <p:nvPr/>
        </p:nvSpPr>
        <p:spPr>
          <a:xfrm>
            <a:off x="1080655" y="568036"/>
            <a:ext cx="7093527" cy="369332"/>
          </a:xfrm>
          <a:prstGeom prst="rect">
            <a:avLst/>
          </a:prstGeom>
          <a:noFill/>
        </p:spPr>
        <p:txBody>
          <a:bodyPr wrap="square" rtlCol="0">
            <a:spAutoFit/>
          </a:bodyPr>
          <a:lstStyle/>
          <a:p>
            <a:r>
              <a:rPr lang="en-IN" dirty="0"/>
              <a:t>Karl Pearson’s coefficient of correlation</a:t>
            </a:r>
          </a:p>
        </p:txBody>
      </p:sp>
    </p:spTree>
    <p:extLst>
      <p:ext uri="{BB962C8B-B14F-4D97-AF65-F5344CB8AC3E}">
        <p14:creationId xmlns:p14="http://schemas.microsoft.com/office/powerpoint/2010/main" val="266676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B766-89BE-5A7F-597C-8809F1ED3F5D}"/>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5BA22B3-1F84-7225-54FB-006DBAC23EE4}"/>
              </a:ext>
            </a:extLst>
          </p:cNvPr>
          <p:cNvPicPr>
            <a:picLocks noGrp="1" noChangeAspect="1"/>
          </p:cNvPicPr>
          <p:nvPr>
            <p:ph idx="1"/>
          </p:nvPr>
        </p:nvPicPr>
        <p:blipFill>
          <a:blip r:embed="rId2"/>
          <a:stretch>
            <a:fillRect/>
          </a:stretch>
        </p:blipFill>
        <p:spPr>
          <a:xfrm>
            <a:off x="2452255" y="2133600"/>
            <a:ext cx="5134407" cy="4461163"/>
          </a:xfrm>
          <a:prstGeom prst="rect">
            <a:avLst/>
          </a:prstGeom>
        </p:spPr>
      </p:pic>
    </p:spTree>
    <p:extLst>
      <p:ext uri="{BB962C8B-B14F-4D97-AF65-F5344CB8AC3E}">
        <p14:creationId xmlns:p14="http://schemas.microsoft.com/office/powerpoint/2010/main" val="99828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601B7-9C58-B64E-CDBC-2100F0B2F406}"/>
              </a:ext>
            </a:extLst>
          </p:cNvPr>
          <p:cNvSpPr>
            <a:spLocks noGrp="1"/>
          </p:cNvSpPr>
          <p:nvPr>
            <p:ph type="title"/>
          </p:nvPr>
        </p:nvSpPr>
        <p:spPr/>
        <p:txBody>
          <a:bodyPr/>
          <a:lstStyle/>
          <a:p>
            <a:r>
              <a:rPr lang="en-IN" dirty="0"/>
              <a:t>Rank Correlation</a:t>
            </a:r>
          </a:p>
        </p:txBody>
      </p:sp>
      <p:pic>
        <p:nvPicPr>
          <p:cNvPr id="4" name="Content Placeholder 3">
            <a:extLst>
              <a:ext uri="{FF2B5EF4-FFF2-40B4-BE49-F238E27FC236}">
                <a16:creationId xmlns:a16="http://schemas.microsoft.com/office/drawing/2014/main" id="{B0538286-0150-421C-6488-D888643E572C}"/>
              </a:ext>
            </a:extLst>
          </p:cNvPr>
          <p:cNvPicPr>
            <a:picLocks noGrp="1" noChangeAspect="1"/>
          </p:cNvPicPr>
          <p:nvPr>
            <p:ph idx="1"/>
          </p:nvPr>
        </p:nvPicPr>
        <p:blipFill>
          <a:blip r:embed="rId2"/>
          <a:stretch>
            <a:fillRect/>
          </a:stretch>
        </p:blipFill>
        <p:spPr>
          <a:xfrm>
            <a:off x="2272145" y="2050473"/>
            <a:ext cx="5947930" cy="3208121"/>
          </a:xfrm>
          <a:prstGeom prst="rect">
            <a:avLst/>
          </a:prstGeom>
        </p:spPr>
      </p:pic>
    </p:spTree>
    <p:extLst>
      <p:ext uri="{BB962C8B-B14F-4D97-AF65-F5344CB8AC3E}">
        <p14:creationId xmlns:p14="http://schemas.microsoft.com/office/powerpoint/2010/main" val="292095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FBDE-A183-63D8-4D38-01384332AAAD}"/>
              </a:ext>
            </a:extLst>
          </p:cNvPr>
          <p:cNvSpPr>
            <a:spLocks noGrp="1"/>
          </p:cNvSpPr>
          <p:nvPr>
            <p:ph type="title"/>
          </p:nvPr>
        </p:nvSpPr>
        <p:spPr/>
        <p:txBody>
          <a:bodyPr/>
          <a:lstStyle/>
          <a:p>
            <a:r>
              <a:rPr lang="en-IN" dirty="0"/>
              <a:t>If rank is repeated where m1, m2 are no of ranks which is repeating.</a:t>
            </a:r>
          </a:p>
        </p:txBody>
      </p:sp>
      <p:pic>
        <p:nvPicPr>
          <p:cNvPr id="4" name="Content Placeholder 3">
            <a:extLst>
              <a:ext uri="{FF2B5EF4-FFF2-40B4-BE49-F238E27FC236}">
                <a16:creationId xmlns:a16="http://schemas.microsoft.com/office/drawing/2014/main" id="{B7FEE1D6-E1B5-64FD-5B3F-512E82BFF4E2}"/>
              </a:ext>
            </a:extLst>
          </p:cNvPr>
          <p:cNvPicPr>
            <a:picLocks noGrp="1" noChangeAspect="1"/>
          </p:cNvPicPr>
          <p:nvPr>
            <p:ph idx="1"/>
          </p:nvPr>
        </p:nvPicPr>
        <p:blipFill>
          <a:blip r:embed="rId2"/>
          <a:stretch>
            <a:fillRect/>
          </a:stretch>
        </p:blipFill>
        <p:spPr>
          <a:xfrm>
            <a:off x="2022764" y="3467894"/>
            <a:ext cx="6206836" cy="1066800"/>
          </a:xfrm>
          <a:prstGeom prst="rect">
            <a:avLst/>
          </a:prstGeom>
        </p:spPr>
      </p:pic>
    </p:spTree>
    <p:extLst>
      <p:ext uri="{BB962C8B-B14F-4D97-AF65-F5344CB8AC3E}">
        <p14:creationId xmlns:p14="http://schemas.microsoft.com/office/powerpoint/2010/main" val="125350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A371-7670-3C48-52E1-3083875FF75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0F2752A9-49B0-2466-614E-E30E78F64280}"/>
              </a:ext>
            </a:extLst>
          </p:cNvPr>
          <p:cNvSpPr>
            <a:spLocks noGrp="1"/>
          </p:cNvSpPr>
          <p:nvPr>
            <p:ph idx="1"/>
          </p:nvPr>
        </p:nvSpPr>
        <p:spPr/>
        <p:txBody>
          <a:bodyPr/>
          <a:lstStyle/>
          <a:p>
            <a:r>
              <a:rPr lang="en-US" dirty="0"/>
              <a:t>Compute the rank correlation coefficient for the following data of the marks obtained by 8 students in the Commerce and Mathematics.</a:t>
            </a:r>
          </a:p>
          <a:p>
            <a:endParaRPr lang="en-US" dirty="0"/>
          </a:p>
          <a:p>
            <a:endParaRPr lang="en-IN" dirty="0"/>
          </a:p>
        </p:txBody>
      </p:sp>
    </p:spTree>
    <p:extLst>
      <p:ext uri="{BB962C8B-B14F-4D97-AF65-F5344CB8AC3E}">
        <p14:creationId xmlns:p14="http://schemas.microsoft.com/office/powerpoint/2010/main" val="135987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66D1E7-586A-9B1B-C0AD-09275B27335C}"/>
              </a:ext>
            </a:extLst>
          </p:cNvPr>
          <p:cNvPicPr>
            <a:picLocks noChangeAspect="1"/>
          </p:cNvPicPr>
          <p:nvPr/>
        </p:nvPicPr>
        <p:blipFill>
          <a:blip r:embed="rId2"/>
          <a:stretch>
            <a:fillRect/>
          </a:stretch>
        </p:blipFill>
        <p:spPr>
          <a:xfrm>
            <a:off x="789709" y="387927"/>
            <a:ext cx="8763866" cy="4907973"/>
          </a:xfrm>
          <a:prstGeom prst="rect">
            <a:avLst/>
          </a:prstGeom>
        </p:spPr>
      </p:pic>
    </p:spTree>
    <p:extLst>
      <p:ext uri="{BB962C8B-B14F-4D97-AF65-F5344CB8AC3E}">
        <p14:creationId xmlns:p14="http://schemas.microsoft.com/office/powerpoint/2010/main" val="192506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653</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UNIT-2</vt:lpstr>
      <vt:lpstr>Correlation</vt:lpstr>
      <vt:lpstr>Types of Correlation </vt:lpstr>
      <vt:lpstr>PowerPoint Presentation</vt:lpstr>
      <vt:lpstr>PowerPoint Presentation</vt:lpstr>
      <vt:lpstr>Rank Correlation</vt:lpstr>
      <vt:lpstr>If rank is repeated where m1, m2 are no of ranks which is repeating.</vt:lpstr>
      <vt:lpstr>Example:</vt:lpstr>
      <vt:lpstr>PowerPoint Presentation</vt:lpstr>
      <vt:lpstr>PowerPoint Presentation</vt:lpstr>
      <vt:lpstr>Regression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 formula between correlation and regression coefficient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Vasu Aggarwal</dc:creator>
  <cp:lastModifiedBy>Vasu Aggarwal</cp:lastModifiedBy>
  <cp:revision>31</cp:revision>
  <dcterms:created xsi:type="dcterms:W3CDTF">2022-10-18T23:25:15Z</dcterms:created>
  <dcterms:modified xsi:type="dcterms:W3CDTF">2022-10-19T06:51:39Z</dcterms:modified>
</cp:coreProperties>
</file>