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27D1D-00A6-A687-EDF8-6E820D941E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FF54AE-0D60-F87D-5D1C-7C926534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637030-2033-9CB5-7AFC-D020BD0333DB}"/>
              </a:ext>
            </a:extLst>
          </p:cNvPr>
          <p:cNvSpPr>
            <a:spLocks noGrp="1"/>
          </p:cNvSpPr>
          <p:nvPr>
            <p:ph type="dt" sz="half" idx="10"/>
          </p:nvPr>
        </p:nvSpPr>
        <p:spPr/>
        <p:txBody>
          <a:bodyPr/>
          <a:lstStyle/>
          <a:p>
            <a:fld id="{7A1D83DA-1F65-48A1-ABFB-499B2F73CD93}" type="datetimeFigureOut">
              <a:rPr lang="en-IN" smtClean="0"/>
              <a:t>20-10-2022</a:t>
            </a:fld>
            <a:endParaRPr lang="en-IN"/>
          </a:p>
        </p:txBody>
      </p:sp>
      <p:sp>
        <p:nvSpPr>
          <p:cNvPr id="5" name="Footer Placeholder 4">
            <a:extLst>
              <a:ext uri="{FF2B5EF4-FFF2-40B4-BE49-F238E27FC236}">
                <a16:creationId xmlns:a16="http://schemas.microsoft.com/office/drawing/2014/main" id="{B385BB96-D6DA-0778-439A-144E037780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6ECD51-2E0B-2437-7F23-4D90D184A6EF}"/>
              </a:ext>
            </a:extLst>
          </p:cNvPr>
          <p:cNvSpPr>
            <a:spLocks noGrp="1"/>
          </p:cNvSpPr>
          <p:nvPr>
            <p:ph type="sldNum" sz="quarter" idx="12"/>
          </p:nvPr>
        </p:nvSpPr>
        <p:spPr/>
        <p:txBody>
          <a:bodyPr/>
          <a:lstStyle/>
          <a:p>
            <a:fld id="{998070F6-7178-4F96-A7B7-614EA88B6FDA}" type="slidenum">
              <a:rPr lang="en-IN" smtClean="0"/>
              <a:t>‹#›</a:t>
            </a:fld>
            <a:endParaRPr lang="en-IN"/>
          </a:p>
        </p:txBody>
      </p:sp>
    </p:spTree>
    <p:extLst>
      <p:ext uri="{BB962C8B-B14F-4D97-AF65-F5344CB8AC3E}">
        <p14:creationId xmlns:p14="http://schemas.microsoft.com/office/powerpoint/2010/main" val="378944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6188-12A3-EA9F-E6B2-591C4BF9DA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491A3A-E5A1-6937-5780-240596543B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576A8-4BF9-503C-D299-5FFF47A9A7C8}"/>
              </a:ext>
            </a:extLst>
          </p:cNvPr>
          <p:cNvSpPr>
            <a:spLocks noGrp="1"/>
          </p:cNvSpPr>
          <p:nvPr>
            <p:ph type="dt" sz="half" idx="10"/>
          </p:nvPr>
        </p:nvSpPr>
        <p:spPr/>
        <p:txBody>
          <a:bodyPr/>
          <a:lstStyle/>
          <a:p>
            <a:fld id="{7A1D83DA-1F65-48A1-ABFB-499B2F73CD93}" type="datetimeFigureOut">
              <a:rPr lang="en-IN" smtClean="0"/>
              <a:t>20-10-2022</a:t>
            </a:fld>
            <a:endParaRPr lang="en-IN"/>
          </a:p>
        </p:txBody>
      </p:sp>
      <p:sp>
        <p:nvSpPr>
          <p:cNvPr id="5" name="Footer Placeholder 4">
            <a:extLst>
              <a:ext uri="{FF2B5EF4-FFF2-40B4-BE49-F238E27FC236}">
                <a16:creationId xmlns:a16="http://schemas.microsoft.com/office/drawing/2014/main" id="{0E79B76A-9950-A21C-082C-F79167B5BB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FF6541-71DE-0449-24E4-BA670DD7D20B}"/>
              </a:ext>
            </a:extLst>
          </p:cNvPr>
          <p:cNvSpPr>
            <a:spLocks noGrp="1"/>
          </p:cNvSpPr>
          <p:nvPr>
            <p:ph type="sldNum" sz="quarter" idx="12"/>
          </p:nvPr>
        </p:nvSpPr>
        <p:spPr/>
        <p:txBody>
          <a:bodyPr/>
          <a:lstStyle/>
          <a:p>
            <a:fld id="{998070F6-7178-4F96-A7B7-614EA88B6FDA}" type="slidenum">
              <a:rPr lang="en-IN" smtClean="0"/>
              <a:t>‹#›</a:t>
            </a:fld>
            <a:endParaRPr lang="en-IN"/>
          </a:p>
        </p:txBody>
      </p:sp>
    </p:spTree>
    <p:extLst>
      <p:ext uri="{BB962C8B-B14F-4D97-AF65-F5344CB8AC3E}">
        <p14:creationId xmlns:p14="http://schemas.microsoft.com/office/powerpoint/2010/main" val="109618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5DE3C9-DF33-613D-5025-4506C9FD99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E6B922-FE19-F5CB-6B3D-52519142A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C821BB-E40E-2BFD-C74A-5A1A5B864633}"/>
              </a:ext>
            </a:extLst>
          </p:cNvPr>
          <p:cNvSpPr>
            <a:spLocks noGrp="1"/>
          </p:cNvSpPr>
          <p:nvPr>
            <p:ph type="dt" sz="half" idx="10"/>
          </p:nvPr>
        </p:nvSpPr>
        <p:spPr/>
        <p:txBody>
          <a:bodyPr/>
          <a:lstStyle/>
          <a:p>
            <a:fld id="{7A1D83DA-1F65-48A1-ABFB-499B2F73CD93}" type="datetimeFigureOut">
              <a:rPr lang="en-IN" smtClean="0"/>
              <a:t>20-10-2022</a:t>
            </a:fld>
            <a:endParaRPr lang="en-IN"/>
          </a:p>
        </p:txBody>
      </p:sp>
      <p:sp>
        <p:nvSpPr>
          <p:cNvPr id="5" name="Footer Placeholder 4">
            <a:extLst>
              <a:ext uri="{FF2B5EF4-FFF2-40B4-BE49-F238E27FC236}">
                <a16:creationId xmlns:a16="http://schemas.microsoft.com/office/drawing/2014/main" id="{E5F4DCCA-0D00-CA97-5A85-71A5D5B174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6FF5F8-73C5-98AA-DF99-5E419975EA77}"/>
              </a:ext>
            </a:extLst>
          </p:cNvPr>
          <p:cNvSpPr>
            <a:spLocks noGrp="1"/>
          </p:cNvSpPr>
          <p:nvPr>
            <p:ph type="sldNum" sz="quarter" idx="12"/>
          </p:nvPr>
        </p:nvSpPr>
        <p:spPr/>
        <p:txBody>
          <a:bodyPr/>
          <a:lstStyle/>
          <a:p>
            <a:fld id="{998070F6-7178-4F96-A7B7-614EA88B6FDA}" type="slidenum">
              <a:rPr lang="en-IN" smtClean="0"/>
              <a:t>‹#›</a:t>
            </a:fld>
            <a:endParaRPr lang="en-IN"/>
          </a:p>
        </p:txBody>
      </p:sp>
    </p:spTree>
    <p:extLst>
      <p:ext uri="{BB962C8B-B14F-4D97-AF65-F5344CB8AC3E}">
        <p14:creationId xmlns:p14="http://schemas.microsoft.com/office/powerpoint/2010/main" val="4197124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EFFD-31D3-9EA0-BDC8-880BBBD523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3B66BB-9D82-71AC-5C55-ABADB51991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8F664A-044D-F715-EE46-3FFC5811CBC5}"/>
              </a:ext>
            </a:extLst>
          </p:cNvPr>
          <p:cNvSpPr>
            <a:spLocks noGrp="1"/>
          </p:cNvSpPr>
          <p:nvPr>
            <p:ph type="dt" sz="half" idx="10"/>
          </p:nvPr>
        </p:nvSpPr>
        <p:spPr/>
        <p:txBody>
          <a:bodyPr/>
          <a:lstStyle/>
          <a:p>
            <a:fld id="{7A1D83DA-1F65-48A1-ABFB-499B2F73CD93}" type="datetimeFigureOut">
              <a:rPr lang="en-IN" smtClean="0"/>
              <a:t>20-10-2022</a:t>
            </a:fld>
            <a:endParaRPr lang="en-IN"/>
          </a:p>
        </p:txBody>
      </p:sp>
      <p:sp>
        <p:nvSpPr>
          <p:cNvPr id="5" name="Footer Placeholder 4">
            <a:extLst>
              <a:ext uri="{FF2B5EF4-FFF2-40B4-BE49-F238E27FC236}">
                <a16:creationId xmlns:a16="http://schemas.microsoft.com/office/drawing/2014/main" id="{37E19767-D768-7C0F-5A4D-480E8C8F8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4CA8D1-B7FC-2CD9-4171-1B3B3F0246C3}"/>
              </a:ext>
            </a:extLst>
          </p:cNvPr>
          <p:cNvSpPr>
            <a:spLocks noGrp="1"/>
          </p:cNvSpPr>
          <p:nvPr>
            <p:ph type="sldNum" sz="quarter" idx="12"/>
          </p:nvPr>
        </p:nvSpPr>
        <p:spPr/>
        <p:txBody>
          <a:bodyPr/>
          <a:lstStyle/>
          <a:p>
            <a:fld id="{998070F6-7178-4F96-A7B7-614EA88B6FDA}" type="slidenum">
              <a:rPr lang="en-IN" smtClean="0"/>
              <a:t>‹#›</a:t>
            </a:fld>
            <a:endParaRPr lang="en-IN"/>
          </a:p>
        </p:txBody>
      </p:sp>
    </p:spTree>
    <p:extLst>
      <p:ext uri="{BB962C8B-B14F-4D97-AF65-F5344CB8AC3E}">
        <p14:creationId xmlns:p14="http://schemas.microsoft.com/office/powerpoint/2010/main" val="396200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2878-B312-D2AF-3A7A-44EB3AA45A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01C73C-D1EF-5BDB-28BA-2A12E58D8D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7DCE29-6098-1A1E-3E2C-A60B40578EF7}"/>
              </a:ext>
            </a:extLst>
          </p:cNvPr>
          <p:cNvSpPr>
            <a:spLocks noGrp="1"/>
          </p:cNvSpPr>
          <p:nvPr>
            <p:ph type="dt" sz="half" idx="10"/>
          </p:nvPr>
        </p:nvSpPr>
        <p:spPr/>
        <p:txBody>
          <a:bodyPr/>
          <a:lstStyle/>
          <a:p>
            <a:fld id="{7A1D83DA-1F65-48A1-ABFB-499B2F73CD93}" type="datetimeFigureOut">
              <a:rPr lang="en-IN" smtClean="0"/>
              <a:t>20-10-2022</a:t>
            </a:fld>
            <a:endParaRPr lang="en-IN"/>
          </a:p>
        </p:txBody>
      </p:sp>
      <p:sp>
        <p:nvSpPr>
          <p:cNvPr id="5" name="Footer Placeholder 4">
            <a:extLst>
              <a:ext uri="{FF2B5EF4-FFF2-40B4-BE49-F238E27FC236}">
                <a16:creationId xmlns:a16="http://schemas.microsoft.com/office/drawing/2014/main" id="{568EB341-C86F-EBBD-A701-A3A4F01B4E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79C203-EED2-14DF-ED53-3C04061B4014}"/>
              </a:ext>
            </a:extLst>
          </p:cNvPr>
          <p:cNvSpPr>
            <a:spLocks noGrp="1"/>
          </p:cNvSpPr>
          <p:nvPr>
            <p:ph type="sldNum" sz="quarter" idx="12"/>
          </p:nvPr>
        </p:nvSpPr>
        <p:spPr/>
        <p:txBody>
          <a:bodyPr/>
          <a:lstStyle/>
          <a:p>
            <a:fld id="{998070F6-7178-4F96-A7B7-614EA88B6FDA}" type="slidenum">
              <a:rPr lang="en-IN" smtClean="0"/>
              <a:t>‹#›</a:t>
            </a:fld>
            <a:endParaRPr lang="en-IN"/>
          </a:p>
        </p:txBody>
      </p:sp>
    </p:spTree>
    <p:extLst>
      <p:ext uri="{BB962C8B-B14F-4D97-AF65-F5344CB8AC3E}">
        <p14:creationId xmlns:p14="http://schemas.microsoft.com/office/powerpoint/2010/main" val="318054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B8F05-FD55-C011-93CF-4112801C2B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F9A22C-C057-B65E-5B53-91F767FFE2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06FA40-A474-8B41-1C5A-1F1FF4EBDE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A49B4A-F891-E3C0-597A-05EDE5343F1B}"/>
              </a:ext>
            </a:extLst>
          </p:cNvPr>
          <p:cNvSpPr>
            <a:spLocks noGrp="1"/>
          </p:cNvSpPr>
          <p:nvPr>
            <p:ph type="dt" sz="half" idx="10"/>
          </p:nvPr>
        </p:nvSpPr>
        <p:spPr/>
        <p:txBody>
          <a:bodyPr/>
          <a:lstStyle/>
          <a:p>
            <a:fld id="{7A1D83DA-1F65-48A1-ABFB-499B2F73CD93}" type="datetimeFigureOut">
              <a:rPr lang="en-IN" smtClean="0"/>
              <a:t>20-10-2022</a:t>
            </a:fld>
            <a:endParaRPr lang="en-IN"/>
          </a:p>
        </p:txBody>
      </p:sp>
      <p:sp>
        <p:nvSpPr>
          <p:cNvPr id="6" name="Footer Placeholder 5">
            <a:extLst>
              <a:ext uri="{FF2B5EF4-FFF2-40B4-BE49-F238E27FC236}">
                <a16:creationId xmlns:a16="http://schemas.microsoft.com/office/drawing/2014/main" id="{A2EDE0BB-A8EC-A821-4C28-D13739FE47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897703-6D47-FD15-1109-18402C5DD633}"/>
              </a:ext>
            </a:extLst>
          </p:cNvPr>
          <p:cNvSpPr>
            <a:spLocks noGrp="1"/>
          </p:cNvSpPr>
          <p:nvPr>
            <p:ph type="sldNum" sz="quarter" idx="12"/>
          </p:nvPr>
        </p:nvSpPr>
        <p:spPr/>
        <p:txBody>
          <a:bodyPr/>
          <a:lstStyle/>
          <a:p>
            <a:fld id="{998070F6-7178-4F96-A7B7-614EA88B6FDA}" type="slidenum">
              <a:rPr lang="en-IN" smtClean="0"/>
              <a:t>‹#›</a:t>
            </a:fld>
            <a:endParaRPr lang="en-IN"/>
          </a:p>
        </p:txBody>
      </p:sp>
    </p:spTree>
    <p:extLst>
      <p:ext uri="{BB962C8B-B14F-4D97-AF65-F5344CB8AC3E}">
        <p14:creationId xmlns:p14="http://schemas.microsoft.com/office/powerpoint/2010/main" val="56720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3DD4-3FCB-E005-D615-2D8D9F644A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FB7225-B620-45F1-70DD-94F2A03981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199618-066D-FC03-C1C3-A3E73D0A4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11415B-99AC-000E-D408-E9F178C8C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AD8941-D7A0-7B02-8987-E632885D8B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943A8A-B9D3-1551-3EDD-709F2D0247F4}"/>
              </a:ext>
            </a:extLst>
          </p:cNvPr>
          <p:cNvSpPr>
            <a:spLocks noGrp="1"/>
          </p:cNvSpPr>
          <p:nvPr>
            <p:ph type="dt" sz="half" idx="10"/>
          </p:nvPr>
        </p:nvSpPr>
        <p:spPr/>
        <p:txBody>
          <a:bodyPr/>
          <a:lstStyle/>
          <a:p>
            <a:fld id="{7A1D83DA-1F65-48A1-ABFB-499B2F73CD93}" type="datetimeFigureOut">
              <a:rPr lang="en-IN" smtClean="0"/>
              <a:t>20-10-2022</a:t>
            </a:fld>
            <a:endParaRPr lang="en-IN"/>
          </a:p>
        </p:txBody>
      </p:sp>
      <p:sp>
        <p:nvSpPr>
          <p:cNvPr id="8" name="Footer Placeholder 7">
            <a:extLst>
              <a:ext uri="{FF2B5EF4-FFF2-40B4-BE49-F238E27FC236}">
                <a16:creationId xmlns:a16="http://schemas.microsoft.com/office/drawing/2014/main" id="{3F30165E-67BE-3893-11DA-09F15899A7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E5C7149-37FF-9240-33CB-87CFA04E977A}"/>
              </a:ext>
            </a:extLst>
          </p:cNvPr>
          <p:cNvSpPr>
            <a:spLocks noGrp="1"/>
          </p:cNvSpPr>
          <p:nvPr>
            <p:ph type="sldNum" sz="quarter" idx="12"/>
          </p:nvPr>
        </p:nvSpPr>
        <p:spPr/>
        <p:txBody>
          <a:bodyPr/>
          <a:lstStyle/>
          <a:p>
            <a:fld id="{998070F6-7178-4F96-A7B7-614EA88B6FDA}" type="slidenum">
              <a:rPr lang="en-IN" smtClean="0"/>
              <a:t>‹#›</a:t>
            </a:fld>
            <a:endParaRPr lang="en-IN"/>
          </a:p>
        </p:txBody>
      </p:sp>
    </p:spTree>
    <p:extLst>
      <p:ext uri="{BB962C8B-B14F-4D97-AF65-F5344CB8AC3E}">
        <p14:creationId xmlns:p14="http://schemas.microsoft.com/office/powerpoint/2010/main" val="86986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A34A-1C5B-0AFB-2C84-584A65E6FC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3D6767-47AA-2661-BE2A-B6630EC989B6}"/>
              </a:ext>
            </a:extLst>
          </p:cNvPr>
          <p:cNvSpPr>
            <a:spLocks noGrp="1"/>
          </p:cNvSpPr>
          <p:nvPr>
            <p:ph type="dt" sz="half" idx="10"/>
          </p:nvPr>
        </p:nvSpPr>
        <p:spPr/>
        <p:txBody>
          <a:bodyPr/>
          <a:lstStyle/>
          <a:p>
            <a:fld id="{7A1D83DA-1F65-48A1-ABFB-499B2F73CD93}" type="datetimeFigureOut">
              <a:rPr lang="en-IN" smtClean="0"/>
              <a:t>20-10-2022</a:t>
            </a:fld>
            <a:endParaRPr lang="en-IN"/>
          </a:p>
        </p:txBody>
      </p:sp>
      <p:sp>
        <p:nvSpPr>
          <p:cNvPr id="4" name="Footer Placeholder 3">
            <a:extLst>
              <a:ext uri="{FF2B5EF4-FFF2-40B4-BE49-F238E27FC236}">
                <a16:creationId xmlns:a16="http://schemas.microsoft.com/office/drawing/2014/main" id="{31638F0C-9635-37C6-B26B-9AF4CB163E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BEDAD2-9EC4-F9E5-A75B-AF823453A7C6}"/>
              </a:ext>
            </a:extLst>
          </p:cNvPr>
          <p:cNvSpPr>
            <a:spLocks noGrp="1"/>
          </p:cNvSpPr>
          <p:nvPr>
            <p:ph type="sldNum" sz="quarter" idx="12"/>
          </p:nvPr>
        </p:nvSpPr>
        <p:spPr/>
        <p:txBody>
          <a:bodyPr/>
          <a:lstStyle/>
          <a:p>
            <a:fld id="{998070F6-7178-4F96-A7B7-614EA88B6FDA}" type="slidenum">
              <a:rPr lang="en-IN" smtClean="0"/>
              <a:t>‹#›</a:t>
            </a:fld>
            <a:endParaRPr lang="en-IN"/>
          </a:p>
        </p:txBody>
      </p:sp>
    </p:spTree>
    <p:extLst>
      <p:ext uri="{BB962C8B-B14F-4D97-AF65-F5344CB8AC3E}">
        <p14:creationId xmlns:p14="http://schemas.microsoft.com/office/powerpoint/2010/main" val="1677533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97B382-39DA-74EF-6FA1-B3F7A7CFBDF1}"/>
              </a:ext>
            </a:extLst>
          </p:cNvPr>
          <p:cNvSpPr>
            <a:spLocks noGrp="1"/>
          </p:cNvSpPr>
          <p:nvPr>
            <p:ph type="dt" sz="half" idx="10"/>
          </p:nvPr>
        </p:nvSpPr>
        <p:spPr/>
        <p:txBody>
          <a:bodyPr/>
          <a:lstStyle/>
          <a:p>
            <a:fld id="{7A1D83DA-1F65-48A1-ABFB-499B2F73CD93}" type="datetimeFigureOut">
              <a:rPr lang="en-IN" smtClean="0"/>
              <a:t>20-10-2022</a:t>
            </a:fld>
            <a:endParaRPr lang="en-IN"/>
          </a:p>
        </p:txBody>
      </p:sp>
      <p:sp>
        <p:nvSpPr>
          <p:cNvPr id="3" name="Footer Placeholder 2">
            <a:extLst>
              <a:ext uri="{FF2B5EF4-FFF2-40B4-BE49-F238E27FC236}">
                <a16:creationId xmlns:a16="http://schemas.microsoft.com/office/drawing/2014/main" id="{AC1C44FB-4F83-A2AD-5A34-1C5748A5BF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182565-7A13-E4BE-2D2E-505DDD3D157D}"/>
              </a:ext>
            </a:extLst>
          </p:cNvPr>
          <p:cNvSpPr>
            <a:spLocks noGrp="1"/>
          </p:cNvSpPr>
          <p:nvPr>
            <p:ph type="sldNum" sz="quarter" idx="12"/>
          </p:nvPr>
        </p:nvSpPr>
        <p:spPr/>
        <p:txBody>
          <a:bodyPr/>
          <a:lstStyle/>
          <a:p>
            <a:fld id="{998070F6-7178-4F96-A7B7-614EA88B6FDA}" type="slidenum">
              <a:rPr lang="en-IN" smtClean="0"/>
              <a:t>‹#›</a:t>
            </a:fld>
            <a:endParaRPr lang="en-IN"/>
          </a:p>
        </p:txBody>
      </p:sp>
    </p:spTree>
    <p:extLst>
      <p:ext uri="{BB962C8B-B14F-4D97-AF65-F5344CB8AC3E}">
        <p14:creationId xmlns:p14="http://schemas.microsoft.com/office/powerpoint/2010/main" val="425438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FA28-411F-5893-03DC-992F6FE7A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79ECA7-D990-D94F-A9A6-BE0A5CF268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B48A8-EFBB-A8F3-8032-5650883CB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8FD8E9-E3E6-5972-58C6-1702DC31A580}"/>
              </a:ext>
            </a:extLst>
          </p:cNvPr>
          <p:cNvSpPr>
            <a:spLocks noGrp="1"/>
          </p:cNvSpPr>
          <p:nvPr>
            <p:ph type="dt" sz="half" idx="10"/>
          </p:nvPr>
        </p:nvSpPr>
        <p:spPr/>
        <p:txBody>
          <a:bodyPr/>
          <a:lstStyle/>
          <a:p>
            <a:fld id="{7A1D83DA-1F65-48A1-ABFB-499B2F73CD93}" type="datetimeFigureOut">
              <a:rPr lang="en-IN" smtClean="0"/>
              <a:t>20-10-2022</a:t>
            </a:fld>
            <a:endParaRPr lang="en-IN"/>
          </a:p>
        </p:txBody>
      </p:sp>
      <p:sp>
        <p:nvSpPr>
          <p:cNvPr id="6" name="Footer Placeholder 5">
            <a:extLst>
              <a:ext uri="{FF2B5EF4-FFF2-40B4-BE49-F238E27FC236}">
                <a16:creationId xmlns:a16="http://schemas.microsoft.com/office/drawing/2014/main" id="{83EE29E9-5791-B29B-412D-A22EA8EB46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4FE0B3-1988-4E76-6250-8F0F13B974AA}"/>
              </a:ext>
            </a:extLst>
          </p:cNvPr>
          <p:cNvSpPr>
            <a:spLocks noGrp="1"/>
          </p:cNvSpPr>
          <p:nvPr>
            <p:ph type="sldNum" sz="quarter" idx="12"/>
          </p:nvPr>
        </p:nvSpPr>
        <p:spPr/>
        <p:txBody>
          <a:bodyPr/>
          <a:lstStyle/>
          <a:p>
            <a:fld id="{998070F6-7178-4F96-A7B7-614EA88B6FDA}" type="slidenum">
              <a:rPr lang="en-IN" smtClean="0"/>
              <a:t>‹#›</a:t>
            </a:fld>
            <a:endParaRPr lang="en-IN"/>
          </a:p>
        </p:txBody>
      </p:sp>
    </p:spTree>
    <p:extLst>
      <p:ext uri="{BB962C8B-B14F-4D97-AF65-F5344CB8AC3E}">
        <p14:creationId xmlns:p14="http://schemas.microsoft.com/office/powerpoint/2010/main" val="1501448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5465A-B3E2-1CDA-1484-ADDED5F6E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18515E-7867-FA5D-EB0F-0B29ABE67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F5F825-6601-5474-42CF-3C07C632D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CC1-6F65-92DA-7D74-A28AB2FBE610}"/>
              </a:ext>
            </a:extLst>
          </p:cNvPr>
          <p:cNvSpPr>
            <a:spLocks noGrp="1"/>
          </p:cNvSpPr>
          <p:nvPr>
            <p:ph type="dt" sz="half" idx="10"/>
          </p:nvPr>
        </p:nvSpPr>
        <p:spPr/>
        <p:txBody>
          <a:bodyPr/>
          <a:lstStyle/>
          <a:p>
            <a:fld id="{7A1D83DA-1F65-48A1-ABFB-499B2F73CD93}" type="datetimeFigureOut">
              <a:rPr lang="en-IN" smtClean="0"/>
              <a:t>20-10-2022</a:t>
            </a:fld>
            <a:endParaRPr lang="en-IN"/>
          </a:p>
        </p:txBody>
      </p:sp>
      <p:sp>
        <p:nvSpPr>
          <p:cNvPr id="6" name="Footer Placeholder 5">
            <a:extLst>
              <a:ext uri="{FF2B5EF4-FFF2-40B4-BE49-F238E27FC236}">
                <a16:creationId xmlns:a16="http://schemas.microsoft.com/office/drawing/2014/main" id="{9CAF0D46-02D6-151D-93DE-95208EF0A0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D00626-9BC3-5F36-FAC0-6364B214C69A}"/>
              </a:ext>
            </a:extLst>
          </p:cNvPr>
          <p:cNvSpPr>
            <a:spLocks noGrp="1"/>
          </p:cNvSpPr>
          <p:nvPr>
            <p:ph type="sldNum" sz="quarter" idx="12"/>
          </p:nvPr>
        </p:nvSpPr>
        <p:spPr/>
        <p:txBody>
          <a:bodyPr/>
          <a:lstStyle/>
          <a:p>
            <a:fld id="{998070F6-7178-4F96-A7B7-614EA88B6FDA}" type="slidenum">
              <a:rPr lang="en-IN" smtClean="0"/>
              <a:t>‹#›</a:t>
            </a:fld>
            <a:endParaRPr lang="en-IN"/>
          </a:p>
        </p:txBody>
      </p:sp>
    </p:spTree>
    <p:extLst>
      <p:ext uri="{BB962C8B-B14F-4D97-AF65-F5344CB8AC3E}">
        <p14:creationId xmlns:p14="http://schemas.microsoft.com/office/powerpoint/2010/main" val="39548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6767D4-A39D-C0CC-2FA0-388D811F8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EE1FFC-754A-1100-5803-77812E0335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B7B5E-B8D6-272F-5FE7-30ECD3A5AF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D83DA-1F65-48A1-ABFB-499B2F73CD93}" type="datetimeFigureOut">
              <a:rPr lang="en-IN" smtClean="0"/>
              <a:t>20-10-2022</a:t>
            </a:fld>
            <a:endParaRPr lang="en-IN"/>
          </a:p>
        </p:txBody>
      </p:sp>
      <p:sp>
        <p:nvSpPr>
          <p:cNvPr id="5" name="Footer Placeholder 4">
            <a:extLst>
              <a:ext uri="{FF2B5EF4-FFF2-40B4-BE49-F238E27FC236}">
                <a16:creationId xmlns:a16="http://schemas.microsoft.com/office/drawing/2014/main" id="{EC2A237A-FBEC-F098-1237-EA3792255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27BA83-7220-42CE-5FBE-17D31CE2E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070F6-7178-4F96-A7B7-614EA88B6FDA}" type="slidenum">
              <a:rPr lang="en-IN" smtClean="0"/>
              <a:t>‹#›</a:t>
            </a:fld>
            <a:endParaRPr lang="en-IN"/>
          </a:p>
        </p:txBody>
      </p:sp>
    </p:spTree>
    <p:extLst>
      <p:ext uri="{BB962C8B-B14F-4D97-AF65-F5344CB8AC3E}">
        <p14:creationId xmlns:p14="http://schemas.microsoft.com/office/powerpoint/2010/main" val="712843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AE54-892A-0B74-5B3E-4C5F3F351CCA}"/>
              </a:ext>
            </a:extLst>
          </p:cNvPr>
          <p:cNvSpPr>
            <a:spLocks noGrp="1"/>
          </p:cNvSpPr>
          <p:nvPr>
            <p:ph type="ctrTitle"/>
          </p:nvPr>
        </p:nvSpPr>
        <p:spPr/>
        <p:txBody>
          <a:bodyPr/>
          <a:lstStyle/>
          <a:p>
            <a:r>
              <a:rPr lang="en-IN" dirty="0"/>
              <a:t>Unit-1</a:t>
            </a:r>
          </a:p>
        </p:txBody>
      </p:sp>
      <p:sp>
        <p:nvSpPr>
          <p:cNvPr id="3" name="Subtitle 2">
            <a:extLst>
              <a:ext uri="{FF2B5EF4-FFF2-40B4-BE49-F238E27FC236}">
                <a16:creationId xmlns:a16="http://schemas.microsoft.com/office/drawing/2014/main" id="{0C329301-87AA-15C3-A0A0-811DF5422E1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8170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037D-9887-3372-E65B-0C2A9B8E3A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53C210-3462-CFF2-F230-25F6A8B117C6}"/>
              </a:ext>
            </a:extLst>
          </p:cNvPr>
          <p:cNvSpPr>
            <a:spLocks noGrp="1"/>
          </p:cNvSpPr>
          <p:nvPr>
            <p:ph idx="1"/>
          </p:nvPr>
        </p:nvSpPr>
        <p:spPr/>
        <p:txBody>
          <a:bodyPr/>
          <a:lstStyle/>
          <a:p>
            <a:r>
              <a:rPr lang="en-US" dirty="0"/>
              <a:t>We can calculate consistency using standard deviation and mean of the given date , i.e.</a:t>
            </a:r>
          </a:p>
          <a:p>
            <a:endParaRPr lang="en-US" dirty="0"/>
          </a:p>
          <a:p>
            <a:r>
              <a:rPr lang="en-US" dirty="0"/>
              <a:t>Coefficient of Variation </a:t>
            </a:r>
            <a:r>
              <a:rPr lang="en-US"/>
              <a:t>= (σ/μ)×</a:t>
            </a:r>
            <a:r>
              <a:rPr lang="en-US" dirty="0"/>
              <a:t>100 </a:t>
            </a:r>
          </a:p>
          <a:p>
            <a:endParaRPr lang="en-US" dirty="0"/>
          </a:p>
          <a:p>
            <a:r>
              <a:rPr lang="en-US" dirty="0"/>
              <a:t>The data having lower coefficient of Variation is more consistent and vice - versa.</a:t>
            </a:r>
            <a:endParaRPr lang="en-IN" dirty="0"/>
          </a:p>
        </p:txBody>
      </p:sp>
    </p:spTree>
    <p:extLst>
      <p:ext uri="{BB962C8B-B14F-4D97-AF65-F5344CB8AC3E}">
        <p14:creationId xmlns:p14="http://schemas.microsoft.com/office/powerpoint/2010/main" val="146511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3B27-FDC0-A554-A3E4-3FD8CC33E565}"/>
              </a:ext>
            </a:extLst>
          </p:cNvPr>
          <p:cNvSpPr>
            <a:spLocks noGrp="1"/>
          </p:cNvSpPr>
          <p:nvPr>
            <p:ph type="title"/>
          </p:nvPr>
        </p:nvSpPr>
        <p:spPr/>
        <p:txBody>
          <a:bodyPr/>
          <a:lstStyle/>
          <a:p>
            <a:r>
              <a:rPr lang="en-US" b="1" i="0" dirty="0">
                <a:solidFill>
                  <a:srgbClr val="202124"/>
                </a:solidFill>
                <a:effectLst/>
                <a:latin typeface="Google Sans"/>
              </a:rPr>
              <a:t>Methods of Collecting Primary Data</a:t>
            </a:r>
            <a:br>
              <a:rPr lang="en-US" b="0" i="0" dirty="0">
                <a:solidFill>
                  <a:srgbClr val="202124"/>
                </a:solidFill>
                <a:effectLst/>
                <a:latin typeface="Google Sans"/>
              </a:rPr>
            </a:br>
            <a:endParaRPr lang="en-IN" dirty="0"/>
          </a:p>
        </p:txBody>
      </p:sp>
      <p:sp>
        <p:nvSpPr>
          <p:cNvPr id="3" name="Content Placeholder 2">
            <a:extLst>
              <a:ext uri="{FF2B5EF4-FFF2-40B4-BE49-F238E27FC236}">
                <a16:creationId xmlns:a16="http://schemas.microsoft.com/office/drawing/2014/main" id="{4E1FDD21-F8F2-2179-7EF4-0171EAE677BB}"/>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Direct personal investigation.</a:t>
            </a:r>
          </a:p>
          <a:p>
            <a:pPr algn="l">
              <a:buFont typeface="Arial" panose="020B0604020202020204" pitchFamily="34" charset="0"/>
              <a:buChar char="•"/>
            </a:pPr>
            <a:r>
              <a:rPr lang="en-US" b="0" i="0" dirty="0">
                <a:solidFill>
                  <a:srgbClr val="202124"/>
                </a:solidFill>
                <a:effectLst/>
                <a:latin typeface="arial" panose="020B0604020202020204" pitchFamily="34" charset="0"/>
              </a:rPr>
              <a:t>Information through correspondents.</a:t>
            </a:r>
          </a:p>
          <a:p>
            <a:pPr algn="l">
              <a:buFont typeface="Arial" panose="020B0604020202020204" pitchFamily="34" charset="0"/>
              <a:buChar char="•"/>
            </a:pPr>
            <a:r>
              <a:rPr lang="en-US" b="0" i="0" dirty="0">
                <a:solidFill>
                  <a:srgbClr val="202124"/>
                </a:solidFill>
                <a:effectLst/>
                <a:latin typeface="arial" panose="020B0604020202020204" pitchFamily="34" charset="0"/>
              </a:rPr>
              <a:t>Telephonic interview.</a:t>
            </a:r>
          </a:p>
          <a:p>
            <a:pPr algn="l">
              <a:buFont typeface="Arial" panose="020B0604020202020204" pitchFamily="34" charset="0"/>
              <a:buChar char="•"/>
            </a:pPr>
            <a:r>
              <a:rPr lang="en-US" b="0" i="0" dirty="0">
                <a:solidFill>
                  <a:srgbClr val="202124"/>
                </a:solidFill>
                <a:effectLst/>
                <a:latin typeface="arial" panose="020B0604020202020204" pitchFamily="34" charset="0"/>
              </a:rPr>
              <a:t>Mailed questionnaire.</a:t>
            </a:r>
          </a:p>
          <a:p>
            <a:pPr algn="l">
              <a:buFont typeface="Arial" panose="020B0604020202020204" pitchFamily="34" charset="0"/>
              <a:buChar char="•"/>
            </a:pPr>
            <a:r>
              <a:rPr lang="en-US" b="0" i="0" dirty="0">
                <a:solidFill>
                  <a:srgbClr val="202124"/>
                </a:solidFill>
                <a:effectLst/>
                <a:latin typeface="arial" panose="020B0604020202020204" pitchFamily="34" charset="0"/>
              </a:rPr>
              <a:t>The questionnaire filled by enumerators.</a:t>
            </a:r>
          </a:p>
          <a:p>
            <a:endParaRPr lang="en-IN" dirty="0"/>
          </a:p>
        </p:txBody>
      </p:sp>
    </p:spTree>
    <p:extLst>
      <p:ext uri="{BB962C8B-B14F-4D97-AF65-F5344CB8AC3E}">
        <p14:creationId xmlns:p14="http://schemas.microsoft.com/office/powerpoint/2010/main" val="113623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5130-713E-89A6-BABC-F1CB95B8015C}"/>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Direct personal investigation.</a:t>
            </a:r>
            <a:br>
              <a:rPr lang="en-US" b="0" i="0" dirty="0">
                <a:solidFill>
                  <a:srgbClr val="202124"/>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E5EB579-CE13-FFD4-7F32-20D6B4304054}"/>
              </a:ext>
            </a:extLst>
          </p:cNvPr>
          <p:cNvSpPr>
            <a:spLocks noGrp="1"/>
          </p:cNvSpPr>
          <p:nvPr>
            <p:ph idx="1"/>
          </p:nvPr>
        </p:nvSpPr>
        <p:spPr/>
        <p:txBody>
          <a:bodyPr/>
          <a:lstStyle/>
          <a:p>
            <a:r>
              <a:rPr lang="en-US" b="0" i="0" dirty="0">
                <a:solidFill>
                  <a:srgbClr val="333333"/>
                </a:solidFill>
                <a:effectLst/>
                <a:latin typeface="Roboto" panose="02000000000000000000" pitchFamily="2" charset="0"/>
              </a:rPr>
              <a:t>In this method, a person known as an interviewer is required to ask questions face to face to the other person. The personal interview can be structured or unstructured, direct investigation, focused conversation, etc.</a:t>
            </a:r>
            <a:endParaRPr lang="en-IN" dirty="0"/>
          </a:p>
        </p:txBody>
      </p:sp>
    </p:spTree>
    <p:extLst>
      <p:ext uri="{BB962C8B-B14F-4D97-AF65-F5344CB8AC3E}">
        <p14:creationId xmlns:p14="http://schemas.microsoft.com/office/powerpoint/2010/main" val="141471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1323-8E1A-B843-9C9D-57838B8D8E67}"/>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Information through correspondents.</a:t>
            </a:r>
            <a:br>
              <a:rPr lang="en-US" b="0" i="0" dirty="0">
                <a:solidFill>
                  <a:srgbClr val="202124"/>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CD62575-7CBB-D441-A4D6-C85C316B819F}"/>
              </a:ext>
            </a:extLst>
          </p:cNvPr>
          <p:cNvSpPr>
            <a:spLocks noGrp="1"/>
          </p:cNvSpPr>
          <p:nvPr>
            <p:ph idx="1"/>
          </p:nvPr>
        </p:nvSpPr>
        <p:spPr/>
        <p:txBody>
          <a:bodyPr/>
          <a:lstStyle/>
          <a:p>
            <a:pPr algn="l"/>
            <a:r>
              <a:rPr lang="en-US" b="0" i="0" dirty="0">
                <a:solidFill>
                  <a:srgbClr val="333333"/>
                </a:solidFill>
                <a:effectLst/>
                <a:latin typeface="Roboto" panose="02000000000000000000" pitchFamily="2" charset="0"/>
              </a:rPr>
              <a:t>Observation method is used when the study relates to </a:t>
            </a:r>
            <a:r>
              <a:rPr lang="en-US" b="0" i="0" dirty="0" err="1">
                <a:solidFill>
                  <a:srgbClr val="333333"/>
                </a:solidFill>
                <a:effectLst/>
                <a:latin typeface="Roboto" panose="02000000000000000000" pitchFamily="2" charset="0"/>
              </a:rPr>
              <a:t>behavioural</a:t>
            </a:r>
            <a:r>
              <a:rPr lang="en-US" b="0" i="0" dirty="0">
                <a:solidFill>
                  <a:srgbClr val="333333"/>
                </a:solidFill>
                <a:effectLst/>
                <a:latin typeface="Roboto" panose="02000000000000000000" pitchFamily="2" charset="0"/>
              </a:rPr>
              <a:t> science. This method is planned systematically. It is subject to many controls and checks. The different types of observations are:</a:t>
            </a:r>
          </a:p>
          <a:p>
            <a:pPr algn="l">
              <a:buFont typeface="Arial" panose="020B0604020202020204" pitchFamily="34" charset="0"/>
              <a:buChar char="•"/>
            </a:pPr>
            <a:r>
              <a:rPr lang="en-US" b="0" i="0" dirty="0">
                <a:solidFill>
                  <a:srgbClr val="333333"/>
                </a:solidFill>
                <a:effectLst/>
                <a:latin typeface="Roboto" panose="02000000000000000000" pitchFamily="2" charset="0"/>
              </a:rPr>
              <a:t>Structured and unstructured observation</a:t>
            </a:r>
          </a:p>
          <a:p>
            <a:pPr algn="l">
              <a:buFont typeface="Arial" panose="020B0604020202020204" pitchFamily="34" charset="0"/>
              <a:buChar char="•"/>
            </a:pPr>
            <a:r>
              <a:rPr lang="en-US" b="0" i="0" dirty="0">
                <a:solidFill>
                  <a:srgbClr val="333333"/>
                </a:solidFill>
                <a:effectLst/>
                <a:latin typeface="Roboto" panose="02000000000000000000" pitchFamily="2" charset="0"/>
              </a:rPr>
              <a:t>Controlled and uncontrolled observation</a:t>
            </a:r>
          </a:p>
          <a:p>
            <a:pPr algn="l">
              <a:buFont typeface="Arial" panose="020B0604020202020204" pitchFamily="34" charset="0"/>
              <a:buChar char="•"/>
            </a:pPr>
            <a:r>
              <a:rPr lang="en-US" b="0" i="0" dirty="0">
                <a:solidFill>
                  <a:srgbClr val="333333"/>
                </a:solidFill>
                <a:effectLst/>
                <a:latin typeface="Roboto" panose="02000000000000000000" pitchFamily="2" charset="0"/>
              </a:rPr>
              <a:t>Participant, non-participant and disguised observation</a:t>
            </a:r>
          </a:p>
          <a:p>
            <a:endParaRPr lang="en-IN" dirty="0"/>
          </a:p>
        </p:txBody>
      </p:sp>
    </p:spTree>
    <p:extLst>
      <p:ext uri="{BB962C8B-B14F-4D97-AF65-F5344CB8AC3E}">
        <p14:creationId xmlns:p14="http://schemas.microsoft.com/office/powerpoint/2010/main" val="984894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7904-DDAB-52EB-9B3C-82EDBF14D6D3}"/>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Telephonic interview.</a:t>
            </a:r>
            <a:br>
              <a:rPr lang="en-US" b="0" i="0" dirty="0">
                <a:solidFill>
                  <a:srgbClr val="202124"/>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0B07538C-C1A9-D25E-2098-A25011CDB092}"/>
              </a:ext>
            </a:extLst>
          </p:cNvPr>
          <p:cNvSpPr>
            <a:spLocks noGrp="1"/>
          </p:cNvSpPr>
          <p:nvPr>
            <p:ph idx="1"/>
          </p:nvPr>
        </p:nvSpPr>
        <p:spPr/>
        <p:txBody>
          <a:bodyPr/>
          <a:lstStyle/>
          <a:p>
            <a:r>
              <a:rPr lang="en-US" b="0" i="0" dirty="0">
                <a:solidFill>
                  <a:srgbClr val="333333"/>
                </a:solidFill>
                <a:effectLst/>
                <a:latin typeface="Roboto" panose="02000000000000000000" pitchFamily="2" charset="0"/>
              </a:rPr>
              <a:t>In this method, an interviewer obtains information by contacting people on the telephone to ask the questions or views, verbally.</a:t>
            </a:r>
            <a:endParaRPr lang="en-IN" dirty="0"/>
          </a:p>
        </p:txBody>
      </p:sp>
    </p:spTree>
    <p:extLst>
      <p:ext uri="{BB962C8B-B14F-4D97-AF65-F5344CB8AC3E}">
        <p14:creationId xmlns:p14="http://schemas.microsoft.com/office/powerpoint/2010/main" val="3237512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FDF8-8835-B854-0B5E-98123371385F}"/>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Mailed questionnaire.</a:t>
            </a:r>
            <a:br>
              <a:rPr lang="en-US" b="0" i="0" dirty="0">
                <a:solidFill>
                  <a:srgbClr val="202124"/>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00569E5-937D-A55D-9B37-52F05C6A4245}"/>
              </a:ext>
            </a:extLst>
          </p:cNvPr>
          <p:cNvSpPr>
            <a:spLocks noGrp="1"/>
          </p:cNvSpPr>
          <p:nvPr>
            <p:ph idx="1"/>
          </p:nvPr>
        </p:nvSpPr>
        <p:spPr/>
        <p:txBody>
          <a:bodyPr>
            <a:normAutofit lnSpcReduction="10000"/>
          </a:bodyPr>
          <a:lstStyle/>
          <a:p>
            <a:pPr algn="l"/>
            <a:r>
              <a:rPr lang="en-US" b="0" i="0" dirty="0">
                <a:solidFill>
                  <a:srgbClr val="333333"/>
                </a:solidFill>
                <a:effectLst/>
                <a:latin typeface="Roboto" panose="02000000000000000000" pitchFamily="2" charset="0"/>
              </a:rPr>
              <a:t>In this method, the set of questions are mailed to the respondent. They should read, reply and subsequently return the questionnaire. The questions are printed in the definite order on the form. A good survey should have the following features:</a:t>
            </a:r>
          </a:p>
          <a:p>
            <a:pPr algn="l">
              <a:buFont typeface="Arial" panose="020B0604020202020204" pitchFamily="34" charset="0"/>
              <a:buChar char="•"/>
            </a:pPr>
            <a:r>
              <a:rPr lang="en-US" b="0" i="0" dirty="0">
                <a:solidFill>
                  <a:srgbClr val="333333"/>
                </a:solidFill>
                <a:effectLst/>
                <a:latin typeface="Roboto" panose="02000000000000000000" pitchFamily="2" charset="0"/>
              </a:rPr>
              <a:t>Short and simple</a:t>
            </a:r>
          </a:p>
          <a:p>
            <a:pPr algn="l">
              <a:buFont typeface="Arial" panose="020B0604020202020204" pitchFamily="34" charset="0"/>
              <a:buChar char="•"/>
            </a:pPr>
            <a:r>
              <a:rPr lang="en-US" b="0" i="0" dirty="0">
                <a:solidFill>
                  <a:srgbClr val="333333"/>
                </a:solidFill>
                <a:effectLst/>
                <a:latin typeface="Roboto" panose="02000000000000000000" pitchFamily="2" charset="0"/>
              </a:rPr>
              <a:t>Should follow a logical sequence</a:t>
            </a:r>
          </a:p>
          <a:p>
            <a:pPr algn="l">
              <a:buFont typeface="Arial" panose="020B0604020202020204" pitchFamily="34" charset="0"/>
              <a:buChar char="•"/>
            </a:pPr>
            <a:r>
              <a:rPr lang="en-US" b="0" i="0" dirty="0">
                <a:solidFill>
                  <a:srgbClr val="333333"/>
                </a:solidFill>
                <a:effectLst/>
                <a:latin typeface="Roboto" panose="02000000000000000000" pitchFamily="2" charset="0"/>
              </a:rPr>
              <a:t>Provide adequate space for answers</a:t>
            </a:r>
          </a:p>
          <a:p>
            <a:pPr algn="l">
              <a:buFont typeface="Arial" panose="020B0604020202020204" pitchFamily="34" charset="0"/>
              <a:buChar char="•"/>
            </a:pPr>
            <a:r>
              <a:rPr lang="en-US" b="0" i="0" dirty="0">
                <a:solidFill>
                  <a:srgbClr val="333333"/>
                </a:solidFill>
                <a:effectLst/>
                <a:latin typeface="Roboto" panose="02000000000000000000" pitchFamily="2" charset="0"/>
              </a:rPr>
              <a:t>Avoid technical terms</a:t>
            </a:r>
          </a:p>
          <a:p>
            <a:pPr algn="l">
              <a:buFont typeface="Arial" panose="020B0604020202020204" pitchFamily="34" charset="0"/>
              <a:buChar char="•"/>
            </a:pPr>
            <a:r>
              <a:rPr lang="en-US" b="0" i="0" dirty="0">
                <a:solidFill>
                  <a:srgbClr val="333333"/>
                </a:solidFill>
                <a:effectLst/>
                <a:latin typeface="Roboto" panose="02000000000000000000" pitchFamily="2" charset="0"/>
              </a:rPr>
              <a:t>Should have good physical appearance such as </a:t>
            </a:r>
            <a:r>
              <a:rPr lang="en-US" b="0" i="0" dirty="0" err="1">
                <a:solidFill>
                  <a:srgbClr val="333333"/>
                </a:solidFill>
                <a:effectLst/>
                <a:latin typeface="Roboto" panose="02000000000000000000" pitchFamily="2" charset="0"/>
              </a:rPr>
              <a:t>colour</a:t>
            </a:r>
            <a:r>
              <a:rPr lang="en-US" b="0" i="0" dirty="0">
                <a:solidFill>
                  <a:srgbClr val="333333"/>
                </a:solidFill>
                <a:effectLst/>
                <a:latin typeface="Roboto" panose="02000000000000000000" pitchFamily="2" charset="0"/>
              </a:rPr>
              <a:t>, quality of the paper to attract the attention of the respondent</a:t>
            </a:r>
          </a:p>
          <a:p>
            <a:endParaRPr lang="en-IN" dirty="0"/>
          </a:p>
        </p:txBody>
      </p:sp>
    </p:spTree>
    <p:extLst>
      <p:ext uri="{BB962C8B-B14F-4D97-AF65-F5344CB8AC3E}">
        <p14:creationId xmlns:p14="http://schemas.microsoft.com/office/powerpoint/2010/main" val="952347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F445-42D5-436E-EDEF-ABC1047E006D}"/>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The questionnaire filled by enumerators.</a:t>
            </a:r>
            <a:br>
              <a:rPr lang="en-US" b="0" i="0" dirty="0">
                <a:solidFill>
                  <a:srgbClr val="202124"/>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A8090883-7E1F-E688-04B1-35F4F27265B5}"/>
              </a:ext>
            </a:extLst>
          </p:cNvPr>
          <p:cNvSpPr>
            <a:spLocks noGrp="1"/>
          </p:cNvSpPr>
          <p:nvPr>
            <p:ph idx="1"/>
          </p:nvPr>
        </p:nvSpPr>
        <p:spPr/>
        <p:txBody>
          <a:bodyPr/>
          <a:lstStyle/>
          <a:p>
            <a:r>
              <a:rPr lang="en-US" b="0" i="0" dirty="0">
                <a:solidFill>
                  <a:srgbClr val="333333"/>
                </a:solidFill>
                <a:effectLst/>
                <a:latin typeface="Roboto" panose="02000000000000000000" pitchFamily="2" charset="0"/>
              </a:rPr>
              <a:t>This method is similar to the questionnaire method with a slight difference. The enumerations are specially appointed for the purpose of filling the schedules. It explains the aims and objects of the investigation and may remove misunderstandings, if any have come up. </a:t>
            </a:r>
            <a:r>
              <a:rPr lang="en-US" b="0" i="0">
                <a:solidFill>
                  <a:srgbClr val="333333"/>
                </a:solidFill>
                <a:effectLst/>
                <a:latin typeface="Roboto" panose="02000000000000000000" pitchFamily="2" charset="0"/>
              </a:rPr>
              <a:t>Enumerators should be trained to perform their job with hard work and patience.</a:t>
            </a:r>
            <a:endParaRPr lang="en-IN"/>
          </a:p>
        </p:txBody>
      </p:sp>
    </p:spTree>
    <p:extLst>
      <p:ext uri="{BB962C8B-B14F-4D97-AF65-F5344CB8AC3E}">
        <p14:creationId xmlns:p14="http://schemas.microsoft.com/office/powerpoint/2010/main" val="2906620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348</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vt:lpstr>
      <vt:lpstr>Calibri</vt:lpstr>
      <vt:lpstr>Calibri Light</vt:lpstr>
      <vt:lpstr>Google Sans</vt:lpstr>
      <vt:lpstr>Roboto</vt:lpstr>
      <vt:lpstr>Office Theme</vt:lpstr>
      <vt:lpstr>Unit-1</vt:lpstr>
      <vt:lpstr>PowerPoint Presentation</vt:lpstr>
      <vt:lpstr>Methods of Collecting Primary Data </vt:lpstr>
      <vt:lpstr>Direct personal investigation. </vt:lpstr>
      <vt:lpstr>Information through correspondents. </vt:lpstr>
      <vt:lpstr>Telephonic interview. </vt:lpstr>
      <vt:lpstr>Mailed questionnaire. </vt:lpstr>
      <vt:lpstr>The questionnaire filled by enumerators.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Vasu Aggarwal</dc:creator>
  <cp:lastModifiedBy>Vasu Aggarwal</cp:lastModifiedBy>
  <cp:revision>5</cp:revision>
  <dcterms:created xsi:type="dcterms:W3CDTF">2022-10-20T04:01:40Z</dcterms:created>
  <dcterms:modified xsi:type="dcterms:W3CDTF">2022-10-20T04:21:00Z</dcterms:modified>
</cp:coreProperties>
</file>