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262" r:id="rId3"/>
    <p:sldId id="263" r:id="rId4"/>
    <p:sldId id="264" r:id="rId5"/>
    <p:sldId id="265" r:id="rId6"/>
    <p:sldId id="257" r:id="rId7"/>
    <p:sldId id="258" r:id="rId8"/>
    <p:sldId id="259" r:id="rId9"/>
    <p:sldId id="260" r:id="rId10"/>
    <p:sldId id="266" r:id="rId11"/>
    <p:sldId id="267" r:id="rId12"/>
    <p:sldId id="268" r:id="rId13"/>
    <p:sldId id="269" r:id="rId14"/>
    <p:sldId id="261"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44" r:id="rId62"/>
    <p:sldId id="320" r:id="rId63"/>
    <p:sldId id="321" r:id="rId64"/>
    <p:sldId id="322" r:id="rId65"/>
    <p:sldId id="323" r:id="rId66"/>
    <p:sldId id="329" r:id="rId67"/>
    <p:sldId id="330" r:id="rId68"/>
    <p:sldId id="324" r:id="rId69"/>
    <p:sldId id="325" r:id="rId70"/>
    <p:sldId id="326" r:id="rId71"/>
    <p:sldId id="327" r:id="rId72"/>
    <p:sldId id="328" r:id="rId73"/>
    <p:sldId id="331" r:id="rId74"/>
    <p:sldId id="332" r:id="rId75"/>
    <p:sldId id="333" r:id="rId76"/>
    <p:sldId id="342" r:id="rId77"/>
    <p:sldId id="335" r:id="rId78"/>
    <p:sldId id="337" r:id="rId79"/>
    <p:sldId id="338" r:id="rId80"/>
    <p:sldId id="336" r:id="rId81"/>
    <p:sldId id="339" r:id="rId82"/>
    <p:sldId id="340" r:id="rId83"/>
    <p:sldId id="345"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7FE019-01AB-4801-8EB1-E081098583D9}" type="datetimeFigureOut">
              <a:rPr lang="en-US" smtClean="0"/>
              <a:pPr/>
              <a:t>12/30/2022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8215A3-AD8D-4BAA-945D-453BECFBB00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8215A3-AD8D-4BAA-945D-453BECFBB006}" type="slidenum">
              <a:rPr lang="en-US" smtClean="0"/>
              <a:pPr/>
              <a:t>76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javascripttutorial.net/javascript-dom/javascript-getelementsbyname/" TargetMode="External"/><Relationship Id="rId2" Type="http://schemas.openxmlformats.org/officeDocument/2006/relationships/hyperlink" Target="https://www.javascripttutorial.net/javascript-dom/javascript-getelementbyid/" TargetMode="External"/><Relationship Id="rId1" Type="http://schemas.openxmlformats.org/officeDocument/2006/relationships/slideLayout" Target="../slideLayouts/slideLayout2.xml"/><Relationship Id="rId6" Type="http://schemas.openxmlformats.org/officeDocument/2006/relationships/hyperlink" Target="https://www.javascripttutorial.net/javascript-dom/javascript-queryselector/" TargetMode="External"/><Relationship Id="rId5" Type="http://schemas.openxmlformats.org/officeDocument/2006/relationships/hyperlink" Target="https://www.javascripttutorial.net/javascript-dom/javascript-getelementsbyclassname/" TargetMode="External"/><Relationship Id="rId4" Type="http://schemas.openxmlformats.org/officeDocument/2006/relationships/hyperlink" Target="https://www.javascripttutorial.net/javascript-dom/javascript-getelementsbytagname/"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https://www.javascripttutorial.net/javascript-dom/javascript-append/" TargetMode="External"/><Relationship Id="rId13" Type="http://schemas.openxmlformats.org/officeDocument/2006/relationships/hyperlink" Target="https://www.javascripttutorial.net/javascript-dom/javascript-removechild/" TargetMode="External"/><Relationship Id="rId3" Type="http://schemas.openxmlformats.org/officeDocument/2006/relationships/hyperlink" Target="https://www.javascripttutorial.net/javascript-dom/javascript-appendchild/" TargetMode="External"/><Relationship Id="rId7" Type="http://schemas.openxmlformats.org/officeDocument/2006/relationships/hyperlink" Target="https://www.javascripttutorial.net/javascript-dom/javascript-after/" TargetMode="External"/><Relationship Id="rId12" Type="http://schemas.openxmlformats.org/officeDocument/2006/relationships/hyperlink" Target="https://www.javascripttutorial.net/javascript-dom/javascript-clonenode/" TargetMode="External"/><Relationship Id="rId2" Type="http://schemas.openxmlformats.org/officeDocument/2006/relationships/hyperlink" Target="https://www.javascripttutorial.net/javascript-dom/javascript-createelement/" TargetMode="External"/><Relationship Id="rId1" Type="http://schemas.openxmlformats.org/officeDocument/2006/relationships/slideLayout" Target="../slideLayouts/slideLayout2.xml"/><Relationship Id="rId6" Type="http://schemas.openxmlformats.org/officeDocument/2006/relationships/hyperlink" Target="https://www.javascripttutorial.net/javascript-dom/javascript-documentfragment/" TargetMode="External"/><Relationship Id="rId11" Type="http://schemas.openxmlformats.org/officeDocument/2006/relationships/hyperlink" Target="https://www.javascripttutorial.net/javascript-dom/javascript-replacechild/" TargetMode="External"/><Relationship Id="rId5" Type="http://schemas.openxmlformats.org/officeDocument/2006/relationships/hyperlink" Target="https://www.javascripttutorial.net/javascript-dom/javascript-innerhtml/" TargetMode="External"/><Relationship Id="rId15" Type="http://schemas.openxmlformats.org/officeDocument/2006/relationships/hyperlink" Target="https://www.javascripttutorial.net/javascript-dom/javascript-insertafter/" TargetMode="External"/><Relationship Id="rId10" Type="http://schemas.openxmlformats.org/officeDocument/2006/relationships/hyperlink" Target="https://www.javascripttutorial.net/javascript-dom/javascript-insertadjacenthtml/" TargetMode="External"/><Relationship Id="rId4" Type="http://schemas.openxmlformats.org/officeDocument/2006/relationships/hyperlink" Target="https://www.javascripttutorial.net/javascript-dom/javascript-textcontent/" TargetMode="External"/><Relationship Id="rId9" Type="http://schemas.openxmlformats.org/officeDocument/2006/relationships/hyperlink" Target="https://www.javascripttutorial.net/javascript-dom/javascript-prepend/" TargetMode="External"/><Relationship Id="rId14" Type="http://schemas.openxmlformats.org/officeDocument/2006/relationships/hyperlink" Target="https://www.javascripttutorial.net/javascript-dom/javascript-insertbefore/"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www.javascripttutorial.net/javascript-dom/javascript-setattribute/" TargetMode="External"/><Relationship Id="rId2" Type="http://schemas.openxmlformats.org/officeDocument/2006/relationships/hyperlink" Target="https://www.javascripttutorial.net/javascript-dom/html-attributes-dom-object-properties/" TargetMode="External"/><Relationship Id="rId1" Type="http://schemas.openxmlformats.org/officeDocument/2006/relationships/slideLayout" Target="../slideLayouts/slideLayout2.xml"/><Relationship Id="rId6" Type="http://schemas.openxmlformats.org/officeDocument/2006/relationships/hyperlink" Target="https://www.javascripttutorial.net/javascript-dom/javascript-hasattribute/" TargetMode="External"/><Relationship Id="rId5" Type="http://schemas.openxmlformats.org/officeDocument/2006/relationships/hyperlink" Target="https://www.javascripttutorial.net/javascript-dom/javascript-removeattribute/" TargetMode="External"/><Relationship Id="rId4" Type="http://schemas.openxmlformats.org/officeDocument/2006/relationships/hyperlink" Target="https://www.javascripttutorial.net/javascript-dom/javascript-getattribute/"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www.makeuseof.com/what-does-api-stand-for/" TargetMode="External"/><Relationship Id="rId2" Type="http://schemas.openxmlformats.org/officeDocument/2006/relationships/hyperlink" Target="http://www.makeuseof.com/what-is-the-dom/"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066800"/>
          </a:xfrm>
        </p:spPr>
        <p:txBody>
          <a:bodyPr/>
          <a:lstStyle/>
          <a:p>
            <a:r>
              <a:rPr lang="en-US" dirty="0" smtClean="0">
                <a:solidFill>
                  <a:srgbClr val="FF0000"/>
                </a:solidFill>
              </a:rPr>
              <a:t>What is Java Script?</a:t>
            </a:r>
            <a:endParaRPr lang="en-US" dirty="0">
              <a:solidFill>
                <a:srgbClr val="FF0000"/>
              </a:solidFill>
            </a:endParaRPr>
          </a:p>
        </p:txBody>
      </p:sp>
      <p:sp>
        <p:nvSpPr>
          <p:cNvPr id="3" name="Subtitle 2"/>
          <p:cNvSpPr>
            <a:spLocks noGrp="1"/>
          </p:cNvSpPr>
          <p:nvPr>
            <p:ph type="subTitle" idx="1"/>
          </p:nvPr>
        </p:nvSpPr>
        <p:spPr>
          <a:xfrm>
            <a:off x="762000" y="1600200"/>
            <a:ext cx="8077200" cy="4343400"/>
          </a:xfrm>
        </p:spPr>
        <p:txBody>
          <a:bodyPr>
            <a:normAutofit fontScale="62500" lnSpcReduction="20000"/>
          </a:bodyPr>
          <a:lstStyle/>
          <a:p>
            <a:pPr algn="just">
              <a:buFont typeface="Arial" pitchFamily="34" charset="0"/>
              <a:buChar char="•"/>
            </a:pPr>
            <a:r>
              <a:rPr lang="en-US" sz="4100" dirty="0" smtClean="0">
                <a:solidFill>
                  <a:schemeClr val="tx1"/>
                </a:solidFill>
              </a:rPr>
              <a:t>Java script is a client-side scripting language.</a:t>
            </a:r>
          </a:p>
          <a:p>
            <a:pPr algn="just">
              <a:buFont typeface="Arial" pitchFamily="34" charset="0"/>
              <a:buChar char="•"/>
            </a:pPr>
            <a:r>
              <a:rPr lang="en-US" sz="4100" dirty="0" smtClean="0">
                <a:solidFill>
                  <a:schemeClr val="tx1"/>
                </a:solidFill>
              </a:rPr>
              <a:t>A scripting language is a light weight programming language.</a:t>
            </a:r>
          </a:p>
          <a:p>
            <a:pPr algn="just">
              <a:buFont typeface="Arial" pitchFamily="34" charset="0"/>
              <a:buChar char="•"/>
            </a:pPr>
            <a:r>
              <a:rPr lang="en-US" sz="4100" dirty="0" smtClean="0">
                <a:solidFill>
                  <a:schemeClr val="tx1"/>
                </a:solidFill>
              </a:rPr>
              <a:t>Java script is programming code that can be inserted into HTML pages.</a:t>
            </a:r>
          </a:p>
          <a:p>
            <a:pPr algn="just">
              <a:buFont typeface="Arial" pitchFamily="34" charset="0"/>
              <a:buChar char="•"/>
            </a:pPr>
            <a:r>
              <a:rPr lang="en-US" sz="4100" dirty="0" smtClean="0">
                <a:solidFill>
                  <a:schemeClr val="tx1"/>
                </a:solidFill>
              </a:rPr>
              <a:t>Java script inserted into HTML pages, can be executed by all modern web browsers.</a:t>
            </a:r>
          </a:p>
          <a:p>
            <a:pPr algn="just">
              <a:buFont typeface="Arial" pitchFamily="34" charset="0"/>
              <a:buChar char="•"/>
            </a:pPr>
            <a:r>
              <a:rPr lang="en-US" sz="4100" dirty="0" smtClean="0">
                <a:solidFill>
                  <a:schemeClr val="tx1"/>
                </a:solidFill>
              </a:rPr>
              <a:t>Java script can enhance the dynamics and interactive features of your page by allowing you to perform calculations, check forms, write interactive games, add special effects, create security passwords and many more.</a:t>
            </a:r>
          </a:p>
          <a:p>
            <a:pPr algn="l">
              <a:buFont typeface="Arial" pitchFamily="34" charset="0"/>
              <a:buChar char="•"/>
            </a:pPr>
            <a:endParaRPr lang="en-US" sz="4100" dirty="0" smtClean="0">
              <a:solidFill>
                <a:schemeClr val="tx1"/>
              </a:solidFill>
            </a:endParaRPr>
          </a:p>
          <a:p>
            <a:pPr algn="l">
              <a:buFont typeface="Arial" pitchFamily="34" charset="0"/>
              <a:buChar char="•"/>
            </a:pPr>
            <a:endParaRPr lang="en-US"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Case Sensitivity</a:t>
            </a:r>
            <a:endParaRPr lang="en-US" dirty="0">
              <a:solidFill>
                <a:srgbClr val="FF0000"/>
              </a:solidFill>
            </a:endParaRPr>
          </a:p>
        </p:txBody>
      </p:sp>
      <p:sp>
        <p:nvSpPr>
          <p:cNvPr id="3" name="Content Placeholder 2"/>
          <p:cNvSpPr>
            <a:spLocks noGrp="1"/>
          </p:cNvSpPr>
          <p:nvPr>
            <p:ph idx="1"/>
          </p:nvPr>
        </p:nvSpPr>
        <p:spPr/>
        <p:txBody>
          <a:bodyPr/>
          <a:lstStyle/>
          <a:p>
            <a:pPr algn="just"/>
            <a:r>
              <a:rPr lang="en-US" dirty="0" smtClean="0"/>
              <a:t>Java Script is a case sensitive language, which mean that the name of keywords and other language identifiers must always be typed with the correct capitalization.</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Comments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Java Script has two ways of inserting comments:</a:t>
            </a:r>
          </a:p>
          <a:p>
            <a:pPr lvl="1">
              <a:buNone/>
            </a:pPr>
            <a:r>
              <a:rPr lang="en-US" dirty="0" smtClean="0"/>
              <a:t>// single line comment</a:t>
            </a:r>
          </a:p>
          <a:p>
            <a:pPr lvl="1">
              <a:buNone/>
            </a:pPr>
            <a:endParaRPr lang="en-US" dirty="0" smtClean="0"/>
          </a:p>
          <a:p>
            <a:pPr lvl="1">
              <a:buNone/>
            </a:pPr>
            <a:r>
              <a:rPr lang="en-US" dirty="0" smtClean="0"/>
              <a:t>/* Multiple line comments</a:t>
            </a:r>
          </a:p>
          <a:p>
            <a:pPr lvl="1">
              <a:buNone/>
            </a:pPr>
            <a:r>
              <a:rPr lang="en-US" dirty="0" smtClean="0"/>
              <a:t>Multiple line comments</a:t>
            </a:r>
          </a:p>
          <a:p>
            <a:pPr lvl="1">
              <a:buNone/>
            </a:pPr>
            <a:r>
              <a:rPr lang="en-US" dirty="0" smtClean="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Displaying some text on web page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You can write on page by using the following statement of Java Script:</a:t>
            </a:r>
          </a:p>
          <a:p>
            <a:r>
              <a:rPr lang="en-US" dirty="0" err="1" smtClean="0"/>
              <a:t>document.write</a:t>
            </a:r>
            <a:r>
              <a:rPr lang="en-US" dirty="0" smtClean="0"/>
              <a:t>(“message”)</a:t>
            </a:r>
          </a:p>
          <a:p>
            <a:r>
              <a:rPr lang="en-US" dirty="0" err="1" smtClean="0"/>
              <a:t>document.writeln</a:t>
            </a:r>
            <a:r>
              <a:rPr lang="en-US" dirty="0" smtClean="0"/>
              <a:t>(“message”)</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Java Script Display Possibilities</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t>Java Script does NOT have any built-in print or display function.</a:t>
            </a:r>
          </a:p>
          <a:p>
            <a:r>
              <a:rPr lang="en-US" dirty="0" smtClean="0"/>
              <a:t>Java Script can display data in different ways:</a:t>
            </a:r>
          </a:p>
          <a:p>
            <a:pPr lvl="1"/>
            <a:r>
              <a:rPr lang="en-US" dirty="0" smtClean="0"/>
              <a:t>Writing into an alert box, using </a:t>
            </a:r>
            <a:r>
              <a:rPr lang="en-US" dirty="0" err="1" smtClean="0"/>
              <a:t>window.alert</a:t>
            </a:r>
            <a:r>
              <a:rPr lang="en-US" dirty="0" smtClean="0"/>
              <a:t>().</a:t>
            </a:r>
          </a:p>
          <a:p>
            <a:pPr lvl="1"/>
            <a:r>
              <a:rPr lang="en-US" dirty="0" smtClean="0"/>
              <a:t>Writing into the HTML output</a:t>
            </a:r>
          </a:p>
          <a:p>
            <a:pPr lvl="2">
              <a:buNone/>
            </a:pPr>
            <a:r>
              <a:rPr lang="en-US" dirty="0" smtClean="0"/>
              <a:t>Using </a:t>
            </a:r>
            <a:r>
              <a:rPr lang="en-US" b="1" dirty="0" err="1" smtClean="0"/>
              <a:t>document.write</a:t>
            </a:r>
            <a:r>
              <a:rPr lang="en-US" b="1" dirty="0" smtClean="0"/>
              <a:t>()</a:t>
            </a:r>
            <a:endParaRPr lang="en-US" dirty="0" smtClean="0"/>
          </a:p>
          <a:p>
            <a:pPr lvl="1"/>
            <a:r>
              <a:rPr lang="en-US" dirty="0" smtClean="0"/>
              <a:t>Writing into an HTML element</a:t>
            </a:r>
          </a:p>
          <a:p>
            <a:pPr lvl="2">
              <a:buNone/>
            </a:pPr>
            <a:r>
              <a:rPr lang="en-US" dirty="0" smtClean="0"/>
              <a:t>Using  </a:t>
            </a:r>
            <a:r>
              <a:rPr lang="en-US" b="1" dirty="0" err="1" smtClean="0"/>
              <a:t>innerHTML</a:t>
            </a:r>
            <a:endParaRPr lang="en-US" b="1" dirty="0" smtClean="0"/>
          </a:p>
          <a:p>
            <a:pPr lvl="1"/>
            <a:r>
              <a:rPr lang="en-US" dirty="0" smtClean="0"/>
              <a:t>Writing into browser console</a:t>
            </a:r>
          </a:p>
          <a:p>
            <a:pPr lvl="1">
              <a:buNone/>
            </a:pPr>
            <a:r>
              <a:rPr lang="en-US" dirty="0" smtClean="0"/>
              <a:t>	using </a:t>
            </a:r>
            <a:r>
              <a:rPr lang="en-US" b="1" dirty="0" smtClean="0"/>
              <a:t>console.log()</a:t>
            </a:r>
          </a:p>
          <a:p>
            <a:pPr lvl="1"/>
            <a:endParaRPr lang="en-US" dirty="0" smtClean="0"/>
          </a:p>
          <a:p>
            <a:pPr lvl="2">
              <a:buNone/>
            </a:pPr>
            <a:endParaRPr lang="en-US" b="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VARIABLES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 </a:t>
            </a:r>
            <a:r>
              <a:rPr lang="en-US" dirty="0" smtClean="0">
                <a:solidFill>
                  <a:srgbClr val="FF0000"/>
                </a:solidFill>
              </a:rPr>
              <a:t>variable</a:t>
            </a:r>
            <a:r>
              <a:rPr lang="en-US" dirty="0" smtClean="0"/>
              <a:t> is a “named storage” for data. The value stored can be change in the program.</a:t>
            </a:r>
          </a:p>
          <a:p>
            <a:r>
              <a:rPr lang="en-US" dirty="0" smtClean="0"/>
              <a:t>Variable Declaration can be done as follows:</a:t>
            </a:r>
          </a:p>
          <a:p>
            <a:pPr lvl="1"/>
            <a:r>
              <a:rPr lang="en-US" dirty="0" smtClean="0"/>
              <a:t>	 use the </a:t>
            </a:r>
            <a:r>
              <a:rPr lang="en-US" dirty="0" smtClean="0">
                <a:solidFill>
                  <a:srgbClr val="FF0000"/>
                </a:solidFill>
              </a:rPr>
              <a:t>let</a:t>
            </a:r>
            <a:r>
              <a:rPr lang="en-US" dirty="0" smtClean="0"/>
              <a:t> keyword</a:t>
            </a:r>
          </a:p>
          <a:p>
            <a:pPr lvl="1"/>
            <a:r>
              <a:rPr lang="en-US" dirty="0" smtClean="0"/>
              <a:t>	 use </a:t>
            </a:r>
            <a:r>
              <a:rPr lang="en-US" dirty="0" err="1" smtClean="0">
                <a:solidFill>
                  <a:srgbClr val="FF0000"/>
                </a:solidFill>
              </a:rPr>
              <a:t>var</a:t>
            </a:r>
            <a:r>
              <a:rPr lang="en-US" dirty="0" smtClean="0"/>
              <a:t> keyword</a:t>
            </a:r>
          </a:p>
          <a:p>
            <a:pPr lvl="1"/>
            <a:r>
              <a:rPr lang="en-US" dirty="0" smtClean="0"/>
              <a:t>	 use </a:t>
            </a:r>
            <a:r>
              <a:rPr lang="en-US" dirty="0" smtClean="0">
                <a:solidFill>
                  <a:srgbClr val="FF0000"/>
                </a:solidFill>
              </a:rPr>
              <a:t>const</a:t>
            </a:r>
            <a:r>
              <a:rPr lang="en-US" dirty="0" smtClean="0"/>
              <a:t> keyword		</a:t>
            </a:r>
          </a:p>
          <a:p>
            <a:pPr lvl="1"/>
            <a:r>
              <a:rPr lang="en-US" dirty="0" smtClean="0"/>
              <a:t>	 use nothing</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VARIABLES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var</a:t>
            </a:r>
            <a:r>
              <a:rPr lang="en-US" dirty="0" smtClean="0"/>
              <a:t> keyword is used in all JavaScript code from 1995 to 2015.</a:t>
            </a:r>
          </a:p>
          <a:p>
            <a:r>
              <a:rPr lang="en-US" dirty="0" smtClean="0"/>
              <a:t>The let and const keywords were added to JavaScript in 2015.</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Initialize variables</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let radius=5;</a:t>
            </a:r>
          </a:p>
          <a:p>
            <a:pPr>
              <a:buNone/>
            </a:pPr>
            <a:r>
              <a:rPr lang="en-US" dirty="0" smtClean="0"/>
              <a:t>	or</a:t>
            </a:r>
          </a:p>
          <a:p>
            <a:r>
              <a:rPr lang="en-US" dirty="0" err="1" smtClean="0"/>
              <a:t>var</a:t>
            </a:r>
            <a:r>
              <a:rPr lang="en-US" dirty="0" smtClean="0"/>
              <a:t> radius=5;</a:t>
            </a:r>
          </a:p>
          <a:p>
            <a:pPr>
              <a:buNone/>
            </a:pPr>
            <a:r>
              <a:rPr lang="en-US" dirty="0" smtClean="0"/>
              <a:t>	or</a:t>
            </a:r>
          </a:p>
          <a:p>
            <a:r>
              <a:rPr lang="en-US" dirty="0" smtClean="0"/>
              <a:t>radius =5; </a:t>
            </a:r>
          </a:p>
          <a:p>
            <a:pPr>
              <a:buNone/>
            </a:pPr>
            <a:r>
              <a:rPr lang="en-US" dirty="0" smtClean="0"/>
              <a:t>	or</a:t>
            </a:r>
          </a:p>
          <a:p>
            <a:r>
              <a:rPr lang="en-US" smtClean="0"/>
              <a:t>const </a:t>
            </a:r>
            <a:r>
              <a:rPr lang="en-US" dirty="0" smtClean="0"/>
              <a:t>radius =5; </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Identifiers</a:t>
            </a:r>
            <a:endParaRPr lang="en-US" dirty="0">
              <a:solidFill>
                <a:srgbClr val="FF0000"/>
              </a:solidFill>
            </a:endParaRPr>
          </a:p>
        </p:txBody>
      </p:sp>
      <p:sp>
        <p:nvSpPr>
          <p:cNvPr id="3" name="Content Placeholder 2"/>
          <p:cNvSpPr>
            <a:spLocks noGrp="1"/>
          </p:cNvSpPr>
          <p:nvPr>
            <p:ph idx="1"/>
          </p:nvPr>
        </p:nvSpPr>
        <p:spPr/>
        <p:txBody>
          <a:bodyPr>
            <a:normAutofit/>
          </a:bodyPr>
          <a:lstStyle/>
          <a:p>
            <a:pPr fontAlgn="base"/>
            <a:r>
              <a:rPr lang="en-US" dirty="0" smtClean="0"/>
              <a:t>Identifier – Set of characters that comprise the variable’s name.</a:t>
            </a:r>
          </a:p>
          <a:p>
            <a:pPr fontAlgn="base"/>
            <a:r>
              <a:rPr lang="en-US" dirty="0" smtClean="0"/>
              <a:t>Rules : </a:t>
            </a:r>
          </a:p>
          <a:p>
            <a:pPr lvl="1" fontAlgn="base"/>
            <a:r>
              <a:rPr lang="en-US" dirty="0" smtClean="0"/>
              <a:t>Begin with a letter</a:t>
            </a:r>
          </a:p>
          <a:p>
            <a:pPr lvl="1" fontAlgn="base"/>
            <a:r>
              <a:rPr lang="en-US" dirty="0" smtClean="0"/>
              <a:t>Comprise of sequence of letters, numbers, _, special characters depending on the language</a:t>
            </a:r>
          </a:p>
          <a:p>
            <a:pPr lvl="1" fontAlgn="base"/>
            <a:r>
              <a:rPr lang="en-US" dirty="0" smtClean="0"/>
              <a:t>Case sensitive</a:t>
            </a:r>
          </a:p>
          <a:p>
            <a:r>
              <a:rPr lang="en-US" dirty="0" err="1" smtClean="0"/>
              <a:t>Eg</a:t>
            </a:r>
            <a:r>
              <a:rPr lang="en-US" dirty="0" smtClean="0"/>
              <a:t>. NAME, name, a, A, cs_170</a:t>
            </a: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Operators in JS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Arithmetic Operators</a:t>
            </a:r>
          </a:p>
          <a:p>
            <a:r>
              <a:rPr lang="en-US" dirty="0" smtClean="0"/>
              <a:t>Assignment Operators</a:t>
            </a:r>
          </a:p>
          <a:p>
            <a:r>
              <a:rPr lang="en-US" dirty="0" smtClean="0"/>
              <a:t>Comparison Operators</a:t>
            </a:r>
          </a:p>
          <a:p>
            <a:r>
              <a:rPr lang="en-US" dirty="0" smtClean="0"/>
              <a:t>Logical Operators</a:t>
            </a:r>
          </a:p>
          <a:p>
            <a:r>
              <a:rPr lang="en-US" dirty="0" smtClean="0"/>
              <a:t>Conditional Operators</a:t>
            </a:r>
          </a:p>
          <a:p>
            <a:r>
              <a:rPr lang="en-US" dirty="0" smtClean="0"/>
              <a:t>Type Operators</a:t>
            </a:r>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b="1" dirty="0" smtClean="0"/>
              <a:t>Arithmetic Operators</a:t>
            </a:r>
            <a:r>
              <a:rPr lang="en-US" dirty="0" smtClean="0"/>
              <a:t> are used to perform arithmetic on numbers.</a:t>
            </a:r>
          </a:p>
          <a:p>
            <a:pPr>
              <a:buNone/>
            </a:pPr>
            <a:r>
              <a:rPr lang="en-US" dirty="0" smtClean="0"/>
              <a:t>	Example</a:t>
            </a:r>
          </a:p>
          <a:p>
            <a:pPr>
              <a:buNone/>
            </a:pPr>
            <a:r>
              <a:rPr lang="en-US" dirty="0" smtClean="0"/>
              <a:t>	let a = 4;</a:t>
            </a:r>
            <a:br>
              <a:rPr lang="en-US" dirty="0" smtClean="0"/>
            </a:br>
            <a:r>
              <a:rPr lang="en-US" dirty="0" smtClean="0"/>
              <a:t>let x = (500 + 50) * a;</a:t>
            </a:r>
          </a:p>
          <a:p>
            <a:r>
              <a:rPr lang="en-US" b="1" dirty="0" smtClean="0"/>
              <a:t>Assignment operators</a:t>
            </a:r>
            <a:r>
              <a:rPr lang="en-US" dirty="0" smtClean="0"/>
              <a:t> assign values to JavaScript variables.</a:t>
            </a:r>
          </a:p>
          <a:p>
            <a:pPr>
              <a:buNone/>
            </a:pPr>
            <a:r>
              <a:rPr lang="en-US" dirty="0" smtClean="0"/>
              <a:t>	Example</a:t>
            </a:r>
          </a:p>
          <a:p>
            <a:pPr>
              <a:buNone/>
            </a:pPr>
            <a:r>
              <a:rPr lang="da-DK" dirty="0" smtClean="0"/>
              <a:t>	let x = 5;</a:t>
            </a:r>
            <a:br>
              <a:rPr lang="da-DK" dirty="0" smtClean="0"/>
            </a:br>
            <a:r>
              <a:rPr lang="da-DK" dirty="0" smtClean="0"/>
              <a:t>x += 10;</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Inserting Java Script</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There are three common ways of inserting </a:t>
            </a:r>
            <a:r>
              <a:rPr lang="en-US" dirty="0" err="1" smtClean="0"/>
              <a:t>javascript</a:t>
            </a:r>
            <a:r>
              <a:rPr lang="en-US" dirty="0" smtClean="0"/>
              <a:t> code in a web page:</a:t>
            </a:r>
          </a:p>
          <a:p>
            <a:r>
              <a:rPr lang="en-US" dirty="0" smtClean="0"/>
              <a:t>Inside an HTML tag script</a:t>
            </a:r>
          </a:p>
          <a:p>
            <a:r>
              <a:rPr lang="en-US" dirty="0" smtClean="0"/>
              <a:t>In an external file </a:t>
            </a:r>
          </a:p>
          <a:p>
            <a:r>
              <a:rPr lang="en-US" dirty="0" smtClean="0"/>
              <a:t>As a value of some HTML attribute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5821363"/>
          </a:xfrm>
        </p:spPr>
        <p:txBody>
          <a:bodyPr>
            <a:normAutofit fontScale="92500" lnSpcReduction="10000"/>
          </a:bodyPr>
          <a:lstStyle/>
          <a:p>
            <a:r>
              <a:rPr lang="en-US" dirty="0" smtClean="0"/>
              <a:t>The + operator can also be used to add/concatenate strings.</a:t>
            </a:r>
          </a:p>
          <a:p>
            <a:pPr>
              <a:buNone/>
            </a:pPr>
            <a:r>
              <a:rPr lang="en-US" dirty="0" smtClean="0"/>
              <a:t>	let text1 = "John";</a:t>
            </a:r>
            <a:br>
              <a:rPr lang="en-US" dirty="0" smtClean="0"/>
            </a:br>
            <a:r>
              <a:rPr lang="en-US" dirty="0" smtClean="0"/>
              <a:t>let text2 = “Joe";</a:t>
            </a:r>
            <a:br>
              <a:rPr lang="en-US" dirty="0" smtClean="0"/>
            </a:br>
            <a:r>
              <a:rPr lang="en-US" dirty="0" smtClean="0"/>
              <a:t>let text3 = text1 + " " + text2;</a:t>
            </a:r>
          </a:p>
          <a:p>
            <a:r>
              <a:rPr lang="en-US" b="1" dirty="0" smtClean="0"/>
              <a:t>Adding Strings and Numbers</a:t>
            </a:r>
          </a:p>
          <a:p>
            <a:pPr>
              <a:buNone/>
            </a:pPr>
            <a:r>
              <a:rPr lang="en-US" dirty="0" smtClean="0"/>
              <a:t>	Adding two numbers, will return the sum, but adding a number and a string will return a string.</a:t>
            </a:r>
          </a:p>
          <a:p>
            <a:pPr>
              <a:buNone/>
            </a:pPr>
            <a:r>
              <a:rPr lang="en-US" dirty="0" smtClean="0"/>
              <a:t>	Example:</a:t>
            </a:r>
          </a:p>
          <a:p>
            <a:pPr>
              <a:buNone/>
            </a:pPr>
            <a:r>
              <a:rPr lang="en-US" dirty="0" smtClean="0"/>
              <a:t>	let x = 5 + 5;</a:t>
            </a:r>
            <a:br>
              <a:rPr lang="en-US" dirty="0" smtClean="0"/>
            </a:br>
            <a:r>
              <a:rPr lang="en-US" dirty="0" smtClean="0"/>
              <a:t>let y = "5" + 5;</a:t>
            </a:r>
            <a:br>
              <a:rPr lang="en-US" dirty="0" smtClean="0"/>
            </a:br>
            <a:r>
              <a:rPr lang="en-US" dirty="0" smtClean="0"/>
              <a:t>let z = "Hello" + 5; </a:t>
            </a:r>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05800" cy="5668963"/>
          </a:xfrm>
        </p:spPr>
        <p:txBody>
          <a:bodyPr/>
          <a:lstStyle/>
          <a:p>
            <a:r>
              <a:rPr lang="en-US" dirty="0" smtClean="0"/>
              <a:t>Logical Operators</a:t>
            </a:r>
          </a:p>
          <a:p>
            <a:pPr>
              <a:buNone/>
            </a:pPr>
            <a:r>
              <a:rPr lang="en-US" dirty="0" smtClean="0"/>
              <a:t>	&amp;&amp; - logical AND</a:t>
            </a:r>
          </a:p>
          <a:p>
            <a:pPr>
              <a:buNone/>
            </a:pPr>
            <a:r>
              <a:rPr lang="en-US" dirty="0" smtClean="0"/>
              <a:t>	|| - logical OR</a:t>
            </a:r>
          </a:p>
          <a:p>
            <a:pPr>
              <a:buNone/>
            </a:pPr>
            <a:r>
              <a:rPr lang="en-US" dirty="0" smtClean="0"/>
              <a:t>	! – logical NOT</a:t>
            </a:r>
          </a:p>
          <a:p>
            <a:r>
              <a:rPr lang="en-US" dirty="0" smtClean="0"/>
              <a:t>Type Operators</a:t>
            </a:r>
          </a:p>
          <a:p>
            <a:pPr>
              <a:buNone/>
            </a:pPr>
            <a:r>
              <a:rPr lang="en-US" dirty="0" smtClean="0"/>
              <a:t>	</a:t>
            </a:r>
            <a:r>
              <a:rPr lang="en-US" dirty="0" err="1" smtClean="0"/>
              <a:t>typeof</a:t>
            </a:r>
            <a:r>
              <a:rPr lang="en-US" dirty="0" smtClean="0"/>
              <a:t> - return the type of a variable</a:t>
            </a:r>
          </a:p>
          <a:p>
            <a:pPr>
              <a:buNone/>
            </a:pPr>
            <a:r>
              <a:rPr lang="en-US" dirty="0" err="1" smtClean="0"/>
              <a:t>Eg</a:t>
            </a:r>
            <a:r>
              <a:rPr lang="en-US" dirty="0" smtClean="0"/>
              <a:t>: </a:t>
            </a:r>
          </a:p>
          <a:p>
            <a:pPr>
              <a:buNone/>
            </a:pPr>
            <a:r>
              <a:rPr lang="en-US" dirty="0" err="1" smtClean="0"/>
              <a:t>typeof</a:t>
            </a:r>
            <a:r>
              <a:rPr lang="en-US" dirty="0" smtClean="0"/>
              <a:t> "John"         // Returns "string"</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Data Types in JS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Numbers</a:t>
            </a:r>
          </a:p>
          <a:p>
            <a:r>
              <a:rPr lang="en-US" dirty="0" smtClean="0"/>
              <a:t>Strings</a:t>
            </a:r>
          </a:p>
          <a:p>
            <a:r>
              <a:rPr lang="en-US" dirty="0" smtClean="0"/>
              <a:t>Boolean</a:t>
            </a:r>
          </a:p>
          <a:p>
            <a:r>
              <a:rPr lang="en-US" dirty="0" smtClean="0"/>
              <a:t>Objects</a:t>
            </a:r>
          </a:p>
          <a:p>
            <a:r>
              <a:rPr lang="en-US" dirty="0" smtClean="0"/>
              <a:t>Undefined</a:t>
            </a:r>
          </a:p>
          <a:p>
            <a:r>
              <a:rPr lang="en-US" dirty="0" smtClean="0"/>
              <a:t>null</a:t>
            </a:r>
          </a:p>
          <a:p>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r>
              <a:rPr lang="en-US" b="1" dirty="0" smtClean="0"/>
              <a:t>Numbers</a:t>
            </a:r>
          </a:p>
          <a:p>
            <a:pPr>
              <a:buNone/>
            </a:pPr>
            <a:r>
              <a:rPr lang="en-US" dirty="0" smtClean="0"/>
              <a:t>	Numbers can be written with, or without decimals.</a:t>
            </a:r>
          </a:p>
          <a:p>
            <a:pPr>
              <a:buNone/>
            </a:pPr>
            <a:r>
              <a:rPr lang="en-US" dirty="0" smtClean="0"/>
              <a:t>	</a:t>
            </a:r>
            <a:r>
              <a:rPr lang="en-US" dirty="0" err="1" smtClean="0"/>
              <a:t>Eg</a:t>
            </a:r>
            <a:r>
              <a:rPr lang="en-US" dirty="0" smtClean="0"/>
              <a:t>: </a:t>
            </a:r>
          </a:p>
          <a:p>
            <a:pPr>
              <a:buNone/>
            </a:pPr>
            <a:r>
              <a:rPr lang="en-US" dirty="0" smtClean="0"/>
              <a:t>	let x1 = 34.00;     </a:t>
            </a:r>
            <a:br>
              <a:rPr lang="en-US" dirty="0" smtClean="0"/>
            </a:br>
            <a:r>
              <a:rPr lang="en-US" dirty="0" smtClean="0"/>
              <a:t>let x2 = 34;   </a:t>
            </a:r>
          </a:p>
          <a:p>
            <a:pPr>
              <a:buNone/>
            </a:pPr>
            <a:r>
              <a:rPr lang="en-US" dirty="0" smtClean="0"/>
              <a:t>	let y = 185e5;      // 18500000</a:t>
            </a:r>
            <a:br>
              <a:rPr lang="en-US" dirty="0" smtClean="0"/>
            </a:br>
            <a:endParaRPr lang="en-US" dirty="0" smtClean="0"/>
          </a:p>
          <a:p>
            <a:r>
              <a:rPr lang="en-US" b="1" dirty="0" smtClean="0"/>
              <a:t>Booleans</a:t>
            </a:r>
          </a:p>
          <a:p>
            <a:pPr>
              <a:buNone/>
            </a:pPr>
            <a:r>
              <a:rPr lang="en-US" dirty="0" smtClean="0"/>
              <a:t>	-true or false.</a:t>
            </a:r>
          </a:p>
          <a:p>
            <a:pPr>
              <a:buNone/>
            </a:pPr>
            <a:r>
              <a:rPr lang="en-US" b="1" dirty="0" smtClean="0"/>
              <a:t>	</a:t>
            </a:r>
            <a:r>
              <a:rPr lang="en-US" dirty="0" err="1" smtClean="0"/>
              <a:t>Eg</a:t>
            </a:r>
            <a:r>
              <a:rPr lang="en-US" dirty="0" smtClean="0"/>
              <a:t>:</a:t>
            </a:r>
          </a:p>
          <a:p>
            <a:pPr>
              <a:buNone/>
            </a:pPr>
            <a:r>
              <a:rPr lang="en-US" dirty="0" smtClean="0"/>
              <a:t>    let x = 15;</a:t>
            </a:r>
            <a:br>
              <a:rPr lang="en-US" dirty="0" smtClean="0"/>
            </a:br>
            <a:r>
              <a:rPr lang="en-US" dirty="0" smtClean="0"/>
              <a:t>let y = 15;</a:t>
            </a:r>
            <a:br>
              <a:rPr lang="en-US" dirty="0" smtClean="0"/>
            </a:br>
            <a:r>
              <a:rPr lang="en-US" dirty="0" smtClean="0"/>
              <a:t>let z = 6;</a:t>
            </a:r>
            <a:br>
              <a:rPr lang="en-US" dirty="0" smtClean="0"/>
            </a:br>
            <a:r>
              <a:rPr lang="en-US" dirty="0" smtClean="0"/>
              <a:t>(x == y)       // Returns true</a:t>
            </a:r>
            <a:br>
              <a:rPr lang="en-US" dirty="0" smtClean="0"/>
            </a:br>
            <a:r>
              <a:rPr lang="en-US" dirty="0" smtClean="0"/>
              <a:t>(x == z)       // Returns false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5745163"/>
          </a:xfrm>
        </p:spPr>
        <p:txBody>
          <a:bodyPr>
            <a:normAutofit lnSpcReduction="10000"/>
          </a:bodyPr>
          <a:lstStyle/>
          <a:p>
            <a:r>
              <a:rPr lang="en-US" b="1" dirty="0" smtClean="0"/>
              <a:t>Undefined</a:t>
            </a:r>
            <a:r>
              <a:rPr lang="en-US" dirty="0" smtClean="0"/>
              <a:t>: A variable that has not been assigned a value is of type undefined.</a:t>
            </a:r>
          </a:p>
          <a:p>
            <a:pPr>
              <a:buNone/>
            </a:pPr>
            <a:r>
              <a:rPr lang="en-US" dirty="0" smtClean="0"/>
              <a:t>	</a:t>
            </a:r>
            <a:r>
              <a:rPr lang="en-US" dirty="0" err="1" smtClean="0"/>
              <a:t>Eg</a:t>
            </a:r>
            <a:r>
              <a:rPr lang="en-US" dirty="0" smtClean="0"/>
              <a:t>: </a:t>
            </a:r>
          </a:p>
          <a:p>
            <a:pPr>
              <a:buNone/>
            </a:pPr>
            <a:r>
              <a:rPr lang="en-US" dirty="0" smtClean="0"/>
              <a:t>	let name; </a:t>
            </a:r>
          </a:p>
          <a:p>
            <a:pPr>
              <a:buNone/>
            </a:pPr>
            <a:r>
              <a:rPr lang="en-US" dirty="0" smtClean="0"/>
              <a:t>	console.log(name)  </a:t>
            </a:r>
          </a:p>
          <a:p>
            <a:r>
              <a:rPr lang="en-US" b="1" dirty="0" smtClean="0"/>
              <a:t>String:</a:t>
            </a:r>
          </a:p>
          <a:p>
            <a:pPr>
              <a:buNone/>
            </a:pPr>
            <a:r>
              <a:rPr lang="en-US" dirty="0" smtClean="0"/>
              <a:t>	String is used to store text.</a:t>
            </a:r>
          </a:p>
          <a:p>
            <a:pPr>
              <a:buNone/>
            </a:pPr>
            <a:r>
              <a:rPr lang="en-US" dirty="0" smtClean="0"/>
              <a:t>	Single quotes: 'Hello'</a:t>
            </a:r>
          </a:p>
          <a:p>
            <a:pPr>
              <a:buNone/>
            </a:pPr>
            <a:r>
              <a:rPr lang="en-US" dirty="0" smtClean="0"/>
              <a:t>	Double quotes: "Hello"</a:t>
            </a:r>
          </a:p>
          <a:p>
            <a:pPr>
              <a:buNone/>
            </a:pPr>
            <a:r>
              <a:rPr lang="en-US" dirty="0" smtClean="0"/>
              <a:t>	</a:t>
            </a:r>
            <a:r>
              <a:rPr lang="en-US" dirty="0" err="1" smtClean="0"/>
              <a:t>Backticks</a:t>
            </a:r>
            <a:r>
              <a:rPr lang="en-US" dirty="0" smtClean="0"/>
              <a:t>: `Hello`</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5821363"/>
          </a:xfrm>
        </p:spPr>
        <p:txBody>
          <a:bodyPr>
            <a:normAutofit fontScale="92500"/>
          </a:bodyPr>
          <a:lstStyle/>
          <a:p>
            <a:pPr algn="just"/>
            <a:r>
              <a:rPr lang="en-US" dirty="0" smtClean="0"/>
              <a:t>String Example:</a:t>
            </a:r>
          </a:p>
          <a:p>
            <a:pPr algn="just">
              <a:buNone/>
            </a:pPr>
            <a:r>
              <a:rPr lang="en-US" dirty="0" smtClean="0"/>
              <a:t>	const name1=“RAM”</a:t>
            </a:r>
          </a:p>
          <a:p>
            <a:pPr algn="just">
              <a:buNone/>
            </a:pPr>
            <a:r>
              <a:rPr lang="en-US" dirty="0" smtClean="0"/>
              <a:t>	const name2=“SHYAM”</a:t>
            </a:r>
          </a:p>
          <a:p>
            <a:pPr algn="just">
              <a:buNone/>
            </a:pPr>
            <a:r>
              <a:rPr lang="en-US" dirty="0" smtClean="0"/>
              <a:t>	const result= `The names are ${name1} and ${name2}`;</a:t>
            </a:r>
          </a:p>
          <a:p>
            <a:pPr algn="just"/>
            <a:r>
              <a:rPr lang="en-US" dirty="0" smtClean="0"/>
              <a:t>Single quotes and double quotes are practically the same and you can use either of them.</a:t>
            </a:r>
          </a:p>
          <a:p>
            <a:pPr algn="just"/>
            <a:r>
              <a:rPr lang="en-US" dirty="0" err="1" smtClean="0"/>
              <a:t>Backticks</a:t>
            </a:r>
            <a:r>
              <a:rPr lang="en-US" dirty="0" smtClean="0"/>
              <a:t> are generally used when you need to include variables or expressions into a string.  </a:t>
            </a:r>
            <a:br>
              <a:rPr lang="en-US" dirty="0" smtClean="0"/>
            </a:br>
            <a:r>
              <a:rPr lang="en-US" dirty="0" smtClean="0"/>
              <a:t> </a:t>
            </a:r>
          </a:p>
          <a:p>
            <a:pPr>
              <a:buNone/>
            </a:pPr>
            <a:r>
              <a:rPr lang="en-US" dirty="0" smtClean="0"/>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382000" cy="5364163"/>
          </a:xfrm>
        </p:spPr>
        <p:txBody>
          <a:bodyPr/>
          <a:lstStyle/>
          <a:p>
            <a:r>
              <a:rPr lang="en-US" b="1" dirty="0" smtClean="0"/>
              <a:t>null: </a:t>
            </a:r>
            <a:endParaRPr lang="en-US" dirty="0" smtClean="0"/>
          </a:p>
          <a:p>
            <a:pPr>
              <a:buNone/>
            </a:pPr>
            <a:r>
              <a:rPr lang="en-US" dirty="0" smtClean="0"/>
              <a:t>	Const </a:t>
            </a:r>
            <a:r>
              <a:rPr lang="en-US" dirty="0" err="1" smtClean="0"/>
              <a:t>abc</a:t>
            </a:r>
            <a:r>
              <a:rPr lang="en-US" dirty="0" smtClean="0"/>
              <a:t> = null;</a:t>
            </a:r>
          </a:p>
          <a:p>
            <a:pPr>
              <a:buNone/>
            </a:pPr>
            <a:r>
              <a:rPr lang="en-US" dirty="0" smtClean="0"/>
              <a:t>	The code above suggests that the </a:t>
            </a:r>
            <a:r>
              <a:rPr lang="en-US" dirty="0" err="1" smtClean="0"/>
              <a:t>abc</a:t>
            </a:r>
            <a:r>
              <a:rPr lang="en-US" dirty="0" smtClean="0"/>
              <a:t> variable is empty.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b="1" dirty="0" smtClean="0"/>
              <a:t>Object Data Type</a:t>
            </a:r>
          </a:p>
          <a:p>
            <a:pPr>
              <a:buNone/>
            </a:pPr>
            <a:r>
              <a:rPr lang="en-US" dirty="0" smtClean="0"/>
              <a:t>	An object is a complex data type that allows us to store collections of data. </a:t>
            </a:r>
          </a:p>
          <a:p>
            <a:pPr>
              <a:buNone/>
            </a:pPr>
            <a:r>
              <a:rPr lang="en-US" dirty="0" smtClean="0"/>
              <a:t>	Example:</a:t>
            </a:r>
          </a:p>
          <a:p>
            <a:pPr>
              <a:buNone/>
            </a:pPr>
            <a:r>
              <a:rPr lang="en-US" dirty="0" smtClean="0"/>
              <a:t>	const student = { </a:t>
            </a:r>
            <a:r>
              <a:rPr lang="en-US" dirty="0" err="1" smtClean="0"/>
              <a:t>firstName</a:t>
            </a:r>
            <a:r>
              <a:rPr lang="en-US" dirty="0" smtClean="0"/>
              <a:t>: ‘Joe', </a:t>
            </a:r>
            <a:r>
              <a:rPr lang="en-US" dirty="0" err="1" smtClean="0"/>
              <a:t>lastName</a:t>
            </a:r>
            <a:r>
              <a:rPr lang="en-US" dirty="0" smtClean="0"/>
              <a:t>: null, class: 10 };</a:t>
            </a:r>
            <a:endParaRPr lang="en-US"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JavaScript Output</a:t>
            </a:r>
            <a:endParaRPr lang="en-US" dirty="0">
              <a:solidFill>
                <a:srgbClr val="FF0000"/>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err="1" smtClean="0">
                <a:solidFill>
                  <a:srgbClr val="FF0000"/>
                </a:solidFill>
              </a:rPr>
              <a:t>innerHTML</a:t>
            </a:r>
            <a:r>
              <a:rPr lang="en-US" dirty="0" smtClean="0"/>
              <a:t> : Write into an HTML element.</a:t>
            </a:r>
          </a:p>
          <a:p>
            <a:pPr>
              <a:buNone/>
            </a:pPr>
            <a:r>
              <a:rPr lang="en-US" dirty="0" smtClean="0"/>
              <a:t>	To access an HTML element, JavaScript can use </a:t>
            </a:r>
            <a:r>
              <a:rPr lang="en-US" dirty="0" err="1" smtClean="0">
                <a:solidFill>
                  <a:srgbClr val="FF0000"/>
                </a:solidFill>
              </a:rPr>
              <a:t>document.getElementById</a:t>
            </a:r>
            <a:r>
              <a:rPr lang="en-US" dirty="0" smtClean="0">
                <a:solidFill>
                  <a:srgbClr val="FF0000"/>
                </a:solidFill>
              </a:rPr>
              <a:t>(id)</a:t>
            </a:r>
            <a:r>
              <a:rPr lang="en-US" dirty="0" smtClean="0"/>
              <a:t> method.</a:t>
            </a:r>
          </a:p>
          <a:p>
            <a:pPr>
              <a:buNone/>
            </a:pPr>
            <a:r>
              <a:rPr lang="en-US" dirty="0" smtClean="0"/>
              <a:t>	The id attribute defines the HTML element. The </a:t>
            </a:r>
            <a:r>
              <a:rPr lang="en-US" dirty="0" err="1" smtClean="0">
                <a:solidFill>
                  <a:srgbClr val="FF0000"/>
                </a:solidFill>
              </a:rPr>
              <a:t>innerHTML</a:t>
            </a:r>
            <a:r>
              <a:rPr lang="en-US" dirty="0" smtClean="0">
                <a:solidFill>
                  <a:srgbClr val="FF0000"/>
                </a:solidFill>
              </a:rPr>
              <a:t> </a:t>
            </a:r>
            <a:r>
              <a:rPr lang="en-US" dirty="0" smtClean="0"/>
              <a:t>property defines the HTML content.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77500" lnSpcReduction="20000"/>
          </a:bodyPr>
          <a:lstStyle/>
          <a:p>
            <a:pPr>
              <a:buNone/>
            </a:pPr>
            <a:r>
              <a:rPr lang="en-US" dirty="0" smtClean="0"/>
              <a:t>	&lt;html&gt;</a:t>
            </a:r>
          </a:p>
          <a:p>
            <a:pPr>
              <a:buNone/>
            </a:pPr>
            <a:r>
              <a:rPr lang="en-US" dirty="0" smtClean="0"/>
              <a:t>	&lt;body&gt;</a:t>
            </a:r>
          </a:p>
          <a:p>
            <a:endParaRPr lang="en-US" dirty="0" smtClean="0"/>
          </a:p>
          <a:p>
            <a:pPr>
              <a:buNone/>
            </a:pPr>
            <a:r>
              <a:rPr lang="en-US" dirty="0" smtClean="0"/>
              <a:t>	&lt;h2&gt;Hi, this is my first JavaScript program&lt;/h2&gt;</a:t>
            </a:r>
          </a:p>
          <a:p>
            <a:pPr>
              <a:buNone/>
            </a:pPr>
            <a:r>
              <a:rPr lang="en-US" dirty="0" smtClean="0"/>
              <a:t>	&lt;p&gt;First Paragraph&lt;/p&gt;</a:t>
            </a:r>
          </a:p>
          <a:p>
            <a:endParaRPr lang="en-US" dirty="0" smtClean="0"/>
          </a:p>
          <a:p>
            <a:pPr>
              <a:buNone/>
            </a:pPr>
            <a:r>
              <a:rPr lang="en-US" dirty="0" smtClean="0"/>
              <a:t>	&lt;p id="demo"&gt;&lt;/p&gt;</a:t>
            </a:r>
          </a:p>
          <a:p>
            <a:endParaRPr lang="en-US" dirty="0" smtClean="0"/>
          </a:p>
          <a:p>
            <a:pPr>
              <a:buNone/>
            </a:pPr>
            <a:r>
              <a:rPr lang="en-US" dirty="0" smtClean="0"/>
              <a:t>	&lt;script&gt;</a:t>
            </a:r>
          </a:p>
          <a:p>
            <a:pPr>
              <a:buNone/>
            </a:pPr>
            <a:r>
              <a:rPr lang="en-US" dirty="0" smtClean="0"/>
              <a:t>	</a:t>
            </a:r>
            <a:r>
              <a:rPr lang="en-US" dirty="0" err="1" smtClean="0"/>
              <a:t>document.getElementById</a:t>
            </a:r>
            <a:r>
              <a:rPr lang="en-US" dirty="0" smtClean="0"/>
              <a:t>("demo").</a:t>
            </a:r>
            <a:r>
              <a:rPr lang="en-US" dirty="0" err="1" smtClean="0"/>
              <a:t>innerHTML</a:t>
            </a:r>
            <a:r>
              <a:rPr lang="en-US" dirty="0" smtClean="0"/>
              <a:t> = 8 + 6;</a:t>
            </a:r>
          </a:p>
          <a:p>
            <a:pPr>
              <a:buNone/>
            </a:pPr>
            <a:r>
              <a:rPr lang="en-US" dirty="0" smtClean="0"/>
              <a:t>	&lt;/script&gt;</a:t>
            </a:r>
          </a:p>
          <a:p>
            <a:endParaRPr lang="en-US" dirty="0" smtClean="0"/>
          </a:p>
          <a:p>
            <a:pPr>
              <a:buNone/>
            </a:pPr>
            <a:r>
              <a:rPr lang="en-US" dirty="0" smtClean="0"/>
              <a:t>	&lt;/body&gt;</a:t>
            </a:r>
          </a:p>
          <a:p>
            <a:pPr>
              <a:buNone/>
            </a:pPr>
            <a:r>
              <a:rPr lang="en-US" dirty="0" smtClean="0"/>
              <a:t>	&lt;/html&gt;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JavaScript in a tag Script</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Inside an HTML tag script:</a:t>
            </a:r>
          </a:p>
          <a:p>
            <a:pPr>
              <a:buNone/>
            </a:pPr>
            <a:r>
              <a:rPr lang="en-US" dirty="0" smtClean="0"/>
              <a:t>&lt;script type=“text/</a:t>
            </a:r>
            <a:r>
              <a:rPr lang="en-US" dirty="0" err="1" smtClean="0"/>
              <a:t>javascript</a:t>
            </a:r>
            <a:r>
              <a:rPr lang="en-US" dirty="0" smtClean="0"/>
              <a:t>”&gt;</a:t>
            </a:r>
          </a:p>
          <a:p>
            <a:pPr>
              <a:buNone/>
            </a:pPr>
            <a:r>
              <a:rPr lang="en-US" dirty="0" smtClean="0"/>
              <a:t>alert(“Java Script is working in your browser”);</a:t>
            </a:r>
          </a:p>
          <a:p>
            <a:pPr>
              <a:buNone/>
            </a:pPr>
            <a:r>
              <a:rPr lang="en-US" dirty="0" smtClean="0"/>
              <a:t>&lt;/script&gt;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5745163"/>
          </a:xfrm>
        </p:spPr>
        <p:txBody>
          <a:bodyPr>
            <a:noAutofit/>
          </a:bodyPr>
          <a:lstStyle/>
          <a:p>
            <a:pPr>
              <a:buNone/>
            </a:pPr>
            <a:r>
              <a:rPr lang="en-US" dirty="0" smtClean="0">
                <a:solidFill>
                  <a:srgbClr val="FF0000"/>
                </a:solidFill>
              </a:rPr>
              <a:t>2. </a:t>
            </a:r>
            <a:r>
              <a:rPr lang="en-US" dirty="0" err="1" smtClean="0">
                <a:solidFill>
                  <a:srgbClr val="FF0000"/>
                </a:solidFill>
              </a:rPr>
              <a:t>document.write</a:t>
            </a:r>
            <a:r>
              <a:rPr lang="en-US" dirty="0" smtClean="0">
                <a:solidFill>
                  <a:srgbClr val="FF0000"/>
                </a:solidFill>
              </a:rPr>
              <a:t>()</a:t>
            </a:r>
          </a:p>
          <a:p>
            <a:pPr>
              <a:buNone/>
            </a:pPr>
            <a:r>
              <a:rPr lang="en-US" dirty="0" smtClean="0"/>
              <a:t>	The </a:t>
            </a:r>
            <a:r>
              <a:rPr lang="en-US" dirty="0" err="1" smtClean="0"/>
              <a:t>document.write</a:t>
            </a:r>
            <a:r>
              <a:rPr lang="en-US" dirty="0" smtClean="0"/>
              <a:t>() function is commonly used when testing simple web applications.</a:t>
            </a:r>
          </a:p>
          <a:p>
            <a:pPr>
              <a:buNone/>
            </a:pPr>
            <a:r>
              <a:rPr lang="en-US" sz="2000" dirty="0" smtClean="0"/>
              <a:t>Example:</a:t>
            </a:r>
          </a:p>
          <a:p>
            <a:pPr lvl="1">
              <a:buNone/>
            </a:pPr>
            <a:r>
              <a:rPr lang="en-US" sz="2000" dirty="0" smtClean="0"/>
              <a:t>&lt;!DOCTYPE html&gt;</a:t>
            </a:r>
          </a:p>
          <a:p>
            <a:pPr lvl="1">
              <a:buNone/>
            </a:pPr>
            <a:r>
              <a:rPr lang="en-US" sz="2000" dirty="0" smtClean="0"/>
              <a:t>&lt;html&gt;</a:t>
            </a:r>
          </a:p>
          <a:p>
            <a:pPr lvl="1">
              <a:buNone/>
            </a:pPr>
            <a:r>
              <a:rPr lang="en-US" sz="2000" dirty="0" smtClean="0"/>
              <a:t>&lt;body&gt;</a:t>
            </a:r>
          </a:p>
          <a:p>
            <a:pPr lvl="1">
              <a:buNone/>
            </a:pPr>
            <a:r>
              <a:rPr lang="en-US" sz="2000" dirty="0" smtClean="0"/>
              <a:t>&lt;h2&gt;Hi, my </a:t>
            </a:r>
            <a:r>
              <a:rPr lang="en-US" sz="2000" dirty="0" err="1" smtClean="0"/>
              <a:t>javascript</a:t>
            </a:r>
            <a:r>
              <a:rPr lang="en-US" sz="2000" dirty="0" smtClean="0"/>
              <a:t>  program  &lt;/h2&gt;</a:t>
            </a:r>
          </a:p>
          <a:p>
            <a:pPr lvl="1">
              <a:buNone/>
            </a:pPr>
            <a:r>
              <a:rPr lang="en-US" sz="2000" dirty="0" smtClean="0"/>
              <a:t>&lt;p&gt;My first program&lt;/p&gt;</a:t>
            </a:r>
          </a:p>
          <a:p>
            <a:pPr lvl="1">
              <a:buNone/>
            </a:pPr>
            <a:r>
              <a:rPr lang="en-US" sz="2000" dirty="0" smtClean="0"/>
              <a:t>&lt;script&gt;</a:t>
            </a:r>
          </a:p>
          <a:p>
            <a:pPr lvl="1">
              <a:buNone/>
            </a:pPr>
            <a:r>
              <a:rPr lang="en-US" sz="2000" dirty="0" err="1" smtClean="0"/>
              <a:t>document.write</a:t>
            </a:r>
            <a:r>
              <a:rPr lang="en-US" sz="2000" dirty="0" smtClean="0"/>
              <a:t>(5 + 6);</a:t>
            </a:r>
          </a:p>
          <a:p>
            <a:pPr lvl="1">
              <a:buNone/>
            </a:pPr>
            <a:r>
              <a:rPr lang="en-US" sz="2000" dirty="0" smtClean="0"/>
              <a:t>&lt;/script&gt;</a:t>
            </a:r>
          </a:p>
          <a:p>
            <a:pPr lvl="1">
              <a:buNone/>
            </a:pPr>
            <a:r>
              <a:rPr lang="en-US" sz="2000" dirty="0" smtClean="0"/>
              <a:t>&lt;/body&gt;</a:t>
            </a:r>
          </a:p>
          <a:p>
            <a:pPr lvl="1">
              <a:buNone/>
            </a:pPr>
            <a:r>
              <a:rPr lang="en-US" sz="2000" dirty="0" smtClean="0"/>
              <a:t>&lt;/html&gt; </a:t>
            </a:r>
          </a:p>
          <a:p>
            <a:pPr lvl="1">
              <a:buNone/>
            </a:pPr>
            <a:endParaRPr lang="en-US" sz="1600" dirty="0" smtClean="0"/>
          </a:p>
          <a:p>
            <a:pPr lvl="1">
              <a:buNone/>
            </a:pPr>
            <a:endParaRPr lang="en-US" sz="16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a:buNone/>
            </a:pPr>
            <a:r>
              <a:rPr lang="en-US" dirty="0" smtClean="0">
                <a:solidFill>
                  <a:srgbClr val="FF0000"/>
                </a:solidFill>
              </a:rPr>
              <a:t>3. </a:t>
            </a:r>
            <a:r>
              <a:rPr lang="en-US" dirty="0" err="1" smtClean="0">
                <a:solidFill>
                  <a:srgbClr val="FF0000"/>
                </a:solidFill>
              </a:rPr>
              <a:t>window.alert</a:t>
            </a:r>
            <a:r>
              <a:rPr lang="en-US" dirty="0" smtClean="0">
                <a:solidFill>
                  <a:srgbClr val="FF0000"/>
                </a:solidFill>
              </a:rPr>
              <a:t>()</a:t>
            </a:r>
          </a:p>
          <a:p>
            <a:pPr lvl="1"/>
            <a:r>
              <a:rPr lang="en-US" sz="3200" dirty="0" smtClean="0"/>
              <a:t>use an alert box to display data</a:t>
            </a:r>
          </a:p>
          <a:p>
            <a:pPr lvl="1"/>
            <a:r>
              <a:rPr lang="en-US" sz="3200" dirty="0" smtClean="0"/>
              <a:t>window keyword is optional</a:t>
            </a:r>
          </a:p>
          <a:p>
            <a:pPr lvl="1">
              <a:buNone/>
            </a:pPr>
            <a:endParaRPr lang="en-US" sz="1800" dirty="0" smtClean="0">
              <a:solidFill>
                <a:srgbClr val="FF0000"/>
              </a:solidFill>
            </a:endParaRPr>
          </a:p>
          <a:p>
            <a:pPr lvl="1">
              <a:buNone/>
            </a:pPr>
            <a:r>
              <a:rPr lang="en-US" sz="2200" dirty="0" smtClean="0"/>
              <a:t>&lt;!DOCTYPE html&gt;</a:t>
            </a:r>
          </a:p>
          <a:p>
            <a:pPr lvl="1">
              <a:buNone/>
            </a:pPr>
            <a:r>
              <a:rPr lang="en-US" sz="2200" dirty="0" smtClean="0"/>
              <a:t>&lt;html&gt;</a:t>
            </a:r>
          </a:p>
          <a:p>
            <a:pPr lvl="1">
              <a:buNone/>
            </a:pPr>
            <a:r>
              <a:rPr lang="en-US" sz="2200" dirty="0" smtClean="0"/>
              <a:t>&lt;body&gt;</a:t>
            </a:r>
          </a:p>
          <a:p>
            <a:pPr lvl="1">
              <a:buNone/>
            </a:pPr>
            <a:r>
              <a:rPr lang="en-US" sz="2200" dirty="0" smtClean="0"/>
              <a:t>&lt;h2&gt;Hi, my </a:t>
            </a:r>
            <a:r>
              <a:rPr lang="en-US" sz="2200" dirty="0" err="1" smtClean="0"/>
              <a:t>javascript</a:t>
            </a:r>
            <a:r>
              <a:rPr lang="en-US" sz="2200" dirty="0" smtClean="0"/>
              <a:t>  program  &lt;/h2&gt;</a:t>
            </a:r>
          </a:p>
          <a:p>
            <a:pPr lvl="1">
              <a:buNone/>
            </a:pPr>
            <a:r>
              <a:rPr lang="en-US" sz="2200" dirty="0" smtClean="0"/>
              <a:t>&lt;p&gt;My first program&lt;/p&gt;</a:t>
            </a:r>
          </a:p>
          <a:p>
            <a:pPr lvl="1">
              <a:buNone/>
            </a:pPr>
            <a:endParaRPr lang="en-US" sz="2200" dirty="0" smtClean="0"/>
          </a:p>
          <a:p>
            <a:pPr lvl="1">
              <a:buNone/>
            </a:pPr>
            <a:r>
              <a:rPr lang="en-US" sz="2200" dirty="0" smtClean="0"/>
              <a:t>&lt;script&gt;</a:t>
            </a:r>
          </a:p>
          <a:p>
            <a:pPr lvl="1">
              <a:buNone/>
            </a:pPr>
            <a:r>
              <a:rPr lang="en-US" sz="2200" dirty="0" err="1" smtClean="0"/>
              <a:t>window.alert</a:t>
            </a:r>
            <a:r>
              <a:rPr lang="en-US" sz="2200" dirty="0" smtClean="0"/>
              <a:t>(10+10);</a:t>
            </a:r>
          </a:p>
          <a:p>
            <a:pPr lvl="1">
              <a:buNone/>
            </a:pPr>
            <a:r>
              <a:rPr lang="en-US" sz="2200" dirty="0" smtClean="0"/>
              <a:t>&lt;/script&gt;</a:t>
            </a:r>
          </a:p>
          <a:p>
            <a:pPr lvl="1">
              <a:buNone/>
            </a:pPr>
            <a:endParaRPr lang="en-US" sz="2200" dirty="0" smtClean="0"/>
          </a:p>
          <a:p>
            <a:pPr lvl="1">
              <a:buNone/>
            </a:pPr>
            <a:r>
              <a:rPr lang="en-US" sz="2200" dirty="0" smtClean="0"/>
              <a:t>&lt;/body&gt;</a:t>
            </a:r>
          </a:p>
          <a:p>
            <a:pPr lvl="1">
              <a:buNone/>
            </a:pPr>
            <a:r>
              <a:rPr lang="en-US" sz="2200" dirty="0" smtClean="0"/>
              <a:t>&lt;/html&gt;</a:t>
            </a:r>
            <a:endParaRPr lang="en-US" sz="2200" dirty="0" smtClean="0">
              <a:solidFill>
                <a:srgbClr val="FF0000"/>
              </a:solidFill>
            </a:endParaRP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5745163"/>
          </a:xfrm>
        </p:spPr>
        <p:txBody>
          <a:bodyPr/>
          <a:lstStyle/>
          <a:p>
            <a:pPr>
              <a:buNone/>
            </a:pPr>
            <a:r>
              <a:rPr lang="en-US" dirty="0" smtClean="0">
                <a:solidFill>
                  <a:srgbClr val="FF0000"/>
                </a:solidFill>
              </a:rPr>
              <a:t>4. console.log()</a:t>
            </a:r>
          </a:p>
          <a:p>
            <a:pPr algn="just">
              <a:buNone/>
            </a:pPr>
            <a:r>
              <a:rPr lang="en-US" dirty="0" smtClean="0"/>
              <a:t>	For debugging purposes, you can call the console.log() method in the browser to display data.</a:t>
            </a:r>
          </a:p>
          <a:p>
            <a:pPr lvl="1">
              <a:buNone/>
            </a:pPr>
            <a:r>
              <a:rPr lang="en-US" sz="1600" dirty="0" smtClean="0"/>
              <a:t>&lt;!DOCTYPE html&gt;</a:t>
            </a:r>
          </a:p>
          <a:p>
            <a:pPr lvl="1">
              <a:buNone/>
            </a:pPr>
            <a:r>
              <a:rPr lang="en-US" sz="1600" dirty="0" smtClean="0"/>
              <a:t>&lt;html&gt;</a:t>
            </a:r>
          </a:p>
          <a:p>
            <a:pPr lvl="1">
              <a:buNone/>
            </a:pPr>
            <a:r>
              <a:rPr lang="en-US" sz="1600" dirty="0" smtClean="0"/>
              <a:t>&lt;body&gt;</a:t>
            </a:r>
          </a:p>
          <a:p>
            <a:pPr lvl="1">
              <a:buNone/>
            </a:pPr>
            <a:r>
              <a:rPr lang="en-US" sz="1600" dirty="0" smtClean="0"/>
              <a:t>&lt;h2&gt;Hi, my </a:t>
            </a:r>
            <a:r>
              <a:rPr lang="en-US" sz="1600" dirty="0" err="1" smtClean="0"/>
              <a:t>javascript</a:t>
            </a:r>
            <a:r>
              <a:rPr lang="en-US" sz="1600" dirty="0" smtClean="0"/>
              <a:t>  program  &lt;/h2&gt;</a:t>
            </a:r>
          </a:p>
          <a:p>
            <a:pPr lvl="1">
              <a:buNone/>
            </a:pPr>
            <a:r>
              <a:rPr lang="en-US" sz="1600" dirty="0" smtClean="0"/>
              <a:t>&lt;p&gt;My first program&lt;/p&gt;</a:t>
            </a:r>
          </a:p>
          <a:p>
            <a:pPr lvl="1">
              <a:buNone/>
            </a:pPr>
            <a:endParaRPr lang="en-US" sz="1600" dirty="0" smtClean="0"/>
          </a:p>
          <a:p>
            <a:pPr lvl="1">
              <a:buNone/>
            </a:pPr>
            <a:r>
              <a:rPr lang="en-US" sz="1600" dirty="0" smtClean="0"/>
              <a:t>&lt;script&gt;</a:t>
            </a:r>
          </a:p>
          <a:p>
            <a:pPr lvl="1">
              <a:buNone/>
            </a:pPr>
            <a:r>
              <a:rPr lang="en-US" sz="1600" dirty="0" smtClean="0"/>
              <a:t>console.log(5 + 6);</a:t>
            </a:r>
          </a:p>
          <a:p>
            <a:pPr lvl="1">
              <a:buNone/>
            </a:pPr>
            <a:r>
              <a:rPr lang="en-US" sz="1600" dirty="0" smtClean="0"/>
              <a:t>&lt;/script&gt;</a:t>
            </a:r>
          </a:p>
          <a:p>
            <a:pPr lvl="1">
              <a:buNone/>
            </a:pPr>
            <a:endParaRPr lang="en-US" sz="1600" dirty="0" smtClean="0"/>
          </a:p>
          <a:p>
            <a:pPr lvl="1">
              <a:buNone/>
            </a:pPr>
            <a:r>
              <a:rPr lang="en-US" sz="1600" dirty="0" smtClean="0"/>
              <a:t>&lt;/body&gt;</a:t>
            </a:r>
          </a:p>
          <a:p>
            <a:pPr lvl="1">
              <a:buNone/>
            </a:pPr>
            <a:r>
              <a:rPr lang="en-US" sz="1600" dirty="0" smtClean="0"/>
              <a:t>&lt;/html&gt; </a:t>
            </a:r>
          </a:p>
          <a:p>
            <a:pPr>
              <a:buNone/>
            </a:pPr>
            <a:endParaRPr lang="en-US" dirty="0" smtClean="0">
              <a:solidFill>
                <a:srgbClr val="FF0000"/>
              </a:solidFill>
            </a:endParaRP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Functions in Java Script</a:t>
            </a:r>
            <a:endParaRPr lang="en-US" dirty="0">
              <a:solidFill>
                <a:srgbClr val="FF0000"/>
              </a:solidFill>
            </a:endParaRPr>
          </a:p>
        </p:txBody>
      </p:sp>
      <p:sp>
        <p:nvSpPr>
          <p:cNvPr id="3" name="Content Placeholder 2"/>
          <p:cNvSpPr>
            <a:spLocks noGrp="1"/>
          </p:cNvSpPr>
          <p:nvPr>
            <p:ph idx="1"/>
          </p:nvPr>
        </p:nvSpPr>
        <p:spPr>
          <a:xfrm>
            <a:off x="457200" y="1447800"/>
            <a:ext cx="8229600" cy="4678363"/>
          </a:xfrm>
        </p:spPr>
        <p:txBody>
          <a:bodyPr>
            <a:normAutofit fontScale="92500" lnSpcReduction="10000"/>
          </a:bodyPr>
          <a:lstStyle/>
          <a:p>
            <a:r>
              <a:rPr lang="en-US" dirty="0" smtClean="0"/>
              <a:t>A JavaScript function is defined with the function keyword, followed by a </a:t>
            </a:r>
            <a:r>
              <a:rPr lang="en-US" b="1" dirty="0" smtClean="0"/>
              <a:t>name</a:t>
            </a:r>
            <a:r>
              <a:rPr lang="en-US" dirty="0" smtClean="0"/>
              <a:t>, followed by parentheses </a:t>
            </a:r>
            <a:r>
              <a:rPr lang="en-US" b="1" dirty="0" smtClean="0"/>
              <a:t>()</a:t>
            </a:r>
            <a:r>
              <a:rPr lang="en-US" dirty="0" smtClean="0"/>
              <a:t>.</a:t>
            </a:r>
          </a:p>
          <a:p>
            <a:r>
              <a:rPr lang="en-US" dirty="0" smtClean="0"/>
              <a:t>Function names can contain letters, digits, underscores, and dollar signs.</a:t>
            </a:r>
          </a:p>
          <a:p>
            <a:r>
              <a:rPr lang="en-US" dirty="0" smtClean="0"/>
              <a:t>Syntax:</a:t>
            </a:r>
          </a:p>
          <a:p>
            <a:pPr>
              <a:buNone/>
            </a:pPr>
            <a:r>
              <a:rPr lang="en-US" dirty="0" smtClean="0"/>
              <a:t>	function </a:t>
            </a:r>
            <a:r>
              <a:rPr lang="en-US" i="1" dirty="0" smtClean="0"/>
              <a:t>name</a:t>
            </a:r>
            <a:r>
              <a:rPr lang="en-US" dirty="0" smtClean="0"/>
              <a:t>(</a:t>
            </a:r>
            <a:r>
              <a:rPr lang="en-US" i="1" dirty="0" smtClean="0"/>
              <a:t>parameter1, parameter2, parameter3</a:t>
            </a:r>
            <a:r>
              <a:rPr lang="en-US" dirty="0" smtClean="0"/>
              <a:t>) {</a:t>
            </a:r>
            <a:br>
              <a:rPr lang="en-US" dirty="0" smtClean="0"/>
            </a:br>
            <a:r>
              <a:rPr lang="en-US" dirty="0" smtClean="0"/>
              <a:t>  // </a:t>
            </a:r>
            <a:r>
              <a:rPr lang="en-US" i="1" dirty="0" smtClean="0"/>
              <a:t>code to be executed</a:t>
            </a:r>
            <a:r>
              <a:rPr lang="en-US" dirty="0" smtClean="0"/>
              <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5800"/>
            <a:ext cx="7391400" cy="3323987"/>
          </a:xfrm>
          <a:prstGeom prst="rect">
            <a:avLst/>
          </a:prstGeom>
        </p:spPr>
        <p:txBody>
          <a:bodyPr wrap="square">
            <a:spAutoFit/>
          </a:bodyPr>
          <a:lstStyle/>
          <a:p>
            <a:r>
              <a:rPr lang="en-US" sz="3000" dirty="0" smtClean="0"/>
              <a:t>Example:</a:t>
            </a:r>
          </a:p>
          <a:p>
            <a:endParaRPr lang="en-US" sz="3000" dirty="0" smtClean="0"/>
          </a:p>
          <a:p>
            <a:r>
              <a:rPr lang="en-US" sz="3000" dirty="0" smtClean="0"/>
              <a:t>let x = add(4, 3);   </a:t>
            </a:r>
          </a:p>
          <a:p>
            <a:endParaRPr lang="en-US" sz="3000" dirty="0" smtClean="0"/>
          </a:p>
          <a:p>
            <a:r>
              <a:rPr lang="en-US" sz="3000" dirty="0" smtClean="0"/>
              <a:t>function add(a, b) {</a:t>
            </a:r>
          </a:p>
          <a:p>
            <a:r>
              <a:rPr lang="en-US" sz="3000" dirty="0" smtClean="0"/>
              <a:t>  return a + b;             </a:t>
            </a:r>
          </a:p>
          <a:p>
            <a:r>
              <a:rPr lang="en-US" sz="3000" dirty="0" smtClean="0"/>
              <a:t>}</a:t>
            </a:r>
            <a:endParaRPr lang="en-US" sz="3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Array</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b="1" dirty="0" smtClean="0"/>
              <a:t>JavaScript array</a:t>
            </a:r>
            <a:r>
              <a:rPr lang="en-US" dirty="0" smtClean="0"/>
              <a:t> is an object that represents a collection of similar type of elements.</a:t>
            </a:r>
          </a:p>
          <a:p>
            <a:r>
              <a:rPr lang="en-US" dirty="0" smtClean="0"/>
              <a:t>Three ways to construct array in JavaScript</a:t>
            </a:r>
          </a:p>
          <a:p>
            <a:pPr lvl="1"/>
            <a:r>
              <a:rPr lang="en-US" dirty="0" smtClean="0"/>
              <a:t>By array literal</a:t>
            </a:r>
          </a:p>
          <a:p>
            <a:pPr lvl="1"/>
            <a:r>
              <a:rPr lang="en-US" dirty="0" smtClean="0"/>
              <a:t>By creating instance of Array directly (using new keyword)</a:t>
            </a:r>
          </a:p>
          <a:p>
            <a:pPr lvl="1"/>
            <a:r>
              <a:rPr lang="en-US" dirty="0" smtClean="0"/>
              <a:t>By using an Array constructor (using new keyword)</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305800" cy="5516563"/>
          </a:xfrm>
        </p:spPr>
        <p:txBody>
          <a:bodyPr/>
          <a:lstStyle/>
          <a:p>
            <a:r>
              <a:rPr lang="en-US" dirty="0" smtClean="0"/>
              <a:t>By array literal </a:t>
            </a:r>
          </a:p>
          <a:p>
            <a:pPr>
              <a:buNone/>
            </a:pPr>
            <a:r>
              <a:rPr lang="en-US" dirty="0" smtClean="0"/>
              <a:t>		</a:t>
            </a:r>
            <a:r>
              <a:rPr lang="en-US" dirty="0" err="1" smtClean="0"/>
              <a:t>var</a:t>
            </a:r>
            <a:r>
              <a:rPr lang="en-US" dirty="0" smtClean="0"/>
              <a:t> </a:t>
            </a:r>
            <a:r>
              <a:rPr lang="en-US" dirty="0" err="1" smtClean="0"/>
              <a:t>arrayname</a:t>
            </a:r>
            <a:r>
              <a:rPr lang="en-US" dirty="0" smtClean="0"/>
              <a:t>=[value1,value2.....</a:t>
            </a:r>
            <a:r>
              <a:rPr lang="en-US" dirty="0" err="1" smtClean="0"/>
              <a:t>valueN</a:t>
            </a:r>
            <a:r>
              <a:rPr lang="en-US" dirty="0" smtClean="0"/>
              <a:t>]; </a:t>
            </a:r>
          </a:p>
          <a:p>
            <a:r>
              <a:rPr lang="en-US" dirty="0" smtClean="0"/>
              <a:t>JavaScript Array directly (new keyword)</a:t>
            </a:r>
          </a:p>
          <a:p>
            <a:pPr>
              <a:buNone/>
            </a:pPr>
            <a:r>
              <a:rPr lang="en-US" dirty="0" smtClean="0"/>
              <a:t>		</a:t>
            </a:r>
            <a:r>
              <a:rPr lang="en-US" dirty="0" err="1" smtClean="0"/>
              <a:t>var</a:t>
            </a:r>
            <a:r>
              <a:rPr lang="en-US" dirty="0" smtClean="0"/>
              <a:t> </a:t>
            </a:r>
            <a:r>
              <a:rPr lang="en-US" dirty="0" err="1" smtClean="0"/>
              <a:t>arrayname</a:t>
            </a:r>
            <a:r>
              <a:rPr lang="en-US" dirty="0" smtClean="0"/>
              <a:t>=new Array();  </a:t>
            </a:r>
          </a:p>
          <a:p>
            <a:r>
              <a:rPr lang="en-US" dirty="0" smtClean="0"/>
              <a:t>JavaScript array constructor</a:t>
            </a:r>
          </a:p>
          <a:p>
            <a:pPr>
              <a:buNone/>
            </a:pPr>
            <a:r>
              <a:rPr lang="en-US" dirty="0" smtClean="0"/>
              <a:t>	Here, you need to create instance of array by passing arguments in constructor so that we don't have to provide value explicitly.</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Array with Methods</a:t>
            </a:r>
            <a:endParaRPr lang="en-US" dirty="0">
              <a:solidFill>
                <a:srgbClr val="FF0000"/>
              </a:solidFill>
            </a:endParaRPr>
          </a:p>
        </p:txBody>
      </p:sp>
      <p:sp>
        <p:nvSpPr>
          <p:cNvPr id="3" name="Content Placeholder 2"/>
          <p:cNvSpPr>
            <a:spLocks noGrp="1"/>
          </p:cNvSpPr>
          <p:nvPr>
            <p:ph idx="1"/>
          </p:nvPr>
        </p:nvSpPr>
        <p:spPr>
          <a:xfrm>
            <a:off x="457200" y="1371600"/>
            <a:ext cx="8229600" cy="4754563"/>
          </a:xfrm>
        </p:spPr>
        <p:txBody>
          <a:bodyPr>
            <a:normAutofit fontScale="25000" lnSpcReduction="20000"/>
          </a:bodyPr>
          <a:lstStyle/>
          <a:p>
            <a:pPr>
              <a:buNone/>
            </a:pPr>
            <a:r>
              <a:rPr lang="en-US" sz="7000" b="1" dirty="0" smtClean="0"/>
              <a:t>Array to String Conversion:</a:t>
            </a:r>
          </a:p>
          <a:p>
            <a:pPr>
              <a:buNone/>
            </a:pPr>
            <a:r>
              <a:rPr lang="en-US" dirty="0" smtClean="0"/>
              <a:t>	</a:t>
            </a:r>
            <a:r>
              <a:rPr lang="en-US" sz="6400" dirty="0" smtClean="0"/>
              <a:t>&lt;!DOCTYPE html&gt;</a:t>
            </a:r>
          </a:p>
          <a:p>
            <a:pPr>
              <a:buNone/>
            </a:pPr>
            <a:r>
              <a:rPr lang="en-US" sz="6400" dirty="0" smtClean="0"/>
              <a:t>&lt;html&gt;</a:t>
            </a:r>
          </a:p>
          <a:p>
            <a:pPr>
              <a:buNone/>
            </a:pPr>
            <a:r>
              <a:rPr lang="en-US" sz="6400" dirty="0" smtClean="0"/>
              <a:t>&lt;body&gt;</a:t>
            </a:r>
          </a:p>
          <a:p>
            <a:pPr>
              <a:buNone/>
            </a:pPr>
            <a:endParaRPr lang="en-US" sz="6400" dirty="0" smtClean="0"/>
          </a:p>
          <a:p>
            <a:pPr>
              <a:buNone/>
            </a:pPr>
            <a:r>
              <a:rPr lang="en-US" sz="6400" dirty="0" smtClean="0"/>
              <a:t>&lt;h2&gt;JavaScript Array Methods&lt;/h2&gt; </a:t>
            </a:r>
          </a:p>
          <a:p>
            <a:pPr>
              <a:buNone/>
            </a:pPr>
            <a:r>
              <a:rPr lang="en-US" sz="6400" dirty="0" smtClean="0"/>
              <a:t>&lt;h2&gt;</a:t>
            </a:r>
            <a:r>
              <a:rPr lang="en-US" sz="6400" dirty="0" err="1" smtClean="0"/>
              <a:t>toString</a:t>
            </a:r>
            <a:r>
              <a:rPr lang="en-US" sz="6400" dirty="0" smtClean="0"/>
              <a:t>()&lt;/h2&gt;</a:t>
            </a:r>
          </a:p>
          <a:p>
            <a:pPr>
              <a:buNone/>
            </a:pPr>
            <a:r>
              <a:rPr lang="en-US" sz="6400" dirty="0" smtClean="0"/>
              <a:t>&lt;p&gt;The </a:t>
            </a:r>
            <a:r>
              <a:rPr lang="en-US" sz="6400" dirty="0" err="1" smtClean="0"/>
              <a:t>toString</a:t>
            </a:r>
            <a:r>
              <a:rPr lang="en-US" sz="6400" dirty="0" smtClean="0"/>
              <a:t>() method returns an array as a comma separated string:&lt;/p&gt;</a:t>
            </a:r>
          </a:p>
          <a:p>
            <a:pPr>
              <a:buNone/>
            </a:pPr>
            <a:endParaRPr lang="en-US" sz="6400" dirty="0" smtClean="0"/>
          </a:p>
          <a:p>
            <a:pPr>
              <a:buNone/>
            </a:pPr>
            <a:r>
              <a:rPr lang="en-US" sz="6400" dirty="0" smtClean="0"/>
              <a:t>&lt;p id="demo"&gt;&lt;/p&gt;</a:t>
            </a:r>
          </a:p>
          <a:p>
            <a:pPr>
              <a:buNone/>
            </a:pPr>
            <a:endParaRPr lang="en-US" sz="6400" dirty="0" smtClean="0"/>
          </a:p>
          <a:p>
            <a:pPr>
              <a:buNone/>
            </a:pPr>
            <a:r>
              <a:rPr lang="en-US" sz="6400" dirty="0" smtClean="0"/>
              <a:t>&lt;script&gt;</a:t>
            </a:r>
          </a:p>
          <a:p>
            <a:pPr>
              <a:buNone/>
            </a:pPr>
            <a:r>
              <a:rPr lang="en-US" sz="6400" dirty="0" smtClean="0"/>
              <a:t>const fruits = ["Banana", "Orange", "Apple", "Mango"];</a:t>
            </a:r>
          </a:p>
          <a:p>
            <a:pPr>
              <a:buNone/>
            </a:pPr>
            <a:r>
              <a:rPr lang="en-US" sz="6400" dirty="0" err="1" smtClean="0"/>
              <a:t>document.getElementById</a:t>
            </a:r>
            <a:r>
              <a:rPr lang="en-US" sz="6400" dirty="0" smtClean="0"/>
              <a:t>("demo").</a:t>
            </a:r>
            <a:r>
              <a:rPr lang="en-US" sz="6400" dirty="0" err="1" smtClean="0"/>
              <a:t>innerHTML</a:t>
            </a:r>
            <a:r>
              <a:rPr lang="en-US" sz="6400" dirty="0" smtClean="0"/>
              <a:t> = </a:t>
            </a:r>
            <a:r>
              <a:rPr lang="en-US" sz="6400" dirty="0" err="1" smtClean="0"/>
              <a:t>fruits.toString</a:t>
            </a:r>
            <a:r>
              <a:rPr lang="en-US" sz="6400" dirty="0" smtClean="0"/>
              <a:t>();</a:t>
            </a:r>
          </a:p>
          <a:p>
            <a:pPr>
              <a:buNone/>
            </a:pPr>
            <a:r>
              <a:rPr lang="en-US" sz="6400" dirty="0" smtClean="0"/>
              <a:t>&lt;/script&gt;</a:t>
            </a:r>
          </a:p>
          <a:p>
            <a:pPr>
              <a:buNone/>
            </a:pPr>
            <a:endParaRPr lang="en-US" sz="6400" dirty="0" smtClean="0"/>
          </a:p>
          <a:p>
            <a:pPr>
              <a:buNone/>
            </a:pPr>
            <a:r>
              <a:rPr lang="en-US" sz="6400" dirty="0" smtClean="0"/>
              <a:t>&lt;/body&gt;</a:t>
            </a:r>
          </a:p>
          <a:p>
            <a:pPr>
              <a:buNone/>
            </a:pPr>
            <a:r>
              <a:rPr lang="en-US" sz="6400" dirty="0" smtClean="0"/>
              <a:t>&lt;/html&gt;</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800"/>
            <a:ext cx="8153400" cy="5440363"/>
          </a:xfrm>
        </p:spPr>
        <p:txBody>
          <a:bodyPr/>
          <a:lstStyle/>
          <a:p>
            <a:r>
              <a:rPr lang="en-US" dirty="0" smtClean="0"/>
              <a:t>join() method</a:t>
            </a:r>
          </a:p>
          <a:p>
            <a:pPr>
              <a:buNone/>
            </a:pPr>
            <a:r>
              <a:rPr lang="en-US" dirty="0" smtClean="0"/>
              <a:t>	- joins all array elements into a string.</a:t>
            </a:r>
          </a:p>
          <a:p>
            <a:pPr>
              <a:buNone/>
            </a:pPr>
            <a:r>
              <a:rPr lang="en-US" dirty="0" smtClean="0"/>
              <a:t>const fruits = ["Banana", "Orange", "Apple", "Mango"];</a:t>
            </a:r>
            <a:br>
              <a:rPr lang="en-US" dirty="0" smtClean="0"/>
            </a:br>
            <a:r>
              <a:rPr lang="en-US" dirty="0" err="1" smtClean="0"/>
              <a:t>document.getElementById</a:t>
            </a:r>
            <a:r>
              <a:rPr lang="en-US" dirty="0" smtClean="0"/>
              <a:t>("demo").</a:t>
            </a:r>
            <a:r>
              <a:rPr lang="en-US" dirty="0" err="1" smtClean="0"/>
              <a:t>innerHTML</a:t>
            </a:r>
            <a:r>
              <a:rPr lang="en-US" dirty="0" smtClean="0"/>
              <a:t> = </a:t>
            </a:r>
            <a:r>
              <a:rPr lang="en-US" dirty="0" err="1" smtClean="0"/>
              <a:t>fruits.join</a:t>
            </a:r>
            <a:r>
              <a:rPr lang="en-US" dirty="0" smtClean="0"/>
              <a:t>(" / ");</a:t>
            </a:r>
          </a:p>
          <a:p>
            <a:pPr>
              <a:buNone/>
            </a:pPr>
            <a:r>
              <a:rPr lang="en-US" dirty="0" smtClean="0">
                <a:solidFill>
                  <a:srgbClr val="FF0000"/>
                </a:solidFill>
              </a:rPr>
              <a:t>Output:</a:t>
            </a:r>
          </a:p>
          <a:p>
            <a:pPr>
              <a:buNone/>
            </a:pPr>
            <a:r>
              <a:rPr lang="en-US" dirty="0" smtClean="0"/>
              <a:t>Banana / Orange / Apple / Mango</a:t>
            </a:r>
          </a:p>
          <a:p>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05800" cy="5287963"/>
          </a:xfrm>
        </p:spPr>
        <p:txBody>
          <a:bodyPr>
            <a:normAutofit fontScale="85000" lnSpcReduction="10000"/>
          </a:bodyPr>
          <a:lstStyle/>
          <a:p>
            <a:r>
              <a:rPr lang="en-US" dirty="0" smtClean="0"/>
              <a:t>Array pop()</a:t>
            </a:r>
          </a:p>
          <a:p>
            <a:pPr>
              <a:buNone/>
            </a:pPr>
            <a:r>
              <a:rPr lang="en-US" dirty="0" smtClean="0"/>
              <a:t>	The pop() method returns the value that was "popped out“</a:t>
            </a:r>
          </a:p>
          <a:p>
            <a:r>
              <a:rPr lang="en-US" dirty="0" smtClean="0"/>
              <a:t>Array push()</a:t>
            </a:r>
          </a:p>
          <a:p>
            <a:pPr>
              <a:buNone/>
            </a:pPr>
            <a:r>
              <a:rPr lang="en-US" dirty="0" smtClean="0"/>
              <a:t>	The push() method adds a new element to an array (at the end)</a:t>
            </a:r>
          </a:p>
          <a:p>
            <a:r>
              <a:rPr lang="en-US" dirty="0" smtClean="0"/>
              <a:t>Array shift()</a:t>
            </a:r>
          </a:p>
          <a:p>
            <a:pPr>
              <a:buNone/>
            </a:pPr>
            <a:r>
              <a:rPr lang="en-US" dirty="0" smtClean="0"/>
              <a:t>	The shift() method removes the first array element and "shifts" all other elements to a lower index.</a:t>
            </a:r>
          </a:p>
          <a:p>
            <a:r>
              <a:rPr lang="en-US" dirty="0" smtClean="0"/>
              <a:t>Array </a:t>
            </a:r>
            <a:r>
              <a:rPr lang="en-US" dirty="0" err="1" smtClean="0"/>
              <a:t>unshift</a:t>
            </a:r>
            <a:r>
              <a:rPr lang="en-US" dirty="0" smtClean="0"/>
              <a:t>()</a:t>
            </a:r>
          </a:p>
          <a:p>
            <a:pPr>
              <a:buNone/>
            </a:pPr>
            <a:r>
              <a:rPr lang="en-US" dirty="0" smtClean="0"/>
              <a:t>	The </a:t>
            </a:r>
            <a:r>
              <a:rPr lang="en-US" dirty="0" err="1" smtClean="0"/>
              <a:t>unshift</a:t>
            </a:r>
            <a:r>
              <a:rPr lang="en-US" dirty="0" smtClean="0"/>
              <a:t>() method adds a new element to an array (at the beginning), and "</a:t>
            </a:r>
            <a:r>
              <a:rPr lang="en-US" dirty="0" err="1" smtClean="0"/>
              <a:t>unshifts</a:t>
            </a:r>
            <a:r>
              <a:rPr lang="en-US" dirty="0" smtClean="0"/>
              <a:t>" older elements</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JavaScript in an external file</a:t>
            </a:r>
            <a:endParaRPr lang="en-US" dirty="0"/>
          </a:p>
        </p:txBody>
      </p:sp>
      <p:sp>
        <p:nvSpPr>
          <p:cNvPr id="3" name="Content Placeholder 2"/>
          <p:cNvSpPr>
            <a:spLocks noGrp="1"/>
          </p:cNvSpPr>
          <p:nvPr>
            <p:ph idx="1"/>
          </p:nvPr>
        </p:nvSpPr>
        <p:spPr/>
        <p:txBody>
          <a:bodyPr/>
          <a:lstStyle/>
          <a:p>
            <a:r>
              <a:rPr lang="en-US" dirty="0" smtClean="0"/>
              <a:t>Inside an external .</a:t>
            </a:r>
            <a:r>
              <a:rPr lang="en-US" dirty="0" err="1" smtClean="0"/>
              <a:t>js</a:t>
            </a:r>
            <a:r>
              <a:rPr lang="en-US" dirty="0" smtClean="0"/>
              <a:t> file, linked to the HTML page:</a:t>
            </a:r>
          </a:p>
          <a:p>
            <a:pPr>
              <a:buNone/>
            </a:pPr>
            <a:r>
              <a:rPr lang="en-US" dirty="0" smtClean="0"/>
              <a:t>	&lt;script type=“text/</a:t>
            </a:r>
            <a:r>
              <a:rPr lang="en-US" dirty="0" err="1" smtClean="0"/>
              <a:t>javascript</a:t>
            </a:r>
            <a:r>
              <a:rPr lang="en-US" dirty="0" smtClean="0"/>
              <a:t>” </a:t>
            </a:r>
            <a:r>
              <a:rPr lang="en-US" dirty="0" err="1" smtClean="0"/>
              <a:t>src</a:t>
            </a:r>
            <a:r>
              <a:rPr lang="en-US" dirty="0" smtClean="0"/>
              <a:t>=“path/to/file.js”&gt; &lt;/script&gt;</a:t>
            </a:r>
          </a:p>
          <a:p>
            <a:r>
              <a:rPr lang="en-US" dirty="0" smtClean="0"/>
              <a:t>The external .</a:t>
            </a:r>
            <a:r>
              <a:rPr lang="en-US" dirty="0" err="1" smtClean="0"/>
              <a:t>js</a:t>
            </a:r>
            <a:r>
              <a:rPr lang="en-US" dirty="0" smtClean="0"/>
              <a:t> file will include just the </a:t>
            </a:r>
            <a:r>
              <a:rPr lang="en-US" dirty="0" err="1" smtClean="0"/>
              <a:t>javascript</a:t>
            </a:r>
            <a:r>
              <a:rPr lang="en-US" dirty="0" smtClean="0"/>
              <a:t> code, not HTML.</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382000" cy="5943600"/>
          </a:xfrm>
        </p:spPr>
        <p:txBody>
          <a:bodyPr>
            <a:normAutofit fontScale="85000" lnSpcReduction="10000"/>
          </a:bodyPr>
          <a:lstStyle/>
          <a:p>
            <a:r>
              <a:rPr lang="en-US" dirty="0" smtClean="0"/>
              <a:t>Merging (Concatenating) Arrays</a:t>
            </a:r>
          </a:p>
          <a:p>
            <a:pPr>
              <a:buNone/>
            </a:pPr>
            <a:r>
              <a:rPr lang="en-US" dirty="0" smtClean="0"/>
              <a:t>	-The </a:t>
            </a:r>
            <a:r>
              <a:rPr lang="en-US" dirty="0" err="1" smtClean="0"/>
              <a:t>concat</a:t>
            </a:r>
            <a:r>
              <a:rPr lang="en-US" dirty="0" smtClean="0"/>
              <a:t>() method creates a new array by merging (concatenating) existing arrays.</a:t>
            </a:r>
          </a:p>
          <a:p>
            <a:pPr>
              <a:buNone/>
            </a:pPr>
            <a:r>
              <a:rPr lang="en-US" dirty="0" smtClean="0"/>
              <a:t>	-The </a:t>
            </a:r>
            <a:r>
              <a:rPr lang="en-US" dirty="0" err="1" smtClean="0"/>
              <a:t>concat</a:t>
            </a:r>
            <a:r>
              <a:rPr lang="en-US" dirty="0" smtClean="0"/>
              <a:t>() method does not change the existing arrays. It always returns a new array.</a:t>
            </a:r>
          </a:p>
          <a:p>
            <a:r>
              <a:rPr lang="en-US" dirty="0" smtClean="0"/>
              <a:t>Array splice()</a:t>
            </a:r>
          </a:p>
          <a:p>
            <a:pPr>
              <a:buNone/>
            </a:pPr>
            <a:r>
              <a:rPr lang="en-US" dirty="0" smtClean="0"/>
              <a:t>	The splice() method can be used to add new items to an array.</a:t>
            </a:r>
          </a:p>
          <a:p>
            <a:pPr>
              <a:buNone/>
            </a:pPr>
            <a:r>
              <a:rPr lang="en-US" dirty="0" smtClean="0"/>
              <a:t>const fruits = ["Banana", "Orange", "Apple", "Mango"];</a:t>
            </a:r>
            <a:br>
              <a:rPr lang="en-US" dirty="0" smtClean="0"/>
            </a:br>
            <a:r>
              <a:rPr lang="en-US" dirty="0" err="1" smtClean="0"/>
              <a:t>fruits.splice</a:t>
            </a:r>
            <a:r>
              <a:rPr lang="en-US" dirty="0" smtClean="0"/>
              <a:t>(2, 0, "Lemon", "Kiwi");</a:t>
            </a:r>
          </a:p>
          <a:p>
            <a:r>
              <a:rPr lang="en-US" dirty="0" smtClean="0"/>
              <a:t>The first parameter (2) defines the position </a:t>
            </a:r>
            <a:r>
              <a:rPr lang="en-US" b="1" dirty="0" smtClean="0"/>
              <a:t>where</a:t>
            </a:r>
            <a:r>
              <a:rPr lang="en-US" dirty="0" smtClean="0"/>
              <a:t> new elements should be </a:t>
            </a:r>
            <a:r>
              <a:rPr lang="en-US" b="1" dirty="0" smtClean="0"/>
              <a:t>added</a:t>
            </a:r>
            <a:r>
              <a:rPr lang="en-US" dirty="0" smtClean="0"/>
              <a:t> (spliced in).</a:t>
            </a:r>
          </a:p>
          <a:p>
            <a:r>
              <a:rPr lang="en-US" dirty="0" smtClean="0"/>
              <a:t>The second parameter (0) defines </a:t>
            </a:r>
            <a:r>
              <a:rPr lang="en-US" b="1" dirty="0" smtClean="0"/>
              <a:t>how many</a:t>
            </a:r>
            <a:r>
              <a:rPr lang="en-US" dirty="0" smtClean="0"/>
              <a:t> elements should be </a:t>
            </a:r>
            <a:r>
              <a:rPr lang="en-US" b="1" dirty="0" smtClean="0"/>
              <a:t>removed</a:t>
            </a:r>
            <a:r>
              <a:rPr lang="en-US" dirty="0" smtClean="0"/>
              <a:t>.</a:t>
            </a:r>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05800" cy="5668963"/>
          </a:xfrm>
        </p:spPr>
        <p:txBody>
          <a:bodyPr/>
          <a:lstStyle/>
          <a:p>
            <a:r>
              <a:rPr lang="en-US" dirty="0" smtClean="0"/>
              <a:t>Array slice()</a:t>
            </a:r>
          </a:p>
          <a:p>
            <a:pPr>
              <a:buNone/>
            </a:pPr>
            <a:r>
              <a:rPr lang="en-US" dirty="0" smtClean="0"/>
              <a:t>	The slice() method slices out a piece of an array into a new array.</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DOM</a:t>
            </a:r>
            <a:endParaRPr lang="en-US" dirty="0">
              <a:solidFill>
                <a:srgbClr val="FF0000"/>
              </a:solidFill>
            </a:endParaRPr>
          </a:p>
        </p:txBody>
      </p:sp>
      <p:sp>
        <p:nvSpPr>
          <p:cNvPr id="3" name="Content Placeholder 2"/>
          <p:cNvSpPr>
            <a:spLocks noGrp="1"/>
          </p:cNvSpPr>
          <p:nvPr>
            <p:ph idx="1"/>
          </p:nvPr>
        </p:nvSpPr>
        <p:spPr>
          <a:xfrm>
            <a:off x="457200" y="1447800"/>
            <a:ext cx="8229600" cy="4678363"/>
          </a:xfrm>
        </p:spPr>
        <p:txBody>
          <a:bodyPr/>
          <a:lstStyle/>
          <a:p>
            <a:pPr algn="just"/>
            <a:r>
              <a:rPr lang="en-US" dirty="0" smtClean="0"/>
              <a:t>The Document Object Model (DOM) is an application programming interface (API) for manipulating HTML documents.</a:t>
            </a:r>
          </a:p>
          <a:p>
            <a:pPr algn="just"/>
            <a:r>
              <a:rPr lang="en-US" dirty="0" smtClean="0"/>
              <a:t>The DOM represents an HTML document as a tree of nodes. The DOM provides functions that allow you to add, remove, and modify parts of the document effectively.</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r>
              <a:rPr lang="en-US" dirty="0" smtClean="0"/>
              <a:t>The DOM represents an HTML document as a hierarchy of nodes.</a:t>
            </a:r>
          </a:p>
          <a:p>
            <a:pPr>
              <a:buNone/>
            </a:pPr>
            <a:r>
              <a:rPr lang="en-US" dirty="0" smtClean="0"/>
              <a:t>	Consider the following HTML document:</a:t>
            </a:r>
          </a:p>
          <a:p>
            <a:pPr>
              <a:buNone/>
            </a:pPr>
            <a:r>
              <a:rPr lang="en-US" dirty="0" smtClean="0"/>
              <a:t>&lt;html&gt;</a:t>
            </a:r>
          </a:p>
          <a:p>
            <a:pPr>
              <a:buNone/>
            </a:pPr>
            <a:r>
              <a:rPr lang="en-US" dirty="0" smtClean="0"/>
              <a:t>    &lt;head&gt;</a:t>
            </a:r>
          </a:p>
          <a:p>
            <a:pPr>
              <a:buNone/>
            </a:pPr>
            <a:r>
              <a:rPr lang="en-US" dirty="0" smtClean="0"/>
              <a:t>        &lt;title&gt;JavaScript DOM&lt;/title&gt;</a:t>
            </a:r>
          </a:p>
          <a:p>
            <a:pPr>
              <a:buNone/>
            </a:pPr>
            <a:r>
              <a:rPr lang="en-US" dirty="0" smtClean="0"/>
              <a:t>    &lt;/head&gt;</a:t>
            </a:r>
          </a:p>
          <a:p>
            <a:pPr>
              <a:buNone/>
            </a:pPr>
            <a:r>
              <a:rPr lang="en-US" dirty="0" smtClean="0"/>
              <a:t>    &lt;body&gt;</a:t>
            </a:r>
          </a:p>
          <a:p>
            <a:pPr>
              <a:buNone/>
            </a:pPr>
            <a:r>
              <a:rPr lang="en-US" dirty="0" smtClean="0"/>
              <a:t>        &lt;p&gt;Hello DOM!&lt;/p&gt;</a:t>
            </a:r>
          </a:p>
          <a:p>
            <a:pPr>
              <a:buNone/>
            </a:pPr>
            <a:r>
              <a:rPr lang="en-US" dirty="0" smtClean="0"/>
              <a:t>    &lt;/body&gt;</a:t>
            </a:r>
          </a:p>
          <a:p>
            <a:pPr>
              <a:buNone/>
            </a:pPr>
            <a:r>
              <a:rPr lang="en-US" dirty="0" smtClean="0"/>
              <a:t>&lt;/html&gt;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JavaScript-DOM.png"/>
          <p:cNvPicPr>
            <a:picLocks noGrp="1" noChangeAspect="1"/>
          </p:cNvPicPr>
          <p:nvPr>
            <p:ph idx="1"/>
          </p:nvPr>
        </p:nvPicPr>
        <p:blipFill>
          <a:blip r:embed="rId2" cstate="print"/>
          <a:stretch>
            <a:fillRect/>
          </a:stretch>
        </p:blipFill>
        <p:spPr>
          <a:xfrm>
            <a:off x="1250128" y="533400"/>
            <a:ext cx="6598472" cy="5926750"/>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305800" cy="5440363"/>
          </a:xfrm>
        </p:spPr>
        <p:txBody>
          <a:bodyPr/>
          <a:lstStyle/>
          <a:p>
            <a:r>
              <a:rPr lang="en-US" dirty="0" smtClean="0"/>
              <a:t>In this DOM tree, the document is the root node. The root node has one child node which is the &lt;html&gt; element. The &lt;html&gt; element is called the </a:t>
            </a:r>
            <a:r>
              <a:rPr lang="en-US" i="1" dirty="0" smtClean="0">
                <a:solidFill>
                  <a:srgbClr val="FF0000"/>
                </a:solidFill>
              </a:rPr>
              <a:t>document element</a:t>
            </a:r>
            <a:r>
              <a:rPr lang="en-US"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305800" cy="5364163"/>
          </a:xfrm>
        </p:spPr>
        <p:txBody>
          <a:bodyPr/>
          <a:lstStyle/>
          <a:p>
            <a:pPr algn="just">
              <a:buNone/>
            </a:pPr>
            <a:r>
              <a:rPr lang="en-US" dirty="0" smtClean="0"/>
              <a:t>The HTML DOM is a standard for how to get, change, add, or delete HTML elements.	</a:t>
            </a:r>
          </a:p>
          <a:p>
            <a:pPr>
              <a:buNone/>
            </a:pPr>
            <a:r>
              <a:rPr lang="en-US" dirty="0" smtClean="0"/>
              <a:t>DOM Defines:</a:t>
            </a:r>
          </a:p>
          <a:p>
            <a:pPr marL="514350" indent="-514350">
              <a:buFont typeface="+mj-lt"/>
              <a:buAutoNum type="arabicPeriod"/>
            </a:pPr>
            <a:r>
              <a:rPr lang="en-US" dirty="0" smtClean="0"/>
              <a:t>The HTML elements as </a:t>
            </a:r>
            <a:r>
              <a:rPr lang="en-US" b="1" dirty="0" smtClean="0"/>
              <a:t>objects</a:t>
            </a:r>
            <a:endParaRPr lang="en-US" dirty="0" smtClean="0"/>
          </a:p>
          <a:p>
            <a:pPr marL="514350" indent="-514350">
              <a:buFont typeface="+mj-lt"/>
              <a:buAutoNum type="arabicPeriod"/>
            </a:pPr>
            <a:r>
              <a:rPr lang="en-US" dirty="0" smtClean="0"/>
              <a:t>The </a:t>
            </a:r>
            <a:r>
              <a:rPr lang="en-US" b="1" dirty="0" smtClean="0"/>
              <a:t>properties</a:t>
            </a:r>
            <a:r>
              <a:rPr lang="en-US" dirty="0" smtClean="0"/>
              <a:t> of all HTML elements</a:t>
            </a:r>
          </a:p>
          <a:p>
            <a:pPr marL="514350" indent="-514350">
              <a:buFont typeface="+mj-lt"/>
              <a:buAutoNum type="arabicPeriod"/>
            </a:pPr>
            <a:r>
              <a:rPr lang="en-US" dirty="0" smtClean="0"/>
              <a:t>The </a:t>
            </a:r>
            <a:r>
              <a:rPr lang="en-US" b="1" dirty="0" smtClean="0"/>
              <a:t>methods</a:t>
            </a:r>
            <a:r>
              <a:rPr lang="en-US" dirty="0" smtClean="0"/>
              <a:t> to access all HTML elements</a:t>
            </a:r>
          </a:p>
          <a:p>
            <a:pPr marL="514350" indent="-514350">
              <a:buFont typeface="+mj-lt"/>
              <a:buAutoNum type="arabicPeriod"/>
            </a:pPr>
            <a:r>
              <a:rPr lang="en-US" dirty="0" smtClean="0"/>
              <a:t>The </a:t>
            </a:r>
            <a:r>
              <a:rPr lang="en-US" b="1" dirty="0" smtClean="0"/>
              <a:t>events</a:t>
            </a:r>
            <a:r>
              <a:rPr lang="en-US" dirty="0" smtClean="0"/>
              <a:t> for all HTML elements</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In the DOM, all HTML elements are defined as </a:t>
            </a:r>
            <a:r>
              <a:rPr lang="en-US" b="1" dirty="0" smtClean="0"/>
              <a:t>objects</a:t>
            </a:r>
            <a:r>
              <a:rPr lang="en-US" dirty="0" smtClean="0"/>
              <a:t>.</a:t>
            </a:r>
          </a:p>
          <a:p>
            <a:r>
              <a:rPr lang="en-US" dirty="0" smtClean="0"/>
              <a:t>A </a:t>
            </a:r>
            <a:r>
              <a:rPr lang="en-US" b="1" dirty="0" smtClean="0"/>
              <a:t>property</a:t>
            </a:r>
            <a:r>
              <a:rPr lang="en-US" dirty="0" smtClean="0"/>
              <a:t> is a value that you can get or set (like changing the content of an HTML element).</a:t>
            </a:r>
          </a:p>
          <a:p>
            <a:r>
              <a:rPr lang="en-US" dirty="0" smtClean="0"/>
              <a:t>A </a:t>
            </a:r>
            <a:r>
              <a:rPr lang="en-US" b="1" dirty="0" smtClean="0"/>
              <a:t>method</a:t>
            </a:r>
            <a:r>
              <a:rPr lang="en-US" dirty="0" smtClean="0"/>
              <a:t> is an action you can do (like add or deleting an HTML element).</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534400" cy="5592763"/>
          </a:xfrm>
        </p:spPr>
        <p:txBody>
          <a:bodyPr>
            <a:normAutofit fontScale="92500" lnSpcReduction="20000"/>
          </a:bodyPr>
          <a:lstStyle/>
          <a:p>
            <a:pPr>
              <a:buNone/>
            </a:pPr>
            <a:r>
              <a:rPr lang="en-US" dirty="0" smtClean="0"/>
              <a:t>&lt;html&gt;</a:t>
            </a:r>
            <a:br>
              <a:rPr lang="en-US" dirty="0" smtClean="0"/>
            </a:br>
            <a:r>
              <a:rPr lang="en-US" dirty="0" smtClean="0"/>
              <a:t>&lt;body&gt;</a:t>
            </a:r>
            <a:br>
              <a:rPr lang="en-US" dirty="0" smtClean="0"/>
            </a:br>
            <a:r>
              <a:rPr lang="en-US" dirty="0" smtClean="0"/>
              <a:t/>
            </a:r>
            <a:br>
              <a:rPr lang="en-US" dirty="0" smtClean="0"/>
            </a:br>
            <a:r>
              <a:rPr lang="en-US" dirty="0" smtClean="0"/>
              <a:t>&lt;p id="demo"&gt;&lt;/p&gt;</a:t>
            </a:r>
            <a:br>
              <a:rPr lang="en-US" dirty="0" smtClean="0"/>
            </a:br>
            <a:r>
              <a:rPr lang="en-US" dirty="0" smtClean="0"/>
              <a:t/>
            </a:r>
            <a:br>
              <a:rPr lang="en-US" dirty="0" smtClean="0"/>
            </a:br>
            <a:r>
              <a:rPr lang="en-US" dirty="0" smtClean="0"/>
              <a:t>&lt;script&gt;</a:t>
            </a:r>
            <a:br>
              <a:rPr lang="en-US" dirty="0" smtClean="0"/>
            </a:br>
            <a:r>
              <a:rPr lang="en-US" dirty="0" err="1" smtClean="0"/>
              <a:t>document.getElementById</a:t>
            </a:r>
            <a:r>
              <a:rPr lang="en-US" dirty="0" smtClean="0"/>
              <a:t>("demo").</a:t>
            </a:r>
            <a:r>
              <a:rPr lang="en-US" dirty="0" err="1" smtClean="0"/>
              <a:t>innerHTML</a:t>
            </a:r>
            <a:r>
              <a:rPr lang="en-US" dirty="0" smtClean="0"/>
              <a:t> = "Hello World!";</a:t>
            </a:r>
            <a:br>
              <a:rPr lang="en-US" dirty="0" smtClean="0"/>
            </a:br>
            <a:r>
              <a:rPr lang="en-US" dirty="0" smtClean="0"/>
              <a:t>&lt;/script&gt;</a:t>
            </a:r>
            <a:br>
              <a:rPr lang="en-US" dirty="0" smtClean="0"/>
            </a:br>
            <a:r>
              <a:rPr lang="en-US" dirty="0" smtClean="0"/>
              <a:t/>
            </a:r>
            <a:br>
              <a:rPr lang="en-US" dirty="0" smtClean="0"/>
            </a:br>
            <a:r>
              <a:rPr lang="en-US" dirty="0" smtClean="0"/>
              <a:t>&lt;/body&gt;</a:t>
            </a:r>
            <a:br>
              <a:rPr lang="en-US" dirty="0" smtClean="0"/>
            </a:br>
            <a:r>
              <a:rPr lang="en-US" dirty="0" smtClean="0"/>
              <a:t>&lt;/html&gt;</a:t>
            </a:r>
          </a:p>
          <a:p>
            <a:r>
              <a:rPr lang="en-US" dirty="0" smtClean="0"/>
              <a:t>Here, </a:t>
            </a:r>
            <a:r>
              <a:rPr lang="en-US" dirty="0" err="1" smtClean="0"/>
              <a:t>getElementById</a:t>
            </a:r>
            <a:r>
              <a:rPr lang="en-US" dirty="0" smtClean="0"/>
              <a:t> is a </a:t>
            </a:r>
            <a:r>
              <a:rPr lang="en-US" b="1" dirty="0" smtClean="0"/>
              <a:t>method</a:t>
            </a:r>
            <a:r>
              <a:rPr lang="en-US" dirty="0" smtClean="0"/>
              <a:t>, while </a:t>
            </a:r>
            <a:r>
              <a:rPr lang="en-US" dirty="0" err="1" smtClean="0"/>
              <a:t>innerHTML</a:t>
            </a:r>
            <a:r>
              <a:rPr lang="en-US" dirty="0" smtClean="0"/>
              <a:t> is a </a:t>
            </a:r>
            <a:r>
              <a:rPr lang="en-US" b="1" dirty="0" smtClean="0"/>
              <a:t>property</a:t>
            </a:r>
            <a:r>
              <a:rPr lang="en-US" dirty="0" smtClean="0"/>
              <a:t>.</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a:t>
            </a:r>
            <a:r>
              <a:rPr lang="en-US" dirty="0" err="1" smtClean="0"/>
              <a:t>innerHTML</a:t>
            </a:r>
            <a:r>
              <a:rPr lang="en-US" dirty="0" smtClean="0"/>
              <a:t> property can be used to get or change any HTML element, including &lt;html&gt; and &lt;body&gt;.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JavaScript as a value of some HTML attribute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&lt;a </a:t>
            </a:r>
            <a:r>
              <a:rPr lang="en-US" dirty="0" err="1" smtClean="0"/>
              <a:t>href</a:t>
            </a:r>
            <a:r>
              <a:rPr lang="en-US" dirty="0" smtClean="0"/>
              <a:t>=“</a:t>
            </a:r>
            <a:r>
              <a:rPr lang="en-US" dirty="0" err="1" smtClean="0"/>
              <a:t>javascript:alert</a:t>
            </a:r>
            <a:r>
              <a:rPr lang="en-US" dirty="0" smtClean="0"/>
              <a:t>(‘java script is working in your browser’);”&gt;link&lt;/a&gt;</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305800" cy="5516563"/>
          </a:xfrm>
        </p:spPr>
        <p:txBody>
          <a:bodyPr>
            <a:normAutofit/>
          </a:bodyPr>
          <a:lstStyle/>
          <a:p>
            <a:pPr>
              <a:buNone/>
            </a:pPr>
            <a:r>
              <a:rPr lang="en-US" b="1" dirty="0" smtClean="0"/>
              <a:t>Selecting elements</a:t>
            </a:r>
          </a:p>
          <a:p>
            <a:r>
              <a:rPr lang="en-US" dirty="0" err="1" smtClean="0">
                <a:hlinkClick r:id="rId2"/>
              </a:rPr>
              <a:t>getElementById</a:t>
            </a:r>
            <a:r>
              <a:rPr lang="en-US" dirty="0" smtClean="0">
                <a:hlinkClick r:id="rId2"/>
              </a:rPr>
              <a:t>()</a:t>
            </a:r>
            <a:r>
              <a:rPr lang="en-US" dirty="0" smtClean="0"/>
              <a:t> – select an element by id.</a:t>
            </a:r>
          </a:p>
          <a:p>
            <a:r>
              <a:rPr lang="en-US" dirty="0" err="1" smtClean="0">
                <a:hlinkClick r:id="rId3"/>
              </a:rPr>
              <a:t>getElementsByName</a:t>
            </a:r>
            <a:r>
              <a:rPr lang="en-US" dirty="0" smtClean="0">
                <a:hlinkClick r:id="rId3"/>
              </a:rPr>
              <a:t>()</a:t>
            </a:r>
            <a:r>
              <a:rPr lang="en-US" dirty="0" smtClean="0"/>
              <a:t> – select elements by name.</a:t>
            </a:r>
          </a:p>
          <a:p>
            <a:r>
              <a:rPr lang="en-US" dirty="0" err="1" smtClean="0">
                <a:hlinkClick r:id="rId4"/>
              </a:rPr>
              <a:t>getElementsByTagName</a:t>
            </a:r>
            <a:r>
              <a:rPr lang="en-US" dirty="0" smtClean="0">
                <a:hlinkClick r:id="rId4"/>
              </a:rPr>
              <a:t>()</a:t>
            </a:r>
            <a:r>
              <a:rPr lang="en-US" dirty="0" smtClean="0"/>
              <a:t>  – select elements by a tag name.</a:t>
            </a:r>
          </a:p>
          <a:p>
            <a:r>
              <a:rPr lang="en-US" dirty="0" err="1" smtClean="0">
                <a:hlinkClick r:id="rId5"/>
              </a:rPr>
              <a:t>getElementsByClassName</a:t>
            </a:r>
            <a:r>
              <a:rPr lang="en-US" dirty="0" smtClean="0">
                <a:hlinkClick r:id="rId5"/>
              </a:rPr>
              <a:t>()</a:t>
            </a:r>
            <a:r>
              <a:rPr lang="en-US" dirty="0" smtClean="0"/>
              <a:t> – select elements by one or more class names.</a:t>
            </a:r>
          </a:p>
          <a:p>
            <a:r>
              <a:rPr lang="en-US" dirty="0" err="1" smtClean="0">
                <a:hlinkClick r:id="rId6"/>
              </a:rPr>
              <a:t>querySelector</a:t>
            </a:r>
            <a:r>
              <a:rPr lang="en-US" dirty="0" smtClean="0">
                <a:hlinkClick r:id="rId6"/>
              </a:rPr>
              <a:t>()</a:t>
            </a:r>
            <a:r>
              <a:rPr lang="en-US" dirty="0" smtClean="0"/>
              <a:t>  – select elements by CSS selectors.</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a:buNone/>
            </a:pPr>
            <a:endParaRPr lang="en-US" dirty="0" smtClean="0"/>
          </a:p>
          <a:p>
            <a:pPr>
              <a:buNone/>
            </a:pPr>
            <a:r>
              <a:rPr lang="en-US" dirty="0" smtClean="0"/>
              <a:t>&lt;html&gt;</a:t>
            </a:r>
          </a:p>
          <a:p>
            <a:pPr>
              <a:buNone/>
            </a:pPr>
            <a:r>
              <a:rPr lang="en-US" dirty="0" smtClean="0"/>
              <a:t>    &lt;head&gt;</a:t>
            </a:r>
          </a:p>
          <a:p>
            <a:pPr>
              <a:buNone/>
            </a:pPr>
            <a:r>
              <a:rPr lang="en-US" dirty="0" smtClean="0"/>
              <a:t>        &lt;title&gt;JavaScript </a:t>
            </a:r>
            <a:r>
              <a:rPr lang="en-US" dirty="0" err="1" smtClean="0"/>
              <a:t>getElementById</a:t>
            </a:r>
            <a:r>
              <a:rPr lang="en-US" dirty="0" smtClean="0"/>
              <a:t>() Method&lt;/title&gt;</a:t>
            </a:r>
          </a:p>
          <a:p>
            <a:pPr>
              <a:buNone/>
            </a:pPr>
            <a:r>
              <a:rPr lang="en-US" dirty="0" smtClean="0"/>
              <a:t>    &lt;/head&gt;</a:t>
            </a:r>
          </a:p>
          <a:p>
            <a:pPr>
              <a:buNone/>
            </a:pPr>
            <a:r>
              <a:rPr lang="en-US" dirty="0" smtClean="0"/>
              <a:t>    &lt;body&gt;</a:t>
            </a:r>
          </a:p>
          <a:p>
            <a:pPr>
              <a:buNone/>
            </a:pPr>
            <a:r>
              <a:rPr lang="en-US" dirty="0" smtClean="0"/>
              <a:t>        &lt;p id="message"&gt;A paragraph&lt;/p&gt;</a:t>
            </a:r>
          </a:p>
          <a:p>
            <a:pPr>
              <a:buNone/>
            </a:pPr>
            <a:r>
              <a:rPr lang="en-US" dirty="0" smtClean="0"/>
              <a:t>const p = </a:t>
            </a:r>
            <a:r>
              <a:rPr lang="en-US" dirty="0" err="1" smtClean="0"/>
              <a:t>document.getElementById</a:t>
            </a:r>
            <a:r>
              <a:rPr lang="en-US" dirty="0" smtClean="0"/>
              <a:t>('message'); console.log(p);</a:t>
            </a:r>
          </a:p>
          <a:p>
            <a:pPr>
              <a:buNone/>
            </a:pPr>
            <a:r>
              <a:rPr lang="en-US" dirty="0" smtClean="0"/>
              <a:t>    &lt;/body&gt;</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Output:</a:t>
            </a:r>
          </a:p>
          <a:p>
            <a:pPr>
              <a:buNone/>
            </a:pPr>
            <a:r>
              <a:rPr lang="en-US" b="1" dirty="0" smtClean="0"/>
              <a:t>&lt;p id="message"&gt;</a:t>
            </a:r>
            <a:r>
              <a:rPr lang="en-US" dirty="0" smtClean="0"/>
              <a:t>A paragraph</a:t>
            </a:r>
            <a:r>
              <a:rPr lang="en-US" b="1" dirty="0" smtClean="0"/>
              <a:t>&lt;/p&gt;</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55000" lnSpcReduction="20000"/>
          </a:bodyPr>
          <a:lstStyle/>
          <a:p>
            <a:pPr>
              <a:buNone/>
            </a:pPr>
            <a:r>
              <a:rPr lang="en-US" sz="4400" b="1" dirty="0" smtClean="0"/>
              <a:t>	</a:t>
            </a:r>
            <a:r>
              <a:rPr lang="en-US" sz="4400" b="1" dirty="0" smtClean="0">
                <a:solidFill>
                  <a:srgbClr val="FF0000"/>
                </a:solidFill>
              </a:rPr>
              <a:t>Manipulating elements</a:t>
            </a:r>
          </a:p>
          <a:p>
            <a:pPr algn="just"/>
            <a:r>
              <a:rPr lang="en-US" dirty="0" err="1" smtClean="0">
                <a:hlinkClick r:id="rId2"/>
              </a:rPr>
              <a:t>createElement</a:t>
            </a:r>
            <a:r>
              <a:rPr lang="en-US" dirty="0" smtClean="0">
                <a:hlinkClick r:id="rId2"/>
              </a:rPr>
              <a:t>()</a:t>
            </a:r>
            <a:r>
              <a:rPr lang="en-US" dirty="0" smtClean="0"/>
              <a:t> – create a new element.</a:t>
            </a:r>
          </a:p>
          <a:p>
            <a:pPr algn="just"/>
            <a:r>
              <a:rPr lang="en-US" dirty="0" err="1" smtClean="0">
                <a:hlinkClick r:id="rId3"/>
              </a:rPr>
              <a:t>appendChild</a:t>
            </a:r>
            <a:r>
              <a:rPr lang="en-US" dirty="0" smtClean="0">
                <a:hlinkClick r:id="rId3"/>
              </a:rPr>
              <a:t>()</a:t>
            </a:r>
            <a:r>
              <a:rPr lang="en-US" dirty="0" smtClean="0"/>
              <a:t>  – append a node to a list of child nodes of a specified parent node.</a:t>
            </a:r>
          </a:p>
          <a:p>
            <a:pPr algn="just"/>
            <a:r>
              <a:rPr lang="en-US" dirty="0" err="1" smtClean="0">
                <a:hlinkClick r:id="rId4"/>
              </a:rPr>
              <a:t>textContent</a:t>
            </a:r>
            <a:r>
              <a:rPr lang="en-US" dirty="0" smtClean="0"/>
              <a:t> – get and set the text content of a node.</a:t>
            </a:r>
          </a:p>
          <a:p>
            <a:pPr algn="just"/>
            <a:r>
              <a:rPr lang="en-US" dirty="0" err="1" smtClean="0">
                <a:hlinkClick r:id="rId5"/>
              </a:rPr>
              <a:t>innerHTML</a:t>
            </a:r>
            <a:r>
              <a:rPr lang="en-US" dirty="0" smtClean="0"/>
              <a:t> – get and set the HTML content of an element.</a:t>
            </a:r>
          </a:p>
          <a:p>
            <a:pPr algn="just"/>
            <a:r>
              <a:rPr lang="en-US" dirty="0" err="1" smtClean="0">
                <a:hlinkClick r:id="rId6"/>
              </a:rPr>
              <a:t>DocumentFragment</a:t>
            </a:r>
            <a:r>
              <a:rPr lang="en-US" dirty="0" smtClean="0"/>
              <a:t> – learn how to compose DOM nodes and insert them into the active DOM tree.</a:t>
            </a:r>
          </a:p>
          <a:p>
            <a:pPr algn="just"/>
            <a:r>
              <a:rPr lang="en-US" dirty="0" smtClean="0">
                <a:hlinkClick r:id="rId7"/>
              </a:rPr>
              <a:t>after()</a:t>
            </a:r>
            <a:r>
              <a:rPr lang="en-US" dirty="0" smtClean="0"/>
              <a:t> – insert a node after an element.</a:t>
            </a:r>
          </a:p>
          <a:p>
            <a:pPr algn="just"/>
            <a:r>
              <a:rPr lang="en-US" dirty="0" smtClean="0">
                <a:hlinkClick r:id="rId8"/>
              </a:rPr>
              <a:t>append()</a:t>
            </a:r>
            <a:r>
              <a:rPr lang="en-US" dirty="0" smtClean="0"/>
              <a:t> – insert a node after the last child node of a parent node.</a:t>
            </a:r>
          </a:p>
          <a:p>
            <a:pPr algn="just"/>
            <a:r>
              <a:rPr lang="en-US" dirty="0" err="1" smtClean="0">
                <a:hlinkClick r:id="rId9"/>
              </a:rPr>
              <a:t>prepend</a:t>
            </a:r>
            <a:r>
              <a:rPr lang="en-US" dirty="0" smtClean="0">
                <a:hlinkClick r:id="rId9"/>
              </a:rPr>
              <a:t>()</a:t>
            </a:r>
            <a:r>
              <a:rPr lang="en-US" dirty="0" smtClean="0"/>
              <a:t> – insert a node before the first child node of a parent node.</a:t>
            </a:r>
          </a:p>
          <a:p>
            <a:pPr algn="just"/>
            <a:r>
              <a:rPr lang="en-US" dirty="0" err="1" smtClean="0">
                <a:hlinkClick r:id="rId10"/>
              </a:rPr>
              <a:t>insertAdjacentHTML</a:t>
            </a:r>
            <a:r>
              <a:rPr lang="en-US" dirty="0" smtClean="0">
                <a:hlinkClick r:id="rId10"/>
              </a:rPr>
              <a:t>()</a:t>
            </a:r>
            <a:r>
              <a:rPr lang="en-US" dirty="0" smtClean="0"/>
              <a:t> – parse a text as HTML and insert the resulting nodes into the document at a specified position.</a:t>
            </a:r>
          </a:p>
          <a:p>
            <a:pPr algn="just"/>
            <a:r>
              <a:rPr lang="en-US" dirty="0" err="1" smtClean="0">
                <a:hlinkClick r:id="rId11"/>
              </a:rPr>
              <a:t>replaceChild</a:t>
            </a:r>
            <a:r>
              <a:rPr lang="en-US" dirty="0" smtClean="0">
                <a:hlinkClick r:id="rId11"/>
              </a:rPr>
              <a:t>()</a:t>
            </a:r>
            <a:r>
              <a:rPr lang="en-US" dirty="0" smtClean="0"/>
              <a:t> – replace a child element by a new element.</a:t>
            </a:r>
          </a:p>
          <a:p>
            <a:pPr algn="just"/>
            <a:r>
              <a:rPr lang="en-US" dirty="0" err="1" smtClean="0">
                <a:hlinkClick r:id="rId12"/>
              </a:rPr>
              <a:t>cloneNode</a:t>
            </a:r>
            <a:r>
              <a:rPr lang="en-US" dirty="0" smtClean="0">
                <a:hlinkClick r:id="rId12"/>
              </a:rPr>
              <a:t>()</a:t>
            </a:r>
            <a:r>
              <a:rPr lang="en-US" dirty="0" smtClean="0"/>
              <a:t> – clone an element and all of its descendants.</a:t>
            </a:r>
          </a:p>
          <a:p>
            <a:pPr algn="just"/>
            <a:r>
              <a:rPr lang="en-US" dirty="0" err="1" smtClean="0">
                <a:hlinkClick r:id="rId13"/>
              </a:rPr>
              <a:t>removeChild</a:t>
            </a:r>
            <a:r>
              <a:rPr lang="en-US" dirty="0" smtClean="0">
                <a:hlinkClick r:id="rId13"/>
              </a:rPr>
              <a:t>()</a:t>
            </a:r>
            <a:r>
              <a:rPr lang="en-US" dirty="0" smtClean="0"/>
              <a:t> – remove child elements of a node.</a:t>
            </a:r>
          </a:p>
          <a:p>
            <a:pPr algn="just"/>
            <a:r>
              <a:rPr lang="en-US" dirty="0" err="1" smtClean="0">
                <a:hlinkClick r:id="rId14"/>
              </a:rPr>
              <a:t>insertBefore</a:t>
            </a:r>
            <a:r>
              <a:rPr lang="en-US" dirty="0" smtClean="0">
                <a:hlinkClick r:id="rId14"/>
              </a:rPr>
              <a:t>()</a:t>
            </a:r>
            <a:r>
              <a:rPr lang="en-US" dirty="0" smtClean="0"/>
              <a:t> – insert a new node before an existing node as a child node of a specified parent node.</a:t>
            </a:r>
          </a:p>
          <a:p>
            <a:pPr algn="just"/>
            <a:r>
              <a:rPr lang="en-US" dirty="0" err="1" smtClean="0">
                <a:hlinkClick r:id="rId15"/>
              </a:rPr>
              <a:t>insertAfter</a:t>
            </a:r>
            <a:r>
              <a:rPr lang="en-US" dirty="0" smtClean="0">
                <a:hlinkClick r:id="rId15"/>
              </a:rPr>
              <a:t>() helper function</a:t>
            </a:r>
            <a:r>
              <a:rPr lang="en-US" dirty="0" smtClean="0"/>
              <a:t> – insert a new node after an existing node as a child node of a specified parent node.</a:t>
            </a:r>
          </a:p>
          <a:p>
            <a:pPr algn="just"/>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pPr>
              <a:buNone/>
            </a:pPr>
            <a:r>
              <a:rPr lang="en-US" dirty="0" smtClean="0"/>
              <a:t>	</a:t>
            </a:r>
            <a:r>
              <a:rPr lang="en-US" b="1" dirty="0" smtClean="0">
                <a:solidFill>
                  <a:srgbClr val="FF0000"/>
                </a:solidFill>
              </a:rPr>
              <a:t>Working with Attributes</a:t>
            </a:r>
          </a:p>
          <a:p>
            <a:r>
              <a:rPr lang="en-US" dirty="0" smtClean="0">
                <a:hlinkClick r:id="rId2"/>
              </a:rPr>
              <a:t>HTML Attributes &amp; DOM Object’s Properties</a:t>
            </a:r>
            <a:r>
              <a:rPr lang="en-US" dirty="0" smtClean="0"/>
              <a:t> – understand the relationship between HTML attributes &amp; DOM object’s properties.</a:t>
            </a:r>
          </a:p>
          <a:p>
            <a:r>
              <a:rPr lang="en-US" dirty="0" err="1" smtClean="0">
                <a:hlinkClick r:id="rId3"/>
              </a:rPr>
              <a:t>setAttribute</a:t>
            </a:r>
            <a:r>
              <a:rPr lang="en-US" dirty="0" smtClean="0">
                <a:hlinkClick r:id="rId3"/>
              </a:rPr>
              <a:t>()</a:t>
            </a:r>
            <a:r>
              <a:rPr lang="en-US" dirty="0" smtClean="0"/>
              <a:t> – set the value of a specified attribute on a element.</a:t>
            </a:r>
          </a:p>
          <a:p>
            <a:r>
              <a:rPr lang="en-US" dirty="0" err="1" smtClean="0">
                <a:hlinkClick r:id="rId4"/>
              </a:rPr>
              <a:t>getAttribute</a:t>
            </a:r>
            <a:r>
              <a:rPr lang="en-US" dirty="0" smtClean="0">
                <a:hlinkClick r:id="rId4"/>
              </a:rPr>
              <a:t>()</a:t>
            </a:r>
            <a:r>
              <a:rPr lang="en-US" dirty="0" smtClean="0"/>
              <a:t> – get the value of an attribute on an element.</a:t>
            </a:r>
          </a:p>
          <a:p>
            <a:r>
              <a:rPr lang="en-US" dirty="0" err="1" smtClean="0">
                <a:hlinkClick r:id="rId5"/>
              </a:rPr>
              <a:t>removeAttribute</a:t>
            </a:r>
            <a:r>
              <a:rPr lang="en-US" dirty="0" smtClean="0">
                <a:hlinkClick r:id="rId5"/>
              </a:rPr>
              <a:t>()</a:t>
            </a:r>
            <a:r>
              <a:rPr lang="en-US" dirty="0" smtClean="0"/>
              <a:t> – remove an attribute from a specified element.</a:t>
            </a:r>
          </a:p>
          <a:p>
            <a:r>
              <a:rPr lang="en-US" dirty="0" err="1" smtClean="0">
                <a:hlinkClick r:id="rId6"/>
              </a:rPr>
              <a:t>hasAttribute</a:t>
            </a:r>
            <a:r>
              <a:rPr lang="en-US" dirty="0" smtClean="0">
                <a:hlinkClick r:id="rId6"/>
              </a:rPr>
              <a:t>()</a:t>
            </a:r>
            <a:r>
              <a:rPr lang="en-US" dirty="0" smtClean="0"/>
              <a:t> – check if an element has a specified attribute or not.</a:t>
            </a:r>
          </a:p>
          <a:p>
            <a:pPr>
              <a:buNone/>
            </a:pP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Event Handling </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t>HTML events are </a:t>
            </a:r>
            <a:r>
              <a:rPr lang="en-US" b="1" dirty="0" smtClean="0"/>
              <a:t>"things"</a:t>
            </a:r>
            <a:r>
              <a:rPr lang="en-US" dirty="0" smtClean="0"/>
              <a:t> that happen to HTML elements.</a:t>
            </a:r>
          </a:p>
          <a:p>
            <a:pPr algn="just"/>
            <a:r>
              <a:rPr lang="en-US" dirty="0" smtClean="0"/>
              <a:t>When JavaScript is used in HTML pages, JavaScript can </a:t>
            </a:r>
            <a:r>
              <a:rPr lang="en-US" b="1" dirty="0" smtClean="0"/>
              <a:t>"react"</a:t>
            </a:r>
            <a:r>
              <a:rPr lang="en-US" dirty="0" smtClean="0"/>
              <a:t> on these events.</a:t>
            </a:r>
          </a:p>
          <a:p>
            <a:pPr algn="just"/>
            <a:r>
              <a:rPr lang="en-US" dirty="0" smtClean="0"/>
              <a:t>Event handlers typically have names that begin with on, for example, the event handler for the click event is </a:t>
            </a:r>
            <a:r>
              <a:rPr lang="en-US" dirty="0" err="1" smtClean="0">
                <a:solidFill>
                  <a:srgbClr val="FF0000"/>
                </a:solidFill>
              </a:rPr>
              <a:t>onclick</a:t>
            </a:r>
            <a:endParaRPr lang="en-US" dirty="0" smtClean="0">
              <a:solidFill>
                <a:srgbClr val="FF0000"/>
              </a:solidFill>
            </a:endParaRPr>
          </a:p>
          <a:p>
            <a:pPr algn="just">
              <a:buNone/>
            </a:pPr>
            <a:r>
              <a:rPr lang="en-US" dirty="0" smtClean="0">
                <a:solidFill>
                  <a:srgbClr val="FF0000"/>
                </a:solidFill>
              </a:rPr>
              <a:t>	</a:t>
            </a:r>
            <a:r>
              <a:rPr lang="en-US" dirty="0" smtClean="0"/>
              <a:t>Example:</a:t>
            </a:r>
          </a:p>
          <a:p>
            <a:r>
              <a:rPr lang="en-US" dirty="0" smtClean="0">
                <a:solidFill>
                  <a:srgbClr val="FF0000"/>
                </a:solidFill>
              </a:rPr>
              <a:t>&lt;input type="button" value="Save" </a:t>
            </a:r>
            <a:r>
              <a:rPr lang="en-US" dirty="0" err="1" smtClean="0">
                <a:solidFill>
                  <a:srgbClr val="FF0000"/>
                </a:solidFill>
              </a:rPr>
              <a:t>onclick</a:t>
            </a:r>
            <a:r>
              <a:rPr lang="en-US" dirty="0" smtClean="0">
                <a:solidFill>
                  <a:srgbClr val="FF0000"/>
                </a:solidFill>
              </a:rPr>
              <a:t>="alert('Clicked!')"&gt;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2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&lt;button </a:t>
            </a:r>
            <a:r>
              <a:rPr lang="en-US" dirty="0" err="1" smtClean="0"/>
              <a:t>onclick</a:t>
            </a:r>
            <a:r>
              <a:rPr lang="en-US" dirty="0" smtClean="0"/>
              <a:t>="</a:t>
            </a:r>
            <a:r>
              <a:rPr lang="en-US" dirty="0" err="1" smtClean="0"/>
              <a:t>document.getElementById</a:t>
            </a:r>
            <a:r>
              <a:rPr lang="en-US" dirty="0" smtClean="0"/>
              <a:t>('demo').</a:t>
            </a:r>
            <a:r>
              <a:rPr lang="en-US" dirty="0" err="1" smtClean="0"/>
              <a:t>innerHTML</a:t>
            </a:r>
            <a:r>
              <a:rPr lang="en-US" dirty="0" smtClean="0"/>
              <a:t>=Date()"&gt;The time is?&lt;/button&gt;</a:t>
            </a:r>
          </a:p>
          <a:p>
            <a:endParaRPr lang="en-US" dirty="0" smtClean="0"/>
          </a:p>
          <a:p>
            <a:r>
              <a:rPr lang="en-US" dirty="0" smtClean="0"/>
              <a:t>&lt;p id="demo"&gt;&lt;/p&gt;</a:t>
            </a:r>
          </a:p>
          <a:p>
            <a:endParaRPr lang="en-US" dirty="0" smtClean="0"/>
          </a:p>
          <a:p>
            <a:r>
              <a:rPr lang="en-US" dirty="0" smtClean="0"/>
              <a:t>&lt;/body&gt;</a:t>
            </a:r>
          </a:p>
          <a:p>
            <a:r>
              <a:rPr lang="en-US" dirty="0" smtClean="0"/>
              <a:t>&lt;/html&gt;</a:t>
            </a:r>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Some common HTML events</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err="1" smtClean="0"/>
              <a:t>onchange</a:t>
            </a:r>
            <a:endParaRPr lang="en-US" dirty="0" smtClean="0"/>
          </a:p>
          <a:p>
            <a:r>
              <a:rPr lang="en-US" dirty="0" err="1" smtClean="0"/>
              <a:t>onclick</a:t>
            </a:r>
            <a:endParaRPr lang="en-US" dirty="0" smtClean="0"/>
          </a:p>
          <a:p>
            <a:r>
              <a:rPr lang="en-US" dirty="0" err="1" smtClean="0"/>
              <a:t>onmouseover</a:t>
            </a:r>
            <a:endParaRPr lang="en-US" dirty="0" smtClean="0"/>
          </a:p>
          <a:p>
            <a:r>
              <a:rPr lang="en-US" dirty="0" err="1" smtClean="0"/>
              <a:t>Onmouseout</a:t>
            </a:r>
            <a:endParaRPr lang="en-US" dirty="0" smtClean="0"/>
          </a:p>
          <a:p>
            <a:r>
              <a:rPr lang="en-US" dirty="0" err="1" smtClean="0"/>
              <a:t>onkeydown</a:t>
            </a:r>
            <a:endParaRPr lang="en-US" dirty="0" smtClean="0"/>
          </a:p>
          <a:p>
            <a:r>
              <a:rPr lang="en-US" dirty="0" err="1" smtClean="0"/>
              <a:t>onload</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Validation on Forms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Form validation is a “technical process where a web-form checks if the information provided by a user is correct.”</a:t>
            </a:r>
          </a:p>
          <a:p>
            <a:pPr>
              <a:buNone/>
            </a:pP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pPr>
              <a:buNone/>
            </a:pPr>
            <a:r>
              <a:rPr lang="en-US" dirty="0" smtClean="0"/>
              <a:t>Form validation types:</a:t>
            </a:r>
          </a:p>
          <a:p>
            <a:r>
              <a:rPr lang="en-US" dirty="0" smtClean="0"/>
              <a:t>After submit validation</a:t>
            </a:r>
          </a:p>
          <a:p>
            <a:r>
              <a:rPr lang="en-US" dirty="0" smtClean="0"/>
              <a:t>Inline validation</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Writing text using JavaScript</a:t>
            </a:r>
            <a:endParaRPr lang="en-US" dirty="0">
              <a:solidFill>
                <a:srgbClr val="FF0000"/>
              </a:solidFill>
            </a:endParaRPr>
          </a:p>
        </p:txBody>
      </p:sp>
      <p:sp>
        <p:nvSpPr>
          <p:cNvPr id="4" name="Rectangle 3"/>
          <p:cNvSpPr/>
          <p:nvPr/>
        </p:nvSpPr>
        <p:spPr>
          <a:xfrm>
            <a:off x="4453217" y="3244334"/>
            <a:ext cx="237566" cy="369332"/>
          </a:xfrm>
          <a:prstGeom prst="rect">
            <a:avLst/>
          </a:prstGeom>
        </p:spPr>
        <p:txBody>
          <a:bodyPr wrap="none">
            <a:spAutoFit/>
          </a:bodyPr>
          <a:lstStyle/>
          <a:p>
            <a:r>
              <a:rPr lang="en-US" dirty="0" smtClean="0"/>
              <a:t> </a:t>
            </a:r>
            <a:endParaRPr lang="en-US" dirty="0"/>
          </a:p>
        </p:txBody>
      </p:sp>
      <p:sp>
        <p:nvSpPr>
          <p:cNvPr id="5" name="Rectangle 4"/>
          <p:cNvSpPr/>
          <p:nvPr/>
        </p:nvSpPr>
        <p:spPr>
          <a:xfrm>
            <a:off x="4453217" y="3244334"/>
            <a:ext cx="237566" cy="369332"/>
          </a:xfrm>
          <a:prstGeom prst="rect">
            <a:avLst/>
          </a:prstGeom>
        </p:spPr>
        <p:txBody>
          <a:bodyPr wrap="none">
            <a:spAutoFit/>
          </a:bodyPr>
          <a:lstStyle/>
          <a:p>
            <a:r>
              <a:rPr lang="en-US" dirty="0" smtClean="0"/>
              <a:t> </a:t>
            </a:r>
            <a:endParaRPr lang="en-US" dirty="0"/>
          </a:p>
        </p:txBody>
      </p:sp>
      <p:sp>
        <p:nvSpPr>
          <p:cNvPr id="6" name="Rectangle 4"/>
          <p:cNvSpPr>
            <a:spLocks noGrp="1" noChangeArrowheads="1"/>
          </p:cNvSpPr>
          <p:nvPr>
            <p:ph idx="1"/>
          </p:nvPr>
        </p:nvSpPr>
        <p:spPr bwMode="auto">
          <a:xfrm>
            <a:off x="457200" y="1600200"/>
            <a:ext cx="8229600" cy="4007251"/>
          </a:xfrm>
          <a:prstGeom prst="rect">
            <a:avLst/>
          </a:prstGeom>
          <a:noFill/>
          <a:ln w="9525">
            <a:noFill/>
            <a:miter lim="800000"/>
            <a:headEnd/>
            <a:tailEnd/>
          </a:ln>
        </p:spPr>
        <p:txBody>
          <a:bodyPr>
            <a:spAutoFit/>
          </a:bodyPr>
          <a:lstStyle/>
          <a:p>
            <a:pPr>
              <a:buNone/>
            </a:pPr>
            <a:r>
              <a:rPr lang="en-US" sz="2400" dirty="0"/>
              <a:t>&lt;html&gt;</a:t>
            </a:r>
          </a:p>
          <a:p>
            <a:pPr>
              <a:buNone/>
            </a:pPr>
            <a:r>
              <a:rPr lang="en-US" sz="2400" dirty="0"/>
              <a:t>&lt;body&gt;</a:t>
            </a:r>
          </a:p>
          <a:p>
            <a:pPr>
              <a:buNone/>
            </a:pPr>
            <a:endParaRPr lang="en-US" sz="2400" dirty="0"/>
          </a:p>
          <a:p>
            <a:pPr>
              <a:buNone/>
            </a:pPr>
            <a:r>
              <a:rPr lang="en-US" sz="2400" dirty="0"/>
              <a:t>&lt;script type="text/</a:t>
            </a:r>
            <a:r>
              <a:rPr lang="en-US" sz="2400" dirty="0" err="1"/>
              <a:t>javascript</a:t>
            </a:r>
            <a:r>
              <a:rPr lang="en-US" sz="2400" dirty="0"/>
              <a:t>"&gt;</a:t>
            </a:r>
          </a:p>
          <a:p>
            <a:pPr>
              <a:buNone/>
            </a:pPr>
            <a:r>
              <a:rPr lang="en-US" sz="2400" dirty="0" err="1"/>
              <a:t>document.write</a:t>
            </a:r>
            <a:r>
              <a:rPr lang="en-US" sz="2400" dirty="0"/>
              <a:t>("Hello World!");</a:t>
            </a:r>
          </a:p>
          <a:p>
            <a:pPr>
              <a:buNone/>
            </a:pPr>
            <a:r>
              <a:rPr lang="en-US" sz="2400" dirty="0"/>
              <a:t>&lt;/script&gt;</a:t>
            </a:r>
          </a:p>
          <a:p>
            <a:pPr>
              <a:buNone/>
            </a:pPr>
            <a:endParaRPr lang="en-US" sz="2400" dirty="0"/>
          </a:p>
          <a:p>
            <a:pPr>
              <a:buNone/>
            </a:pPr>
            <a:r>
              <a:rPr lang="en-US" sz="2400" dirty="0"/>
              <a:t>&lt;/body&gt;</a:t>
            </a:r>
          </a:p>
          <a:p>
            <a:pPr>
              <a:buNone/>
            </a:pPr>
            <a:r>
              <a:rPr lang="en-US" sz="2400" dirty="0"/>
              <a:t>&lt;/html&gt;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Traversal</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b="1" dirty="0" smtClean="0">
                <a:hlinkClick r:id="rId2"/>
              </a:rPr>
              <a:t>Document Object Model</a:t>
            </a:r>
            <a:r>
              <a:rPr lang="en-US" dirty="0" smtClean="0"/>
              <a:t>, or DOM for short, is a tree-like representation of an HTML document. It provides an </a:t>
            </a:r>
            <a:r>
              <a:rPr lang="en-US" b="1" dirty="0" smtClean="0">
                <a:hlinkClick r:id="rId3"/>
              </a:rPr>
              <a:t>API</a:t>
            </a:r>
            <a:r>
              <a:rPr lang="en-US" dirty="0" smtClean="0"/>
              <a:t> that allows you, as the web developer, to interact with a website using JavaScript.</a:t>
            </a:r>
          </a:p>
          <a:p>
            <a:r>
              <a:rPr lang="en-US" dirty="0" smtClean="0"/>
              <a:t>DOM traversal (also called walking or navigating the DOM) is the act of selecting nodes in the DOM tree from other nodes.</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&lt;p&gt; This is &lt;B&gt; My DOM &lt;/B&gt; &lt;/p&gt;</a:t>
            </a:r>
            <a:endParaRPr lang="en-US" dirty="0"/>
          </a:p>
        </p:txBody>
      </p:sp>
      <p:pic>
        <p:nvPicPr>
          <p:cNvPr id="6" name="Picture 5" descr="dom.drawio (1).png"/>
          <p:cNvPicPr>
            <a:picLocks noChangeAspect="1"/>
          </p:cNvPicPr>
          <p:nvPr/>
        </p:nvPicPr>
        <p:blipFill>
          <a:blip r:embed="rId2" cstate="print"/>
          <a:stretch>
            <a:fillRect/>
          </a:stretch>
        </p:blipFill>
        <p:spPr>
          <a:xfrm>
            <a:off x="1752600" y="2133600"/>
            <a:ext cx="4800600" cy="3684461"/>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05800" cy="5668963"/>
          </a:xfrm>
        </p:spPr>
        <p:txBody>
          <a:bodyPr/>
          <a:lstStyle/>
          <a:p>
            <a:r>
              <a:rPr lang="en-US" dirty="0" smtClean="0"/>
              <a:t>DOM tree can be accessed in the following manner:</a:t>
            </a:r>
          </a:p>
          <a:p>
            <a:pPr lvl="1"/>
            <a:r>
              <a:rPr lang="en-US" dirty="0" smtClean="0">
                <a:solidFill>
                  <a:srgbClr val="FF0000"/>
                </a:solidFill>
              </a:rPr>
              <a:t>Downwards:</a:t>
            </a:r>
            <a:r>
              <a:rPr lang="en-US" dirty="0" smtClean="0"/>
              <a:t> searching for an element starting with a top-most node (like the document node) and moving downwards.</a:t>
            </a:r>
          </a:p>
          <a:p>
            <a:pPr lvl="1"/>
            <a:r>
              <a:rPr lang="en-US" dirty="0" smtClean="0">
                <a:solidFill>
                  <a:srgbClr val="FF0000"/>
                </a:solidFill>
              </a:rPr>
              <a:t>Upwards:</a:t>
            </a:r>
            <a:r>
              <a:rPr lang="en-US" dirty="0" smtClean="0"/>
              <a:t> move from an inner element up the tree, searching for an outer element.</a:t>
            </a:r>
          </a:p>
          <a:p>
            <a:pPr lvl="1"/>
            <a:r>
              <a:rPr lang="en-US" dirty="0" smtClean="0">
                <a:solidFill>
                  <a:srgbClr val="FF0000"/>
                </a:solidFill>
              </a:rPr>
              <a:t>Sideways:</a:t>
            </a:r>
            <a:r>
              <a:rPr lang="en-US" dirty="0" smtClean="0"/>
              <a:t> search for an element from another element at the same level (meaning the two elements are siblings) in the document tree.</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Traversing downwards</a:t>
            </a:r>
            <a:endParaRPr lang="en-US" dirty="0"/>
          </a:p>
        </p:txBody>
      </p:sp>
      <p:sp>
        <p:nvSpPr>
          <p:cNvPr id="3" name="Content Placeholder 2"/>
          <p:cNvSpPr>
            <a:spLocks noGrp="1"/>
          </p:cNvSpPr>
          <p:nvPr>
            <p:ph idx="1"/>
          </p:nvPr>
        </p:nvSpPr>
        <p:spPr>
          <a:xfrm>
            <a:off x="457200" y="1600200"/>
            <a:ext cx="8229600" cy="4876799"/>
          </a:xfrm>
        </p:spPr>
        <p:txBody>
          <a:bodyPr/>
          <a:lstStyle/>
          <a:p>
            <a:pPr>
              <a:buNone/>
            </a:pPr>
            <a:r>
              <a:rPr lang="en-US" dirty="0" smtClean="0"/>
              <a:t>There are two methods to traverse downwards:</a:t>
            </a:r>
          </a:p>
          <a:p>
            <a:r>
              <a:rPr lang="en-US" dirty="0" err="1" smtClean="0"/>
              <a:t>querySelector</a:t>
            </a:r>
            <a:r>
              <a:rPr lang="en-US" dirty="0" smtClean="0"/>
              <a:t> or </a:t>
            </a:r>
            <a:r>
              <a:rPr lang="en-US" dirty="0" err="1" smtClean="0"/>
              <a:t>querySelectorAll</a:t>
            </a:r>
            <a:endParaRPr lang="en-US" dirty="0" smtClean="0"/>
          </a:p>
          <a:p>
            <a:r>
              <a:rPr lang="en-US" dirty="0" smtClean="0"/>
              <a:t>children </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5821363"/>
          </a:xfrm>
        </p:spPr>
        <p:txBody>
          <a:bodyPr>
            <a:normAutofit fontScale="85000" lnSpcReduction="20000"/>
          </a:bodyPr>
          <a:lstStyle/>
          <a:p>
            <a:pPr>
              <a:buNone/>
            </a:pPr>
            <a:r>
              <a:rPr lang="en-US" b="1" dirty="0" smtClean="0">
                <a:solidFill>
                  <a:srgbClr val="FF0000"/>
                </a:solidFill>
              </a:rPr>
              <a:t>children</a:t>
            </a:r>
          </a:p>
          <a:p>
            <a:pPr>
              <a:buNone/>
            </a:pPr>
            <a:endParaRPr lang="en-US" b="1" dirty="0" smtClean="0">
              <a:solidFill>
                <a:srgbClr val="FF0000"/>
              </a:solidFill>
            </a:endParaRPr>
          </a:p>
          <a:p>
            <a:pPr>
              <a:buNone/>
            </a:pPr>
            <a:r>
              <a:rPr lang="it-IT" dirty="0" smtClean="0"/>
              <a:t>&lt;ul class="list"&gt;</a:t>
            </a:r>
          </a:p>
          <a:p>
            <a:pPr>
              <a:buNone/>
            </a:pPr>
            <a:r>
              <a:rPr lang="it-IT" dirty="0" smtClean="0"/>
              <a:t>  &lt;li&gt;&lt;a href="#"&gt;Link 1&lt;/a&gt;&lt;/li&gt;</a:t>
            </a:r>
          </a:p>
          <a:p>
            <a:pPr>
              <a:buNone/>
            </a:pPr>
            <a:r>
              <a:rPr lang="it-IT" dirty="0" smtClean="0"/>
              <a:t>  &lt;li&gt;&lt;a href="#"&gt;Link 2&lt;/a&gt;&lt;/li&gt;</a:t>
            </a:r>
          </a:p>
          <a:p>
            <a:pPr>
              <a:buNone/>
            </a:pPr>
            <a:r>
              <a:rPr lang="it-IT" dirty="0" smtClean="0"/>
              <a:t>  &lt;li&gt;&lt;a href="#"&gt;Link 3&lt;/a&gt;&lt;/li&gt;</a:t>
            </a:r>
          </a:p>
          <a:p>
            <a:pPr>
              <a:buNone/>
            </a:pPr>
            <a:r>
              <a:rPr lang="it-IT" dirty="0" smtClean="0"/>
              <a:t>  &lt;li&gt;&lt;a href="#"&gt;Link 4&lt;/a&gt;&lt;/li&gt;</a:t>
            </a:r>
          </a:p>
          <a:p>
            <a:pPr>
              <a:buNone/>
            </a:pPr>
            <a:r>
              <a:rPr lang="it-IT" dirty="0" smtClean="0"/>
              <a:t>  &lt;li&gt;&lt;a href="#"&gt;Link 5&lt;/a&gt;&lt;/li&gt;</a:t>
            </a:r>
          </a:p>
          <a:p>
            <a:pPr>
              <a:buNone/>
            </a:pPr>
            <a:r>
              <a:rPr lang="it-IT" dirty="0" smtClean="0"/>
              <a:t>&lt;/ul&gt;</a:t>
            </a:r>
          </a:p>
          <a:p>
            <a:pPr>
              <a:buNone/>
            </a:pPr>
            <a:endParaRPr lang="it-IT" dirty="0" smtClean="0"/>
          </a:p>
          <a:p>
            <a:pPr>
              <a:buNone/>
            </a:pPr>
            <a:endParaRPr lang="it-IT" dirty="0" smtClean="0"/>
          </a:p>
          <a:p>
            <a:pPr>
              <a:buNone/>
            </a:pPr>
            <a:r>
              <a:rPr lang="en-US" dirty="0" smtClean="0"/>
              <a:t>const list = </a:t>
            </a:r>
            <a:r>
              <a:rPr lang="en-US" dirty="0" err="1" smtClean="0"/>
              <a:t>document.querySelector</a:t>
            </a:r>
            <a:r>
              <a:rPr lang="en-US" dirty="0" smtClean="0"/>
              <a:t>('.list')</a:t>
            </a:r>
          </a:p>
          <a:p>
            <a:pPr>
              <a:buNone/>
            </a:pPr>
            <a:r>
              <a:rPr lang="en-US" dirty="0" smtClean="0"/>
              <a:t>const </a:t>
            </a:r>
            <a:r>
              <a:rPr lang="en-US" dirty="0" err="1" smtClean="0"/>
              <a:t>listItems</a:t>
            </a:r>
            <a:r>
              <a:rPr lang="en-US" dirty="0" smtClean="0"/>
              <a:t> = </a:t>
            </a:r>
            <a:r>
              <a:rPr lang="en-US" dirty="0" err="1" smtClean="0"/>
              <a:t>list.children</a:t>
            </a:r>
            <a:endParaRPr lang="en-US" dirty="0" smtClean="0"/>
          </a:p>
          <a:p>
            <a:pPr>
              <a:buNone/>
            </a:pPr>
            <a:r>
              <a:rPr lang="en-US" dirty="0" smtClean="0"/>
              <a:t>console.log(</a:t>
            </a:r>
            <a:r>
              <a:rPr lang="en-US" dirty="0" err="1" smtClean="0"/>
              <a:t>listItems</a:t>
            </a:r>
            <a:r>
              <a:rPr lang="en-US" dirty="0" smtClean="0"/>
              <a:t>)</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hildren1.png"/>
          <p:cNvPicPr>
            <a:picLocks noGrp="1" noChangeAspect="1"/>
          </p:cNvPicPr>
          <p:nvPr>
            <p:ph idx="1"/>
          </p:nvPr>
        </p:nvPicPr>
        <p:blipFill>
          <a:blip r:embed="rId2" cstate="print"/>
          <a:stretch>
            <a:fillRect/>
          </a:stretch>
        </p:blipFill>
        <p:spPr>
          <a:xfrm>
            <a:off x="405217" y="1066800"/>
            <a:ext cx="8510183" cy="2758611"/>
          </a:xfr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6400800"/>
          </a:xfrm>
        </p:spPr>
        <p:txBody>
          <a:bodyPr>
            <a:noAutofit/>
          </a:bodyPr>
          <a:lstStyle/>
          <a:p>
            <a:r>
              <a:rPr lang="en-US" sz="1600" b="1" dirty="0" smtClean="0">
                <a:solidFill>
                  <a:srgbClr val="FF0000"/>
                </a:solidFill>
              </a:rPr>
              <a:t>Selecting a specific child</a:t>
            </a:r>
          </a:p>
          <a:p>
            <a:pPr>
              <a:buNone/>
            </a:pPr>
            <a:r>
              <a:rPr lang="en-US" sz="1600" b="1" dirty="0" smtClean="0"/>
              <a:t>&lt;</a:t>
            </a:r>
            <a:r>
              <a:rPr lang="en-US" sz="1600" b="1" dirty="0" err="1" smtClean="0"/>
              <a:t>ul</a:t>
            </a:r>
            <a:r>
              <a:rPr lang="en-US" sz="1600" b="1" dirty="0" smtClean="0"/>
              <a:t> class="list"&gt;</a:t>
            </a:r>
          </a:p>
          <a:p>
            <a:pPr>
              <a:buNone/>
            </a:pPr>
            <a:r>
              <a:rPr lang="en-US" sz="1600" b="1" dirty="0" smtClean="0"/>
              <a:t>  &lt;</a:t>
            </a:r>
            <a:r>
              <a:rPr lang="en-US" sz="1600" b="1" dirty="0" err="1" smtClean="0"/>
              <a:t>li</a:t>
            </a:r>
            <a:r>
              <a:rPr lang="en-US" sz="1600" b="1" dirty="0" smtClean="0"/>
              <a:t>&gt;&lt;a </a:t>
            </a:r>
            <a:r>
              <a:rPr lang="en-US" sz="1600" b="1" dirty="0" err="1" smtClean="0"/>
              <a:t>href</a:t>
            </a:r>
            <a:r>
              <a:rPr lang="en-US" sz="1600" b="1" dirty="0" smtClean="0"/>
              <a:t>="#"&gt;Link 1&lt;/a&gt;&lt;/</a:t>
            </a:r>
            <a:r>
              <a:rPr lang="en-US" sz="1600" b="1" dirty="0" err="1" smtClean="0"/>
              <a:t>li</a:t>
            </a:r>
            <a:r>
              <a:rPr lang="en-US" sz="1600" b="1" dirty="0" smtClean="0"/>
              <a:t>&gt;</a:t>
            </a:r>
          </a:p>
          <a:p>
            <a:pPr>
              <a:buNone/>
            </a:pPr>
            <a:r>
              <a:rPr lang="en-US" sz="1600" b="1" dirty="0" smtClean="0"/>
              <a:t>  &lt;</a:t>
            </a:r>
            <a:r>
              <a:rPr lang="en-US" sz="1600" b="1" dirty="0" err="1" smtClean="0"/>
              <a:t>li</a:t>
            </a:r>
            <a:r>
              <a:rPr lang="en-US" sz="1600" b="1" dirty="0" smtClean="0"/>
              <a:t>&gt;&lt;a </a:t>
            </a:r>
            <a:r>
              <a:rPr lang="en-US" sz="1600" b="1" dirty="0" err="1" smtClean="0"/>
              <a:t>href</a:t>
            </a:r>
            <a:r>
              <a:rPr lang="en-US" sz="1600" b="1" dirty="0" smtClean="0"/>
              <a:t>="#"&gt;Link 2&lt;/a&gt;&lt;/</a:t>
            </a:r>
            <a:r>
              <a:rPr lang="en-US" sz="1600" b="1" dirty="0" err="1" smtClean="0"/>
              <a:t>li</a:t>
            </a:r>
            <a:r>
              <a:rPr lang="en-US" sz="1600" b="1" dirty="0" smtClean="0"/>
              <a:t>&gt;</a:t>
            </a:r>
          </a:p>
          <a:p>
            <a:pPr>
              <a:buNone/>
            </a:pPr>
            <a:r>
              <a:rPr lang="en-US" sz="1600" b="1" dirty="0" smtClean="0"/>
              <a:t>  &lt;</a:t>
            </a:r>
            <a:r>
              <a:rPr lang="en-US" sz="1600" b="1" dirty="0" err="1" smtClean="0"/>
              <a:t>li</a:t>
            </a:r>
            <a:r>
              <a:rPr lang="en-US" sz="1600" b="1" dirty="0" smtClean="0"/>
              <a:t>&gt;&lt;a </a:t>
            </a:r>
            <a:r>
              <a:rPr lang="en-US" sz="1600" b="1" dirty="0" err="1" smtClean="0"/>
              <a:t>href</a:t>
            </a:r>
            <a:r>
              <a:rPr lang="en-US" sz="1600" b="1" dirty="0" smtClean="0"/>
              <a:t>="#"&gt;Link 3&lt;/a&gt;&lt;/</a:t>
            </a:r>
            <a:r>
              <a:rPr lang="en-US" sz="1600" b="1" dirty="0" err="1" smtClean="0"/>
              <a:t>li</a:t>
            </a:r>
            <a:r>
              <a:rPr lang="en-US" sz="1600" b="1" dirty="0" smtClean="0"/>
              <a:t>&gt;</a:t>
            </a:r>
          </a:p>
          <a:p>
            <a:pPr>
              <a:buNone/>
            </a:pPr>
            <a:r>
              <a:rPr lang="en-US" sz="1600" b="1" dirty="0" smtClean="0"/>
              <a:t>  &lt;</a:t>
            </a:r>
            <a:r>
              <a:rPr lang="en-US" sz="1600" b="1" dirty="0" err="1" smtClean="0"/>
              <a:t>li</a:t>
            </a:r>
            <a:r>
              <a:rPr lang="en-US" sz="1600" b="1" dirty="0" smtClean="0"/>
              <a:t>&gt;&lt;a </a:t>
            </a:r>
            <a:r>
              <a:rPr lang="en-US" sz="1600" b="1" dirty="0" err="1" smtClean="0"/>
              <a:t>href</a:t>
            </a:r>
            <a:r>
              <a:rPr lang="en-US" sz="1600" b="1" dirty="0" smtClean="0"/>
              <a:t>="#"&gt;Link 4&lt;/a&gt;&lt;/</a:t>
            </a:r>
            <a:r>
              <a:rPr lang="en-US" sz="1600" b="1" dirty="0" err="1" smtClean="0"/>
              <a:t>li</a:t>
            </a:r>
            <a:r>
              <a:rPr lang="en-US" sz="1600" b="1" dirty="0" smtClean="0"/>
              <a:t>&gt;</a:t>
            </a:r>
          </a:p>
          <a:p>
            <a:pPr>
              <a:buNone/>
            </a:pPr>
            <a:r>
              <a:rPr lang="en-US" sz="1600" b="1" dirty="0" smtClean="0"/>
              <a:t>  &lt;</a:t>
            </a:r>
            <a:r>
              <a:rPr lang="en-US" sz="1600" b="1" dirty="0" err="1" smtClean="0"/>
              <a:t>li</a:t>
            </a:r>
            <a:r>
              <a:rPr lang="en-US" sz="1600" b="1" dirty="0" smtClean="0"/>
              <a:t>&gt;&lt;a </a:t>
            </a:r>
            <a:r>
              <a:rPr lang="en-US" sz="1600" b="1" dirty="0" err="1" smtClean="0"/>
              <a:t>href</a:t>
            </a:r>
            <a:r>
              <a:rPr lang="en-US" sz="1600" b="1" dirty="0" smtClean="0"/>
              <a:t>="#"&gt;Link 5&lt;/a&gt;&lt;/</a:t>
            </a:r>
            <a:r>
              <a:rPr lang="en-US" sz="1600" b="1" dirty="0" err="1" smtClean="0"/>
              <a:t>li</a:t>
            </a:r>
            <a:r>
              <a:rPr lang="en-US" sz="1600" b="1" dirty="0" smtClean="0"/>
              <a:t>&gt;</a:t>
            </a:r>
          </a:p>
          <a:p>
            <a:pPr>
              <a:buNone/>
            </a:pPr>
            <a:r>
              <a:rPr lang="en-US" sz="1600" b="1" dirty="0" smtClean="0"/>
              <a:t>&lt;/</a:t>
            </a:r>
            <a:r>
              <a:rPr lang="en-US" sz="1600" b="1" dirty="0" err="1" smtClean="0"/>
              <a:t>ul</a:t>
            </a:r>
            <a:r>
              <a:rPr lang="en-US" sz="1600" b="1" dirty="0" smtClean="0"/>
              <a:t>&gt;</a:t>
            </a:r>
          </a:p>
          <a:p>
            <a:pPr>
              <a:buNone/>
            </a:pPr>
            <a:endParaRPr lang="en-US" sz="1600" b="1" dirty="0" smtClean="0"/>
          </a:p>
          <a:p>
            <a:pPr>
              <a:buNone/>
            </a:pPr>
            <a:r>
              <a:rPr lang="en-US" sz="1600" b="1" dirty="0" smtClean="0"/>
              <a:t>const </a:t>
            </a:r>
            <a:r>
              <a:rPr lang="en-US" sz="1600" b="1" dirty="0" err="1" smtClean="0"/>
              <a:t>listItems</a:t>
            </a:r>
            <a:r>
              <a:rPr lang="en-US" sz="1600" b="1" dirty="0" smtClean="0"/>
              <a:t> = </a:t>
            </a:r>
            <a:r>
              <a:rPr lang="en-US" sz="1600" b="1" dirty="0" err="1" smtClean="0"/>
              <a:t>document.querySelectorAll</a:t>
            </a:r>
            <a:r>
              <a:rPr lang="en-US" sz="1600" b="1" dirty="0" smtClean="0"/>
              <a:t>('</a:t>
            </a:r>
            <a:r>
              <a:rPr lang="en-US" sz="1600" b="1" dirty="0" err="1" smtClean="0"/>
              <a:t>li</a:t>
            </a:r>
            <a:r>
              <a:rPr lang="en-US" sz="1600" b="1" dirty="0" smtClean="0"/>
              <a:t>')</a:t>
            </a:r>
          </a:p>
          <a:p>
            <a:pPr>
              <a:buNone/>
            </a:pPr>
            <a:endParaRPr lang="en-US" sz="1600" b="1" dirty="0" smtClean="0"/>
          </a:p>
          <a:p>
            <a:pPr>
              <a:buNone/>
            </a:pPr>
            <a:r>
              <a:rPr lang="en-US" sz="1600" b="1" dirty="0" smtClean="0"/>
              <a:t>const </a:t>
            </a:r>
            <a:r>
              <a:rPr lang="en-US" sz="1600" b="1" dirty="0" err="1" smtClean="0"/>
              <a:t>firstItem</a:t>
            </a:r>
            <a:r>
              <a:rPr lang="en-US" sz="1600" b="1" dirty="0" smtClean="0"/>
              <a:t> = </a:t>
            </a:r>
            <a:r>
              <a:rPr lang="en-US" sz="1600" b="1" dirty="0" err="1" smtClean="0"/>
              <a:t>listItems</a:t>
            </a:r>
            <a:r>
              <a:rPr lang="en-US" sz="1600" b="1" dirty="0" smtClean="0"/>
              <a:t>[0]</a:t>
            </a:r>
          </a:p>
          <a:p>
            <a:pPr>
              <a:buNone/>
            </a:pPr>
            <a:r>
              <a:rPr lang="en-US" sz="1600" b="1" dirty="0" smtClean="0"/>
              <a:t>const </a:t>
            </a:r>
            <a:r>
              <a:rPr lang="en-US" sz="1600" b="1" dirty="0" err="1" smtClean="0"/>
              <a:t>secondItem</a:t>
            </a:r>
            <a:r>
              <a:rPr lang="en-US" sz="1600" b="1" dirty="0" smtClean="0"/>
              <a:t> = </a:t>
            </a:r>
            <a:r>
              <a:rPr lang="en-US" sz="1600" b="1" dirty="0" err="1" smtClean="0"/>
              <a:t>listItems</a:t>
            </a:r>
            <a:r>
              <a:rPr lang="en-US" sz="1600" b="1" dirty="0" smtClean="0"/>
              <a:t>[1]</a:t>
            </a:r>
          </a:p>
          <a:p>
            <a:pPr>
              <a:buNone/>
            </a:pPr>
            <a:r>
              <a:rPr lang="en-US" sz="1600" b="1" dirty="0" smtClean="0"/>
              <a:t>const </a:t>
            </a:r>
            <a:r>
              <a:rPr lang="en-US" sz="1600" b="1" dirty="0" err="1" smtClean="0"/>
              <a:t>thirdItem</a:t>
            </a:r>
            <a:r>
              <a:rPr lang="en-US" sz="1600" b="1" dirty="0" smtClean="0"/>
              <a:t> = </a:t>
            </a:r>
            <a:r>
              <a:rPr lang="en-US" sz="1600" b="1" dirty="0" err="1" smtClean="0"/>
              <a:t>listItems</a:t>
            </a:r>
            <a:r>
              <a:rPr lang="en-US" sz="1600" b="1" dirty="0" smtClean="0"/>
              <a:t>[2]</a:t>
            </a:r>
          </a:p>
          <a:p>
            <a:pPr>
              <a:buNone/>
            </a:pPr>
            <a:r>
              <a:rPr lang="en-US" sz="1600" b="1" dirty="0" smtClean="0"/>
              <a:t>const </a:t>
            </a:r>
            <a:r>
              <a:rPr lang="en-US" sz="1600" b="1" dirty="0" err="1" smtClean="0"/>
              <a:t>fourthItem</a:t>
            </a:r>
            <a:r>
              <a:rPr lang="en-US" sz="1600" b="1" dirty="0" smtClean="0"/>
              <a:t> = </a:t>
            </a:r>
            <a:r>
              <a:rPr lang="en-US" sz="1600" b="1" dirty="0" err="1" smtClean="0"/>
              <a:t>listItems</a:t>
            </a:r>
            <a:r>
              <a:rPr lang="en-US" sz="1600" b="1" dirty="0" smtClean="0"/>
              <a:t>[3]</a:t>
            </a:r>
          </a:p>
          <a:p>
            <a:pPr>
              <a:buNone/>
            </a:pPr>
            <a:r>
              <a:rPr lang="en-US" sz="1600" b="1" dirty="0" smtClean="0"/>
              <a:t>const </a:t>
            </a:r>
            <a:r>
              <a:rPr lang="en-US" sz="1600" b="1" dirty="0" err="1" smtClean="0"/>
              <a:t>fifthItem</a:t>
            </a:r>
            <a:r>
              <a:rPr lang="en-US" sz="1600" b="1" dirty="0" smtClean="0"/>
              <a:t> = </a:t>
            </a:r>
            <a:r>
              <a:rPr lang="en-US" sz="1600" b="1" dirty="0" err="1" smtClean="0"/>
              <a:t>listItems</a:t>
            </a:r>
            <a:r>
              <a:rPr lang="en-US" sz="1600" b="1" dirty="0" smtClean="0"/>
              <a:t>[4]</a:t>
            </a:r>
          </a:p>
          <a:p>
            <a:pPr>
              <a:buNone/>
            </a:pPr>
            <a:endParaRPr lang="en-US" sz="1600" b="1" dirty="0" smtClean="0"/>
          </a:p>
          <a:p>
            <a:pPr>
              <a:buNone/>
            </a:pPr>
            <a:r>
              <a:rPr lang="en-US" sz="1600" b="1" dirty="0" smtClean="0"/>
              <a:t>console.log(</a:t>
            </a:r>
            <a:r>
              <a:rPr lang="en-US" sz="1600" b="1" dirty="0" err="1" smtClean="0"/>
              <a:t>firstItem</a:t>
            </a:r>
            <a:r>
              <a:rPr lang="en-US" sz="1600" b="1" dirty="0" smtClean="0"/>
              <a:t>)</a:t>
            </a:r>
          </a:p>
          <a:p>
            <a:pPr>
              <a:buNone/>
            </a:pPr>
            <a:r>
              <a:rPr lang="en-US" sz="1600" b="1" dirty="0" smtClean="0"/>
              <a:t>console.log(</a:t>
            </a:r>
            <a:r>
              <a:rPr lang="en-US" sz="1600" b="1" dirty="0" err="1" smtClean="0"/>
              <a:t>secondItem</a:t>
            </a:r>
            <a:r>
              <a:rPr lang="en-US" sz="1600" b="1" dirty="0" smtClean="0"/>
              <a:t>)</a:t>
            </a:r>
          </a:p>
          <a:p>
            <a:pPr>
              <a:buNone/>
            </a:pPr>
            <a:r>
              <a:rPr lang="en-US" sz="1600" b="1" dirty="0" smtClean="0"/>
              <a:t>console.log(</a:t>
            </a:r>
            <a:r>
              <a:rPr lang="en-US" sz="1600" b="1" dirty="0" err="1" smtClean="0"/>
              <a:t>thirdItem</a:t>
            </a:r>
            <a:r>
              <a:rPr lang="en-US" sz="1600" b="1" dirty="0" smtClean="0"/>
              <a:t>)</a:t>
            </a:r>
          </a:p>
          <a:p>
            <a:pPr>
              <a:buNone/>
            </a:pPr>
            <a:r>
              <a:rPr lang="en-US" sz="1600" b="1" dirty="0" smtClean="0"/>
              <a:t>console.log(</a:t>
            </a:r>
            <a:r>
              <a:rPr lang="en-US" sz="1600" b="1" dirty="0" err="1" smtClean="0"/>
              <a:t>fourthItem</a:t>
            </a:r>
            <a:r>
              <a:rPr lang="en-US" sz="1600" b="1" dirty="0" smtClean="0"/>
              <a:t>)</a:t>
            </a:r>
          </a:p>
          <a:p>
            <a:pPr>
              <a:buNone/>
            </a:pPr>
            <a:r>
              <a:rPr lang="en-US" sz="1600" b="1" dirty="0" smtClean="0"/>
              <a:t>console.log(</a:t>
            </a:r>
            <a:r>
              <a:rPr lang="en-US" sz="1600" b="1" dirty="0" err="1" smtClean="0"/>
              <a:t>fifthItem</a:t>
            </a:r>
            <a:r>
              <a:rPr lang="en-US" sz="1600" b="1" dirty="0" smtClean="0"/>
              <a:t>)</a:t>
            </a:r>
          </a:p>
          <a:p>
            <a:pPr>
              <a:buNone/>
            </a:pPr>
            <a:endParaRPr lang="en-US" sz="1600" b="1" dirty="0" smtClean="0">
              <a:solidFill>
                <a:srgbClr val="FF0000"/>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pecific-child.png"/>
          <p:cNvPicPr>
            <a:picLocks noGrp="1" noChangeAspect="1"/>
          </p:cNvPicPr>
          <p:nvPr>
            <p:ph idx="1"/>
          </p:nvPr>
        </p:nvPicPr>
        <p:blipFill>
          <a:blip r:embed="rId2" cstate="print"/>
          <a:stretch>
            <a:fillRect/>
          </a:stretch>
        </p:blipFill>
        <p:spPr>
          <a:xfrm>
            <a:off x="457200" y="1143000"/>
            <a:ext cx="8229600" cy="2670105"/>
          </a:xfr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Traversing upwards</a:t>
            </a:r>
            <a:endParaRPr lang="en-US" dirty="0"/>
          </a:p>
        </p:txBody>
      </p:sp>
      <p:sp>
        <p:nvSpPr>
          <p:cNvPr id="3" name="Content Placeholder 2"/>
          <p:cNvSpPr>
            <a:spLocks noGrp="1"/>
          </p:cNvSpPr>
          <p:nvPr>
            <p:ph idx="1"/>
          </p:nvPr>
        </p:nvSpPr>
        <p:spPr/>
        <p:txBody>
          <a:bodyPr/>
          <a:lstStyle/>
          <a:p>
            <a:pPr>
              <a:buNone/>
            </a:pPr>
            <a:r>
              <a:rPr lang="en-US" dirty="0" smtClean="0"/>
              <a:t>There are two methods to traverse upwards:</a:t>
            </a:r>
          </a:p>
          <a:p>
            <a:r>
              <a:rPr lang="en-US" dirty="0" err="1" smtClean="0"/>
              <a:t>parentElement</a:t>
            </a:r>
            <a:endParaRPr lang="en-US" dirty="0" smtClean="0"/>
          </a:p>
          <a:p>
            <a:r>
              <a:rPr lang="en-US" dirty="0" smtClean="0"/>
              <a:t>closest</a:t>
            </a:r>
          </a:p>
          <a:p>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05800" cy="5668963"/>
          </a:xfrm>
        </p:spPr>
        <p:txBody>
          <a:bodyPr>
            <a:normAutofit fontScale="77500" lnSpcReduction="20000"/>
          </a:bodyPr>
          <a:lstStyle/>
          <a:p>
            <a:pPr>
              <a:buNone/>
            </a:pPr>
            <a:r>
              <a:rPr lang="en-US" dirty="0" smtClean="0"/>
              <a:t>&lt;</a:t>
            </a:r>
            <a:r>
              <a:rPr lang="en-US" dirty="0" err="1" smtClean="0"/>
              <a:t>ul</a:t>
            </a:r>
            <a:r>
              <a:rPr lang="en-US" dirty="0" smtClean="0"/>
              <a:t> class="list"&gt;</a:t>
            </a:r>
          </a:p>
          <a:p>
            <a:pPr>
              <a:buNone/>
            </a:pPr>
            <a:r>
              <a:rPr lang="en-US" dirty="0" smtClean="0"/>
              <a:t>  &lt;</a:t>
            </a:r>
            <a:r>
              <a:rPr lang="en-US" dirty="0" err="1" smtClean="0"/>
              <a:t>li</a:t>
            </a:r>
            <a:r>
              <a:rPr lang="en-US" dirty="0" smtClean="0"/>
              <a:t>&gt;&lt;a </a:t>
            </a:r>
            <a:r>
              <a:rPr lang="en-US" dirty="0" err="1" smtClean="0"/>
              <a:t>href</a:t>
            </a:r>
            <a:r>
              <a:rPr lang="en-US" dirty="0" smtClean="0"/>
              <a:t>="#"&gt;Link 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="#"&gt;Link 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="#"&gt;Link 3&lt;/a&gt;&lt;/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="#"&gt;Link 4&lt;/a&gt;&lt;/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="#"&gt;Link 5&lt;/a&gt;&lt;/</a:t>
            </a:r>
            <a:r>
              <a:rPr lang="en-US" dirty="0" err="1" smtClean="0"/>
              <a:t>li</a:t>
            </a:r>
            <a:r>
              <a:rPr lang="en-US" dirty="0" smtClean="0"/>
              <a:t>&gt;</a:t>
            </a:r>
          </a:p>
          <a:p>
            <a:pPr>
              <a:buNone/>
            </a:pPr>
            <a:r>
              <a:rPr lang="en-US" dirty="0" smtClean="0"/>
              <a:t>&lt;/</a:t>
            </a:r>
            <a:r>
              <a:rPr lang="en-US" dirty="0" err="1" smtClean="0"/>
              <a:t>ul</a:t>
            </a:r>
            <a:r>
              <a:rPr lang="en-US" dirty="0" smtClean="0"/>
              <a:t>&gt;</a:t>
            </a:r>
          </a:p>
          <a:p>
            <a:pPr>
              <a:buNone/>
            </a:pPr>
            <a:endParaRPr lang="en-US" dirty="0" smtClean="0"/>
          </a:p>
          <a:p>
            <a:pPr>
              <a:buNone/>
            </a:pPr>
            <a:endParaRPr lang="en-US" dirty="0" smtClean="0"/>
          </a:p>
          <a:p>
            <a:pPr>
              <a:buNone/>
            </a:pPr>
            <a:r>
              <a:rPr lang="en-US" dirty="0" smtClean="0"/>
              <a:t>const </a:t>
            </a:r>
            <a:r>
              <a:rPr lang="en-US" dirty="0" err="1" smtClean="0"/>
              <a:t>firstListItem</a:t>
            </a:r>
            <a:r>
              <a:rPr lang="en-US" dirty="0" smtClean="0"/>
              <a:t> = </a:t>
            </a:r>
            <a:r>
              <a:rPr lang="en-US" dirty="0" err="1" smtClean="0"/>
              <a:t>document.querySelector</a:t>
            </a:r>
            <a:r>
              <a:rPr lang="en-US" dirty="0" smtClean="0"/>
              <a:t>('</a:t>
            </a:r>
            <a:r>
              <a:rPr lang="en-US" dirty="0" err="1" smtClean="0"/>
              <a:t>li</a:t>
            </a:r>
            <a:r>
              <a:rPr lang="en-US" dirty="0" smtClean="0"/>
              <a:t>')</a:t>
            </a:r>
          </a:p>
          <a:p>
            <a:pPr>
              <a:buNone/>
            </a:pPr>
            <a:r>
              <a:rPr lang="en-US" dirty="0" smtClean="0"/>
              <a:t>const list = </a:t>
            </a:r>
            <a:r>
              <a:rPr lang="en-US" dirty="0" err="1" smtClean="0"/>
              <a:t>firstListItem.parentElement</a:t>
            </a:r>
            <a:endParaRPr lang="en-US" dirty="0" smtClean="0"/>
          </a:p>
          <a:p>
            <a:pPr>
              <a:buNone/>
            </a:pPr>
            <a:r>
              <a:rPr lang="en-US" dirty="0" smtClean="0"/>
              <a:t>console.log(list)</a:t>
            </a:r>
          </a:p>
          <a:p>
            <a:pPr>
              <a:buNone/>
            </a:pPr>
            <a:endParaRPr lang="en-US" dirty="0" smtClean="0"/>
          </a:p>
          <a:p>
            <a:pPr>
              <a:buNone/>
            </a:pPr>
            <a:r>
              <a:rPr lang="en-US" dirty="0" smtClean="0"/>
              <a:t>// &lt;</a:t>
            </a:r>
            <a:r>
              <a:rPr lang="en-US" dirty="0" err="1" smtClean="0"/>
              <a:t>ul</a:t>
            </a:r>
            <a:r>
              <a:rPr lang="en-US" dirty="0" smtClean="0"/>
              <a:t> class="list"&gt;...&lt;/</a:t>
            </a:r>
            <a:r>
              <a:rPr lang="en-US" dirty="0" err="1" smtClean="0"/>
              <a:t>ul</a:t>
            </a:r>
            <a:r>
              <a:rPr lang="en-US" dirty="0" smtClean="0"/>
              <a:t>&gt;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Hello World! </a:t>
            </a: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Traversing sideways</a:t>
            </a:r>
            <a:endParaRPr lang="en-US" dirty="0"/>
          </a:p>
        </p:txBody>
      </p:sp>
      <p:sp>
        <p:nvSpPr>
          <p:cNvPr id="3" name="Content Placeholder 2"/>
          <p:cNvSpPr>
            <a:spLocks noGrp="1"/>
          </p:cNvSpPr>
          <p:nvPr>
            <p:ph idx="1"/>
          </p:nvPr>
        </p:nvSpPr>
        <p:spPr/>
        <p:txBody>
          <a:bodyPr/>
          <a:lstStyle/>
          <a:p>
            <a:r>
              <a:rPr lang="en-US" dirty="0" smtClean="0"/>
              <a:t>There are three methods to traverse sideways:</a:t>
            </a:r>
          </a:p>
          <a:p>
            <a:r>
              <a:rPr lang="en-US" dirty="0" err="1" smtClean="0"/>
              <a:t>nextElementSibling</a:t>
            </a:r>
            <a:endParaRPr lang="en-US" dirty="0" smtClean="0"/>
          </a:p>
          <a:p>
            <a:r>
              <a:rPr lang="en-US" dirty="0" err="1" smtClean="0"/>
              <a:t>previousElementSibling</a:t>
            </a:r>
            <a:endParaRPr lang="en-US" dirty="0" smtClean="0"/>
          </a:p>
          <a:p>
            <a:r>
              <a:rPr lang="en-US" dirty="0" smtClean="0"/>
              <a:t>Combining </a:t>
            </a:r>
            <a:r>
              <a:rPr lang="en-US" dirty="0" err="1" smtClean="0"/>
              <a:t>parentElement</a:t>
            </a:r>
            <a:r>
              <a:rPr lang="en-US" dirty="0" smtClean="0"/>
              <a:t>, children, and index</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rmAutofit fontScale="85000" lnSpcReduction="20000"/>
          </a:bodyPr>
          <a:lstStyle/>
          <a:p>
            <a:r>
              <a:rPr lang="en-US" dirty="0" smtClean="0">
                <a:solidFill>
                  <a:srgbClr val="FF0000"/>
                </a:solidFill>
              </a:rPr>
              <a:t>You can select next element with </a:t>
            </a:r>
            <a:r>
              <a:rPr lang="en-US" dirty="0" err="1" smtClean="0">
                <a:solidFill>
                  <a:srgbClr val="FF0000"/>
                </a:solidFill>
              </a:rPr>
              <a:t>nextElementSibling</a:t>
            </a:r>
            <a:endParaRPr lang="en-US" dirty="0" smtClean="0">
              <a:solidFill>
                <a:srgbClr val="FF0000"/>
              </a:solidFill>
            </a:endParaRPr>
          </a:p>
          <a:p>
            <a:pPr>
              <a:buNone/>
            </a:pPr>
            <a:r>
              <a:rPr lang="en-US" dirty="0" smtClean="0"/>
              <a:t>&lt;</a:t>
            </a:r>
            <a:r>
              <a:rPr lang="en-US" dirty="0" err="1" smtClean="0"/>
              <a:t>ul</a:t>
            </a:r>
            <a:r>
              <a:rPr lang="en-US" dirty="0" smtClean="0"/>
              <a:t> class="list"&gt;</a:t>
            </a:r>
          </a:p>
          <a:p>
            <a:pPr>
              <a:buNone/>
            </a:pPr>
            <a:r>
              <a:rPr lang="en-US" dirty="0" smtClean="0"/>
              <a:t>  &lt;</a:t>
            </a:r>
            <a:r>
              <a:rPr lang="en-US" dirty="0" err="1" smtClean="0"/>
              <a:t>li</a:t>
            </a:r>
            <a:r>
              <a:rPr lang="en-US" dirty="0" smtClean="0"/>
              <a:t>&gt;&lt;a </a:t>
            </a:r>
            <a:r>
              <a:rPr lang="en-US" dirty="0" err="1" smtClean="0"/>
              <a:t>href</a:t>
            </a:r>
            <a:r>
              <a:rPr lang="en-US" dirty="0" smtClean="0"/>
              <a:t>="#"&gt;Link 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="#"&gt;Link 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="#"&gt;Link 3&lt;/a&gt;&lt;/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="#"&gt;Link 4&lt;/a&gt;&lt;/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="#"&gt;Link 5&lt;/a&gt;&lt;/</a:t>
            </a:r>
            <a:r>
              <a:rPr lang="en-US" dirty="0" err="1" smtClean="0"/>
              <a:t>li</a:t>
            </a:r>
            <a:r>
              <a:rPr lang="en-US" dirty="0" smtClean="0"/>
              <a:t>&gt;</a:t>
            </a:r>
          </a:p>
          <a:p>
            <a:pPr>
              <a:buNone/>
            </a:pPr>
            <a:r>
              <a:rPr lang="en-US" dirty="0" smtClean="0"/>
              <a:t>&lt;/</a:t>
            </a:r>
            <a:r>
              <a:rPr lang="en-US" dirty="0" err="1" smtClean="0"/>
              <a:t>ul</a:t>
            </a:r>
            <a:r>
              <a:rPr lang="en-US" dirty="0" smtClean="0"/>
              <a:t>&gt;</a:t>
            </a:r>
          </a:p>
          <a:p>
            <a:pPr>
              <a:buNone/>
            </a:pPr>
            <a:endParaRPr lang="en-US" dirty="0" smtClean="0"/>
          </a:p>
          <a:p>
            <a:pPr>
              <a:buNone/>
            </a:pPr>
            <a:r>
              <a:rPr lang="en-US" dirty="0" smtClean="0"/>
              <a:t>const </a:t>
            </a:r>
            <a:r>
              <a:rPr lang="en-US" dirty="0" err="1" smtClean="0"/>
              <a:t>firstListItem</a:t>
            </a:r>
            <a:r>
              <a:rPr lang="en-US" dirty="0" smtClean="0"/>
              <a:t> = </a:t>
            </a:r>
            <a:r>
              <a:rPr lang="en-US" dirty="0" err="1" smtClean="0"/>
              <a:t>document.querySelector</a:t>
            </a:r>
            <a:r>
              <a:rPr lang="en-US" dirty="0" smtClean="0"/>
              <a:t>('</a:t>
            </a:r>
            <a:r>
              <a:rPr lang="en-US" dirty="0" err="1" smtClean="0"/>
              <a:t>li</a:t>
            </a:r>
            <a:r>
              <a:rPr lang="en-US" dirty="0" smtClean="0"/>
              <a:t>')</a:t>
            </a:r>
          </a:p>
          <a:p>
            <a:pPr>
              <a:buNone/>
            </a:pPr>
            <a:r>
              <a:rPr lang="en-US" dirty="0" smtClean="0"/>
              <a:t>const </a:t>
            </a:r>
            <a:r>
              <a:rPr lang="en-US" dirty="0" err="1" smtClean="0"/>
              <a:t>secondListItem</a:t>
            </a:r>
            <a:r>
              <a:rPr lang="en-US" dirty="0" smtClean="0"/>
              <a:t> = </a:t>
            </a:r>
            <a:r>
              <a:rPr lang="en-US" dirty="0" err="1" smtClean="0"/>
              <a:t>firstListItem.nextElementSibling</a:t>
            </a:r>
            <a:endParaRPr lang="en-US" dirty="0" smtClean="0"/>
          </a:p>
          <a:p>
            <a:pPr>
              <a:buNone/>
            </a:pPr>
            <a:r>
              <a:rPr lang="en-US" dirty="0" smtClean="0"/>
              <a:t>console.log(</a:t>
            </a:r>
            <a:r>
              <a:rPr lang="en-US" dirty="0" err="1" smtClean="0"/>
              <a:t>secondListItem</a:t>
            </a:r>
            <a:r>
              <a:rPr lang="en-US" dirty="0" smtClean="0"/>
              <a:t>)</a:t>
            </a:r>
          </a:p>
          <a:p>
            <a:pPr>
              <a:buNone/>
            </a:pPr>
            <a:r>
              <a:rPr lang="en-US" dirty="0" smtClean="0"/>
              <a:t>// &lt;</a:t>
            </a:r>
            <a:r>
              <a:rPr lang="en-US" dirty="0" err="1" smtClean="0"/>
              <a:t>li</a:t>
            </a:r>
            <a:r>
              <a:rPr lang="en-US" dirty="0" smtClean="0"/>
              <a:t>&gt;&lt;a </a:t>
            </a:r>
            <a:r>
              <a:rPr lang="en-US" dirty="0" err="1" smtClean="0"/>
              <a:t>href</a:t>
            </a:r>
            <a:r>
              <a:rPr lang="en-US" dirty="0" smtClean="0"/>
              <a:t>="#"&gt;Link 2&lt;/a&gt;&lt;/</a:t>
            </a:r>
            <a:r>
              <a:rPr lang="en-US" dirty="0" err="1" smtClean="0"/>
              <a:t>li</a:t>
            </a:r>
            <a:r>
              <a:rPr lang="en-US" dirty="0" smtClean="0"/>
              <a:t>&gt;</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382000" cy="5668963"/>
          </a:xfrm>
        </p:spPr>
        <p:txBody>
          <a:bodyPr>
            <a:normAutofit fontScale="77500" lnSpcReduction="20000"/>
          </a:bodyPr>
          <a:lstStyle/>
          <a:p>
            <a:r>
              <a:rPr lang="en-US" dirty="0" smtClean="0">
                <a:solidFill>
                  <a:srgbClr val="FF0000"/>
                </a:solidFill>
              </a:rPr>
              <a:t>You can select next element with </a:t>
            </a:r>
            <a:r>
              <a:rPr lang="en-US" dirty="0" err="1" smtClean="0">
                <a:solidFill>
                  <a:srgbClr val="FF0000"/>
                </a:solidFill>
              </a:rPr>
              <a:t>previousElementSibling</a:t>
            </a:r>
            <a:endParaRPr lang="en-US" dirty="0" smtClean="0">
              <a:solidFill>
                <a:srgbClr val="FF0000"/>
              </a:solidFill>
            </a:endParaRPr>
          </a:p>
          <a:p>
            <a:pPr>
              <a:buNone/>
            </a:pPr>
            <a:r>
              <a:rPr lang="en-US" dirty="0" smtClean="0"/>
              <a:t>&lt;</a:t>
            </a:r>
            <a:r>
              <a:rPr lang="en-US" dirty="0" err="1" smtClean="0"/>
              <a:t>ul</a:t>
            </a:r>
            <a:r>
              <a:rPr lang="en-US" dirty="0" smtClean="0"/>
              <a:t> class="list"&gt;</a:t>
            </a:r>
          </a:p>
          <a:p>
            <a:pPr>
              <a:buNone/>
            </a:pPr>
            <a:r>
              <a:rPr lang="en-US" dirty="0" smtClean="0"/>
              <a:t>  &lt;</a:t>
            </a:r>
            <a:r>
              <a:rPr lang="en-US" dirty="0" err="1" smtClean="0"/>
              <a:t>li</a:t>
            </a:r>
            <a:r>
              <a:rPr lang="en-US" dirty="0" smtClean="0"/>
              <a:t>&gt;&lt;a </a:t>
            </a:r>
            <a:r>
              <a:rPr lang="en-US" dirty="0" err="1" smtClean="0"/>
              <a:t>href</a:t>
            </a:r>
            <a:r>
              <a:rPr lang="en-US" dirty="0" smtClean="0"/>
              <a:t>="#"&gt;Link 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="#"&gt;Link 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="#"&gt;Link 3&lt;/a&gt;&lt;/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="#"&gt;Link 4&lt;/a&gt;&lt;/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="#"&gt;Link 5&lt;/a&gt;&lt;/</a:t>
            </a:r>
            <a:r>
              <a:rPr lang="en-US" dirty="0" err="1" smtClean="0"/>
              <a:t>li</a:t>
            </a:r>
            <a:r>
              <a:rPr lang="en-US" dirty="0" smtClean="0"/>
              <a:t>&gt;</a:t>
            </a:r>
          </a:p>
          <a:p>
            <a:pPr>
              <a:buNone/>
            </a:pPr>
            <a:r>
              <a:rPr lang="en-US" dirty="0" smtClean="0"/>
              <a:t>&lt;/</a:t>
            </a:r>
            <a:r>
              <a:rPr lang="en-US" dirty="0" err="1" smtClean="0"/>
              <a:t>ul</a:t>
            </a:r>
            <a:r>
              <a:rPr lang="en-US" dirty="0" smtClean="0"/>
              <a:t>&gt;</a:t>
            </a:r>
          </a:p>
          <a:p>
            <a:pPr>
              <a:buNone/>
            </a:pPr>
            <a:r>
              <a:rPr lang="en-US" dirty="0" smtClean="0"/>
              <a:t>const </a:t>
            </a:r>
            <a:r>
              <a:rPr lang="en-US" dirty="0" err="1" smtClean="0"/>
              <a:t>secondListItem</a:t>
            </a:r>
            <a:r>
              <a:rPr lang="en-US" dirty="0" smtClean="0"/>
              <a:t> = </a:t>
            </a:r>
            <a:r>
              <a:rPr lang="en-US" dirty="0" err="1" smtClean="0"/>
              <a:t>document.querySelectorAll</a:t>
            </a:r>
            <a:r>
              <a:rPr lang="en-US" dirty="0" smtClean="0"/>
              <a:t>('</a:t>
            </a:r>
            <a:r>
              <a:rPr lang="en-US" dirty="0" err="1" smtClean="0"/>
              <a:t>li</a:t>
            </a:r>
            <a:r>
              <a:rPr lang="en-US" dirty="0" smtClean="0"/>
              <a:t>')[1]</a:t>
            </a:r>
          </a:p>
          <a:p>
            <a:pPr>
              <a:buNone/>
            </a:pPr>
            <a:r>
              <a:rPr lang="en-US" dirty="0" smtClean="0"/>
              <a:t>const </a:t>
            </a:r>
            <a:r>
              <a:rPr lang="en-US" dirty="0" err="1" smtClean="0"/>
              <a:t>firstListItem</a:t>
            </a:r>
            <a:r>
              <a:rPr lang="en-US" dirty="0" smtClean="0"/>
              <a:t> = </a:t>
            </a:r>
            <a:r>
              <a:rPr lang="en-US" dirty="0" err="1" smtClean="0"/>
              <a:t>secondListItem.previousElementSibling</a:t>
            </a:r>
            <a:endParaRPr lang="en-US" dirty="0" smtClean="0"/>
          </a:p>
          <a:p>
            <a:pPr>
              <a:buNone/>
            </a:pPr>
            <a:endParaRPr lang="en-US" dirty="0" smtClean="0"/>
          </a:p>
          <a:p>
            <a:pPr>
              <a:buNone/>
            </a:pPr>
            <a:r>
              <a:rPr lang="en-US" dirty="0" smtClean="0"/>
              <a:t>console.log(</a:t>
            </a:r>
            <a:r>
              <a:rPr lang="en-US" dirty="0" err="1" smtClean="0"/>
              <a:t>firstListItem</a:t>
            </a:r>
            <a:r>
              <a:rPr lang="en-US" dirty="0" smtClean="0"/>
              <a:t>)</a:t>
            </a:r>
          </a:p>
          <a:p>
            <a:pPr>
              <a:buNone/>
            </a:pPr>
            <a:r>
              <a:rPr lang="en-US" dirty="0" smtClean="0"/>
              <a:t>// &lt;</a:t>
            </a:r>
            <a:r>
              <a:rPr lang="en-US" dirty="0" err="1" smtClean="0"/>
              <a:t>li</a:t>
            </a:r>
            <a:r>
              <a:rPr lang="en-US" dirty="0" smtClean="0"/>
              <a:t>&gt;&lt;a </a:t>
            </a:r>
            <a:r>
              <a:rPr lang="en-US" dirty="0" err="1" smtClean="0"/>
              <a:t>href</a:t>
            </a:r>
            <a:r>
              <a:rPr lang="en-US" dirty="0" smtClean="0"/>
              <a:t>="#"&gt;Link 1&lt;/a&gt;&lt;/</a:t>
            </a:r>
            <a:r>
              <a:rPr lang="en-US" dirty="0" err="1" smtClean="0"/>
              <a:t>li</a:t>
            </a:r>
            <a:r>
              <a:rPr lang="en-US" dirty="0" smtClean="0"/>
              <a:t>&gt;</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DOM 2 Event Model</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One of the drawbacks of Basic Event Model is, you can register only one handler. If you want to register multiple event handlers, it doesn't work to do the following:</a:t>
            </a:r>
          </a:p>
          <a:p>
            <a:pPr>
              <a:buNone/>
            </a:pPr>
            <a:r>
              <a:rPr lang="en-US" dirty="0" smtClean="0"/>
              <a:t/>
            </a:r>
            <a:br>
              <a:rPr lang="en-US" dirty="0" smtClean="0"/>
            </a:br>
            <a:r>
              <a:rPr lang="en-US" b="1" dirty="0" err="1" smtClean="0"/>
              <a:t>window.onload</a:t>
            </a:r>
            <a:r>
              <a:rPr lang="en-US" b="1" dirty="0" smtClean="0"/>
              <a:t> = function() {</a:t>
            </a:r>
            <a:br>
              <a:rPr lang="en-US" b="1" dirty="0" smtClean="0"/>
            </a:br>
            <a:r>
              <a:rPr lang="en-US" b="1" dirty="0" smtClean="0"/>
              <a:t>    // handler1</a:t>
            </a:r>
            <a:br>
              <a:rPr lang="en-US" b="1" dirty="0" smtClean="0"/>
            </a:br>
            <a:r>
              <a:rPr lang="en-US" b="1" dirty="0" smtClean="0"/>
              <a:t>};</a:t>
            </a:r>
            <a:br>
              <a:rPr lang="en-US" b="1" dirty="0" smtClean="0"/>
            </a:br>
            <a:r>
              <a:rPr lang="en-US" b="1" dirty="0" err="1" smtClean="0"/>
              <a:t>window.onload</a:t>
            </a:r>
            <a:r>
              <a:rPr lang="en-US" b="1" dirty="0" smtClean="0"/>
              <a:t> = function() {</a:t>
            </a:r>
            <a:br>
              <a:rPr lang="en-US" b="1" dirty="0" smtClean="0"/>
            </a:br>
            <a:r>
              <a:rPr lang="en-US" b="1" dirty="0" smtClean="0"/>
              <a:t>    // handler2</a:t>
            </a:r>
            <a:br>
              <a:rPr lang="en-US" b="1" dirty="0" smtClean="0"/>
            </a:br>
            <a:r>
              <a:rPr lang="en-US" b="1" dirty="0" smtClean="0"/>
              <a:t>};</a:t>
            </a:r>
            <a:endParaRPr lang="en-US" dirty="0" smtClean="0"/>
          </a:p>
          <a:p>
            <a:pPr>
              <a:buNone/>
            </a:pPr>
            <a:r>
              <a:rPr lang="en-US" dirty="0" smtClean="0"/>
              <a:t/>
            </a:r>
            <a:br>
              <a:rPr lang="en-US" dirty="0" smtClean="0"/>
            </a:br>
            <a:r>
              <a:rPr lang="en-US" dirty="0" smtClean="0"/>
              <a:t>In the above example, </a:t>
            </a:r>
            <a:r>
              <a:rPr lang="en-US" dirty="0" err="1" smtClean="0"/>
              <a:t>window.onload</a:t>
            </a:r>
            <a:r>
              <a:rPr lang="en-US" dirty="0" smtClean="0"/>
              <a:t> will refer to the second function and the first one will be discarded.</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5821363"/>
          </a:xfrm>
        </p:spPr>
        <p:txBody>
          <a:bodyPr/>
          <a:lstStyle/>
          <a:p>
            <a:r>
              <a:rPr lang="en-US" dirty="0" smtClean="0"/>
              <a:t> DOM Level 2 Event Model allows us to register two or more event handlers.</a:t>
            </a:r>
          </a:p>
          <a:p>
            <a:r>
              <a:rPr lang="en-US" dirty="0" smtClean="0"/>
              <a:t>DOM Level 2 Event Model uses the </a:t>
            </a:r>
            <a:r>
              <a:rPr lang="en-US" dirty="0" err="1" smtClean="0"/>
              <a:t>addEventListener</a:t>
            </a:r>
            <a:r>
              <a:rPr lang="en-US" dirty="0" smtClean="0"/>
              <a:t> function to add multiple event handlers.</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normAutofit fontScale="47500" lnSpcReduction="20000"/>
          </a:bodyPr>
          <a:lstStyle/>
          <a:p>
            <a:pPr>
              <a:buNone/>
            </a:pPr>
            <a:r>
              <a:rPr lang="en-US" dirty="0" smtClean="0"/>
              <a:t>&lt;html&gt;</a:t>
            </a:r>
          </a:p>
          <a:p>
            <a:pPr>
              <a:buNone/>
            </a:pPr>
            <a:r>
              <a:rPr lang="en-US" dirty="0" smtClean="0"/>
              <a:t>    &lt;head&gt;</a:t>
            </a:r>
          </a:p>
          <a:p>
            <a:pPr>
              <a:buNone/>
            </a:pPr>
            <a:r>
              <a:rPr lang="en-US" dirty="0" smtClean="0"/>
              <a:t>        &lt;meta content="text/html; </a:t>
            </a:r>
            <a:r>
              <a:rPr lang="en-US" dirty="0" err="1" smtClean="0"/>
              <a:t>charset</a:t>
            </a:r>
            <a:r>
              <a:rPr lang="en-US" dirty="0" smtClean="0"/>
              <a:t>=UTF-8" http-equiv="content-type"&gt;</a:t>
            </a:r>
          </a:p>
          <a:p>
            <a:pPr>
              <a:buNone/>
            </a:pPr>
            <a:r>
              <a:rPr lang="en-US" dirty="0" smtClean="0"/>
              <a:t>        &lt;script type="text/</a:t>
            </a:r>
            <a:r>
              <a:rPr lang="en-US" dirty="0" err="1" smtClean="0"/>
              <a:t>javascript</a:t>
            </a:r>
            <a:r>
              <a:rPr lang="en-US" dirty="0" smtClean="0"/>
              <a:t>"&gt;</a:t>
            </a:r>
          </a:p>
          <a:p>
            <a:pPr>
              <a:buNone/>
            </a:pPr>
            <a:r>
              <a:rPr lang="en-US" dirty="0" smtClean="0"/>
              <a:t>            </a:t>
            </a:r>
            <a:r>
              <a:rPr lang="en-US" dirty="0" err="1" smtClean="0"/>
              <a:t>window.addEventListener</a:t>
            </a:r>
            <a:r>
              <a:rPr lang="en-US" dirty="0" smtClean="0"/>
              <a:t>('load', function() {</a:t>
            </a:r>
          </a:p>
          <a:p>
            <a:pPr>
              <a:buNone/>
            </a:pPr>
            <a:r>
              <a:rPr lang="en-US" dirty="0" smtClean="0"/>
              <a:t>                function handler() {</a:t>
            </a:r>
          </a:p>
          <a:p>
            <a:pPr>
              <a:buNone/>
            </a:pPr>
            <a:r>
              <a:rPr lang="en-US" dirty="0" smtClean="0"/>
              <a:t>                    </a:t>
            </a:r>
            <a:r>
              <a:rPr lang="en-US" dirty="0" err="1" smtClean="0"/>
              <a:t>document.getElementById</a:t>
            </a:r>
            <a:r>
              <a:rPr lang="en-US" dirty="0" smtClean="0"/>
              <a:t>('console').</a:t>
            </a:r>
            <a:r>
              <a:rPr lang="en-US" dirty="0" err="1" smtClean="0"/>
              <a:t>innerHTML</a:t>
            </a:r>
            <a:r>
              <a:rPr lang="en-US" dirty="0" smtClean="0"/>
              <a:t> </a:t>
            </a:r>
          </a:p>
          <a:p>
            <a:pPr>
              <a:buNone/>
            </a:pPr>
            <a:r>
              <a:rPr lang="en-US" dirty="0" smtClean="0"/>
              <a:t>                         = 'Who\'s clicked: ' + this.id;</a:t>
            </a:r>
          </a:p>
          <a:p>
            <a:pPr>
              <a:buNone/>
            </a:pPr>
            <a:r>
              <a:rPr lang="en-US" dirty="0" smtClean="0"/>
              <a:t>                }</a:t>
            </a:r>
          </a:p>
          <a:p>
            <a:pPr>
              <a:buNone/>
            </a:pPr>
            <a:r>
              <a:rPr lang="en-US" dirty="0" smtClean="0"/>
              <a:t>                </a:t>
            </a:r>
            <a:r>
              <a:rPr lang="en-US" dirty="0" err="1" smtClean="0"/>
              <a:t>document.getElementById</a:t>
            </a:r>
            <a:r>
              <a:rPr lang="en-US" dirty="0" smtClean="0"/>
              <a:t>('btn1')</a:t>
            </a:r>
          </a:p>
          <a:p>
            <a:pPr>
              <a:buNone/>
            </a:pPr>
            <a:r>
              <a:rPr lang="en-US" dirty="0" smtClean="0"/>
              <a:t>                    .</a:t>
            </a:r>
            <a:r>
              <a:rPr lang="en-US" dirty="0" err="1" smtClean="0"/>
              <a:t>addEventListener</a:t>
            </a:r>
            <a:r>
              <a:rPr lang="en-US" dirty="0" smtClean="0"/>
              <a:t>('click', handler);</a:t>
            </a:r>
          </a:p>
          <a:p>
            <a:pPr>
              <a:buNone/>
            </a:pPr>
            <a:r>
              <a:rPr lang="en-US" dirty="0" smtClean="0"/>
              <a:t>                </a:t>
            </a:r>
            <a:r>
              <a:rPr lang="en-US" dirty="0" err="1" smtClean="0"/>
              <a:t>document.getElementById</a:t>
            </a:r>
            <a:r>
              <a:rPr lang="en-US" dirty="0" smtClean="0"/>
              <a:t>('btn2')</a:t>
            </a:r>
          </a:p>
          <a:p>
            <a:pPr>
              <a:buNone/>
            </a:pPr>
            <a:r>
              <a:rPr lang="en-US" dirty="0" smtClean="0"/>
              <a:t>                    .</a:t>
            </a:r>
            <a:r>
              <a:rPr lang="en-US" dirty="0" err="1" smtClean="0"/>
              <a:t>addEventListener</a:t>
            </a:r>
            <a:r>
              <a:rPr lang="en-US" dirty="0" smtClean="0"/>
              <a:t>('click', handler);</a:t>
            </a:r>
          </a:p>
          <a:p>
            <a:pPr>
              <a:buNone/>
            </a:pPr>
            <a:r>
              <a:rPr lang="en-US" dirty="0" smtClean="0"/>
              <a:t>            }, false);</a:t>
            </a:r>
          </a:p>
          <a:p>
            <a:pPr>
              <a:buNone/>
            </a:pPr>
            <a:r>
              <a:rPr lang="en-US" dirty="0" smtClean="0"/>
              <a:t>        &lt;/script&gt;</a:t>
            </a:r>
          </a:p>
          <a:p>
            <a:pPr>
              <a:buNone/>
            </a:pPr>
            <a:r>
              <a:rPr lang="en-US" dirty="0" smtClean="0"/>
              <a:t>    &lt;/head&gt;</a:t>
            </a:r>
          </a:p>
          <a:p>
            <a:pPr>
              <a:buNone/>
            </a:pPr>
            <a:r>
              <a:rPr lang="en-US" dirty="0" smtClean="0"/>
              <a:t>    &lt;body&gt;</a:t>
            </a:r>
          </a:p>
          <a:p>
            <a:pPr>
              <a:buNone/>
            </a:pPr>
            <a:r>
              <a:rPr lang="en-US" dirty="0" smtClean="0"/>
              <a:t>        &lt;button id="btn1"&gt;Button 1&lt;/button&gt;&lt;</a:t>
            </a:r>
            <a:r>
              <a:rPr lang="en-US" dirty="0" err="1" smtClean="0"/>
              <a:t>br</a:t>
            </a:r>
            <a:r>
              <a:rPr lang="en-US" dirty="0" smtClean="0"/>
              <a:t>&gt;</a:t>
            </a:r>
          </a:p>
          <a:p>
            <a:pPr>
              <a:buNone/>
            </a:pPr>
            <a:r>
              <a:rPr lang="en-US" dirty="0" smtClean="0"/>
              <a:t>        &lt;button id="btn2"&gt;Button 2&lt;/button&gt;&lt;</a:t>
            </a:r>
            <a:r>
              <a:rPr lang="en-US" dirty="0" err="1" smtClean="0"/>
              <a:t>br</a:t>
            </a:r>
            <a:r>
              <a:rPr lang="en-US" dirty="0" smtClean="0"/>
              <a:t>&gt;</a:t>
            </a:r>
          </a:p>
          <a:p>
            <a:pPr>
              <a:buNone/>
            </a:pPr>
            <a:r>
              <a:rPr lang="en-US" dirty="0" smtClean="0"/>
              <a:t>        &lt;div id="console"&gt;&lt;/div&gt;</a:t>
            </a:r>
          </a:p>
          <a:p>
            <a:pPr>
              <a:buNone/>
            </a:pPr>
            <a:r>
              <a:rPr lang="en-US" dirty="0" smtClean="0"/>
              <a:t>    &lt;/body&gt;</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Errors</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There are three types of errors in programming:</a:t>
            </a:r>
          </a:p>
          <a:p>
            <a:r>
              <a:rPr lang="en-US" dirty="0" smtClean="0"/>
              <a:t>Syntax Errors</a:t>
            </a:r>
          </a:p>
          <a:p>
            <a:r>
              <a:rPr lang="en-US" dirty="0" smtClean="0"/>
              <a:t>Runtime Errors </a:t>
            </a:r>
          </a:p>
          <a:p>
            <a:r>
              <a:rPr lang="en-US" dirty="0" smtClean="0"/>
              <a:t>Logical Errors.</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Exception Handling in JavaScript</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An exception is the anomalous code that breaks the normal flow of the code. </a:t>
            </a:r>
          </a:p>
          <a:p>
            <a:r>
              <a:rPr lang="en-US" b="1" dirty="0" smtClean="0"/>
              <a:t>For example</a:t>
            </a:r>
            <a:r>
              <a:rPr lang="en-US" dirty="0" smtClean="0"/>
              <a:t>, the Division of a non-zero value with zero will result into infinity always, and it is an exception. Thus, with the help of exception handling, it can be executed and handled.</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Exception Handling Statements</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There are following statements that handle if any exception occurs:</a:t>
            </a:r>
          </a:p>
          <a:p>
            <a:r>
              <a:rPr lang="en-US" dirty="0" smtClean="0"/>
              <a:t>throw statements</a:t>
            </a:r>
          </a:p>
          <a:p>
            <a:r>
              <a:rPr lang="en-US" dirty="0" smtClean="0"/>
              <a:t>try…catch statements</a:t>
            </a:r>
          </a:p>
          <a:p>
            <a:r>
              <a:rPr lang="en-US" dirty="0" smtClean="0"/>
              <a:t>try…catch…finally statements.</a:t>
            </a:r>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05800" cy="6019800"/>
          </a:xfrm>
        </p:spPr>
        <p:txBody>
          <a:bodyPr>
            <a:noAutofit/>
          </a:bodyPr>
          <a:lstStyle/>
          <a:p>
            <a:pPr>
              <a:buNone/>
            </a:pPr>
            <a:r>
              <a:rPr lang="en-US" sz="1600" b="1" dirty="0" smtClean="0"/>
              <a:t>&lt;html&gt;</a:t>
            </a:r>
          </a:p>
          <a:p>
            <a:pPr>
              <a:buNone/>
            </a:pPr>
            <a:r>
              <a:rPr lang="en-US" sz="1600" b="1" dirty="0" smtClean="0"/>
              <a:t>&lt;head&gt; Exception Handling&lt;/</a:t>
            </a:r>
            <a:r>
              <a:rPr lang="en-US" sz="1600" b="1" dirty="0" err="1" smtClean="0"/>
              <a:t>br</a:t>
            </a:r>
            <a:r>
              <a:rPr lang="en-US" sz="1600" b="1" dirty="0" smtClean="0"/>
              <a:t>&gt;&lt;/head&gt;</a:t>
            </a:r>
          </a:p>
          <a:p>
            <a:pPr>
              <a:buNone/>
            </a:pPr>
            <a:r>
              <a:rPr lang="en-US" sz="1600" b="1" dirty="0" smtClean="0"/>
              <a:t>&lt;body&gt;</a:t>
            </a:r>
          </a:p>
          <a:p>
            <a:pPr>
              <a:buNone/>
            </a:pPr>
            <a:r>
              <a:rPr lang="en-US" sz="1600" b="1" dirty="0" smtClean="0"/>
              <a:t>&lt;script&gt;</a:t>
            </a:r>
          </a:p>
          <a:p>
            <a:pPr>
              <a:buNone/>
            </a:pPr>
            <a:r>
              <a:rPr lang="en-US" sz="1600" b="1" dirty="0" smtClean="0"/>
              <a:t>try{</a:t>
            </a:r>
          </a:p>
          <a:p>
            <a:pPr>
              <a:buNone/>
            </a:pPr>
            <a:r>
              <a:rPr lang="en-US" sz="1600" b="1" dirty="0" err="1" smtClean="0"/>
              <a:t>var</a:t>
            </a:r>
            <a:r>
              <a:rPr lang="en-US" sz="1600" b="1" dirty="0" smtClean="0"/>
              <a:t> a= ["34","32","5","31","24","44","67"]; </a:t>
            </a:r>
          </a:p>
          <a:p>
            <a:pPr>
              <a:buNone/>
            </a:pPr>
            <a:r>
              <a:rPr lang="en-US" sz="1600" b="1" dirty="0" err="1" smtClean="0"/>
              <a:t>document.write</a:t>
            </a:r>
            <a:r>
              <a:rPr lang="en-US" sz="1600" b="1" dirty="0" smtClean="0"/>
              <a:t>(a);   </a:t>
            </a:r>
          </a:p>
          <a:p>
            <a:pPr>
              <a:buNone/>
            </a:pPr>
            <a:r>
              <a:rPr lang="en-US" sz="1600" b="1" dirty="0" err="1" smtClean="0"/>
              <a:t>document.write</a:t>
            </a:r>
            <a:r>
              <a:rPr lang="en-US" sz="1600" b="1" dirty="0" smtClean="0"/>
              <a:t>(b); </a:t>
            </a:r>
          </a:p>
          <a:p>
            <a:pPr>
              <a:buNone/>
            </a:pPr>
            <a:r>
              <a:rPr lang="en-US" sz="1600" b="1" dirty="0" smtClean="0"/>
              <a:t>}</a:t>
            </a:r>
          </a:p>
          <a:p>
            <a:pPr>
              <a:buNone/>
            </a:pPr>
            <a:r>
              <a:rPr lang="en-US" sz="1600" b="1" dirty="0" smtClean="0"/>
              <a:t>catch(e)</a:t>
            </a:r>
          </a:p>
          <a:p>
            <a:pPr>
              <a:buNone/>
            </a:pPr>
            <a:r>
              <a:rPr lang="en-US" sz="1600" b="1" dirty="0" smtClean="0"/>
              <a:t>{</a:t>
            </a:r>
          </a:p>
          <a:p>
            <a:pPr>
              <a:buNone/>
            </a:pPr>
            <a:r>
              <a:rPr lang="en-US" sz="1600" b="1" dirty="0" smtClean="0"/>
              <a:t>alert("There is error which shows "+</a:t>
            </a:r>
            <a:r>
              <a:rPr lang="en-US" sz="1600" b="1" dirty="0" err="1" smtClean="0"/>
              <a:t>e.message</a:t>
            </a:r>
            <a:r>
              <a:rPr lang="en-US" sz="1600" b="1" dirty="0" smtClean="0"/>
              <a:t>); </a:t>
            </a:r>
          </a:p>
          <a:p>
            <a:pPr>
              <a:buNone/>
            </a:pPr>
            <a:r>
              <a:rPr lang="en-US" sz="1600" b="1" dirty="0" smtClean="0"/>
              <a:t>}</a:t>
            </a:r>
          </a:p>
          <a:p>
            <a:pPr>
              <a:buNone/>
            </a:pPr>
            <a:r>
              <a:rPr lang="en-US" sz="1600" b="1" dirty="0" smtClean="0"/>
              <a:t>finally</a:t>
            </a:r>
          </a:p>
          <a:p>
            <a:pPr>
              <a:buNone/>
            </a:pPr>
            <a:r>
              <a:rPr lang="en-US" sz="1600" b="1" dirty="0" smtClean="0"/>
              <a:t>{</a:t>
            </a:r>
          </a:p>
          <a:p>
            <a:pPr>
              <a:buNone/>
            </a:pPr>
            <a:r>
              <a:rPr lang="en-US" sz="1600" b="1" dirty="0" err="1" smtClean="0"/>
              <a:t>document.write</a:t>
            </a:r>
            <a:r>
              <a:rPr lang="en-US" sz="1600" b="1" dirty="0" smtClean="0"/>
              <a:t>("The size of array is 7");  </a:t>
            </a:r>
          </a:p>
          <a:p>
            <a:pPr>
              <a:buNone/>
            </a:pPr>
            <a:r>
              <a:rPr lang="en-US" sz="1600" b="1" dirty="0" smtClean="0"/>
              <a:t>}</a:t>
            </a:r>
          </a:p>
          <a:p>
            <a:pPr>
              <a:buNone/>
            </a:pPr>
            <a:endParaRPr lang="en-US" sz="1600" b="1" dirty="0" smtClean="0"/>
          </a:p>
          <a:p>
            <a:pPr>
              <a:buNone/>
            </a:pPr>
            <a:r>
              <a:rPr lang="en-US" sz="1600" b="1" dirty="0" smtClean="0"/>
              <a:t>&lt;/script&gt;</a:t>
            </a:r>
          </a:p>
          <a:p>
            <a:pPr>
              <a:buNone/>
            </a:pPr>
            <a:r>
              <a:rPr lang="en-US" sz="1600" b="1" dirty="0" smtClean="0"/>
              <a:t>&lt;/body&gt;</a:t>
            </a:r>
          </a:p>
          <a:p>
            <a:pPr>
              <a:buNone/>
            </a:pPr>
            <a:r>
              <a:rPr lang="en-US" sz="1600" b="1" dirty="0" smtClean="0"/>
              <a:t>&lt;/html&gt;</a:t>
            </a:r>
          </a:p>
          <a:p>
            <a:pPr>
              <a:buNone/>
            </a:pPr>
            <a:endParaRPr lang="en-US" sz="1600" b="1" dirty="0" smtClean="0"/>
          </a:p>
          <a:p>
            <a:pPr>
              <a:buNone/>
            </a:pPr>
            <a:r>
              <a:rPr lang="en-US" sz="1600" b="1" dirty="0" smtClean="0"/>
              <a:t> </a:t>
            </a:r>
          </a:p>
          <a:p>
            <a:pPr>
              <a:buNone/>
            </a:pPr>
            <a:endParaRPr lang="en-US" sz="16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Formatting text…</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a:lnSpc>
                <a:spcPct val="90000"/>
              </a:lnSpc>
              <a:buNone/>
            </a:pPr>
            <a:r>
              <a:rPr lang="en-US" dirty="0" smtClean="0"/>
              <a:t>&lt;html&gt;</a:t>
            </a:r>
          </a:p>
          <a:p>
            <a:pPr>
              <a:lnSpc>
                <a:spcPct val="90000"/>
              </a:lnSpc>
              <a:buNone/>
            </a:pPr>
            <a:r>
              <a:rPr lang="en-US" dirty="0" smtClean="0"/>
              <a:t>&lt;body&gt;</a:t>
            </a:r>
          </a:p>
          <a:p>
            <a:pPr>
              <a:lnSpc>
                <a:spcPct val="90000"/>
              </a:lnSpc>
              <a:buNone/>
            </a:pPr>
            <a:endParaRPr lang="en-US" dirty="0" smtClean="0"/>
          </a:p>
          <a:p>
            <a:pPr>
              <a:lnSpc>
                <a:spcPct val="90000"/>
              </a:lnSpc>
              <a:buNone/>
            </a:pPr>
            <a:r>
              <a:rPr lang="en-US" dirty="0" smtClean="0"/>
              <a:t>&lt;script type="text/</a:t>
            </a:r>
            <a:r>
              <a:rPr lang="en-US" dirty="0" err="1" smtClean="0"/>
              <a:t>javascript</a:t>
            </a:r>
            <a:r>
              <a:rPr lang="en-US" dirty="0" smtClean="0"/>
              <a:t>"&gt;</a:t>
            </a:r>
          </a:p>
          <a:p>
            <a:pPr>
              <a:lnSpc>
                <a:spcPct val="90000"/>
              </a:lnSpc>
              <a:buNone/>
            </a:pPr>
            <a:r>
              <a:rPr lang="en-US" dirty="0" err="1" smtClean="0"/>
              <a:t>document.write</a:t>
            </a:r>
            <a:r>
              <a:rPr lang="en-US" dirty="0" smtClean="0"/>
              <a:t>("&lt;b&gt;Hello World!&lt;/b&gt;")</a:t>
            </a:r>
          </a:p>
          <a:p>
            <a:pPr>
              <a:lnSpc>
                <a:spcPct val="90000"/>
              </a:lnSpc>
              <a:buNone/>
            </a:pPr>
            <a:r>
              <a:rPr lang="en-US" dirty="0" smtClean="0"/>
              <a:t>&lt;/script&gt;</a:t>
            </a:r>
          </a:p>
          <a:p>
            <a:pPr>
              <a:lnSpc>
                <a:spcPct val="90000"/>
              </a:lnSpc>
              <a:buNone/>
            </a:pPr>
            <a:endParaRPr lang="en-US" dirty="0" smtClean="0"/>
          </a:p>
          <a:p>
            <a:pPr>
              <a:lnSpc>
                <a:spcPct val="90000"/>
              </a:lnSpc>
              <a:buNone/>
            </a:pPr>
            <a:r>
              <a:rPr lang="en-US" dirty="0" smtClean="0"/>
              <a:t>&lt;/body&gt;</a:t>
            </a:r>
          </a:p>
          <a:p>
            <a:pPr>
              <a:lnSpc>
                <a:spcPct val="90000"/>
              </a:lnSpc>
              <a:buNone/>
            </a:pPr>
            <a:r>
              <a:rPr lang="en-US" dirty="0" smtClean="0"/>
              <a:t>&lt;/html&gt;</a:t>
            </a:r>
          </a:p>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8077200" cy="4906963"/>
          </a:xfrm>
        </p:spPr>
        <p:txBody>
          <a:bodyPr>
            <a:normAutofit/>
          </a:bodyPr>
          <a:lstStyle/>
          <a:p>
            <a:r>
              <a:rPr lang="en-US" dirty="0" smtClean="0"/>
              <a:t>A </a:t>
            </a:r>
            <a:r>
              <a:rPr lang="en-US" dirty="0" smtClean="0">
                <a:solidFill>
                  <a:srgbClr val="FF0000"/>
                </a:solidFill>
              </a:rPr>
              <a:t>throw</a:t>
            </a:r>
            <a:r>
              <a:rPr lang="en-US" dirty="0" smtClean="0"/>
              <a:t> statement is used to raise an exception. It means when an abnormal condition occurs, an exception is thrown using throw.</a:t>
            </a:r>
          </a:p>
          <a:p>
            <a:r>
              <a:rPr lang="en-US" dirty="0" smtClean="0"/>
              <a:t>The thrown exception is handled by wrapping the code into the </a:t>
            </a:r>
            <a:r>
              <a:rPr lang="en-US" dirty="0" smtClean="0">
                <a:solidFill>
                  <a:srgbClr val="FF0000"/>
                </a:solidFill>
              </a:rPr>
              <a:t>try…catch</a:t>
            </a:r>
            <a:r>
              <a:rPr lang="en-US" dirty="0" smtClean="0"/>
              <a:t> block. If an error is present, the catch block will execute, else only the try block statements will get executed.</a:t>
            </a:r>
          </a:p>
          <a:p>
            <a:endParaRPr lang="en-US" dirty="0"/>
          </a:p>
        </p:txBody>
      </p:sp>
      <p:sp>
        <p:nvSpPr>
          <p:cNvPr id="4" name="Title 1"/>
          <p:cNvSpPr>
            <a:spLocks noGrp="1"/>
          </p:cNvSpPr>
          <p:nvPr>
            <p:ph type="title"/>
          </p:nvPr>
        </p:nvSpPr>
        <p:spPr>
          <a:xfrm>
            <a:off x="457200" y="274638"/>
            <a:ext cx="8229600" cy="1143000"/>
          </a:xfrm>
        </p:spPr>
        <p:txBody>
          <a:bodyPr>
            <a:normAutofit/>
          </a:bodyPr>
          <a:lstStyle/>
          <a:p>
            <a:r>
              <a:rPr lang="en-US" dirty="0" smtClean="0">
                <a:solidFill>
                  <a:srgbClr val="FF0000"/>
                </a:solidFill>
              </a:rPr>
              <a:t>Throw Statement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Throw Statement</a:t>
            </a:r>
            <a:endParaRPr lang="en-US" dirty="0">
              <a:solidFill>
                <a:srgbClr val="FF0000"/>
              </a:solidFill>
            </a:endParaRPr>
          </a:p>
        </p:txBody>
      </p:sp>
      <p:sp>
        <p:nvSpPr>
          <p:cNvPr id="3" name="Content Placeholder 2"/>
          <p:cNvSpPr>
            <a:spLocks noGrp="1"/>
          </p:cNvSpPr>
          <p:nvPr>
            <p:ph idx="1"/>
          </p:nvPr>
        </p:nvSpPr>
        <p:spPr/>
        <p:txBody>
          <a:bodyPr/>
          <a:lstStyle/>
          <a:p>
            <a:pPr algn="just"/>
            <a:r>
              <a:rPr lang="en-US" dirty="0" smtClean="0"/>
              <a:t>	Throw statements are used for throwing user-defined errors. </a:t>
            </a:r>
          </a:p>
          <a:p>
            <a:pPr algn="just"/>
            <a:r>
              <a:rPr lang="en-US" dirty="0" smtClean="0"/>
              <a:t>	User can define and throw their own custom errors. When throw statement is executed, the statements present after it will not execute. The control will directly pass to the catch block.</a:t>
            </a:r>
          </a:p>
          <a:p>
            <a:pPr algn="just"/>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7924800" cy="5440363"/>
          </a:xfrm>
        </p:spPr>
        <p:txBody>
          <a:bodyPr/>
          <a:lstStyle/>
          <a:p>
            <a:pPr>
              <a:buNone/>
            </a:pPr>
            <a:r>
              <a:rPr lang="en-US" dirty="0" smtClean="0"/>
              <a:t>try{  </a:t>
            </a:r>
          </a:p>
          <a:p>
            <a:pPr>
              <a:buNone/>
            </a:pPr>
            <a:r>
              <a:rPr lang="en-US" dirty="0" smtClean="0"/>
              <a:t>throw exception; // user can define their own  exception </a:t>
            </a:r>
          </a:p>
          <a:p>
            <a:pPr>
              <a:buNone/>
            </a:pPr>
            <a:r>
              <a:rPr lang="en-US" dirty="0" smtClean="0"/>
              <a:t>}  </a:t>
            </a:r>
          </a:p>
          <a:p>
            <a:pPr>
              <a:buNone/>
            </a:pPr>
            <a:r>
              <a:rPr lang="en-US" dirty="0" smtClean="0"/>
              <a:t>catch(error){  </a:t>
            </a:r>
          </a:p>
          <a:p>
            <a:pPr>
              <a:buNone/>
            </a:pPr>
            <a:r>
              <a:rPr lang="en-US" dirty="0" smtClean="0"/>
              <a:t>expression; }  // code for handling exception </a:t>
            </a:r>
          </a:p>
          <a:p>
            <a:pPr>
              <a:buNone/>
            </a:pP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458200" cy="6400800"/>
          </a:xfrm>
        </p:spPr>
        <p:txBody>
          <a:bodyPr>
            <a:noAutofit/>
          </a:bodyPr>
          <a:lstStyle/>
          <a:p>
            <a:pPr>
              <a:buNone/>
            </a:pPr>
            <a:r>
              <a:rPr lang="en-US" sz="1800" b="1" baseline="-25000" dirty="0" smtClean="0"/>
              <a:t>&lt;!DOCTYPE html&gt;</a:t>
            </a:r>
          </a:p>
          <a:p>
            <a:pPr>
              <a:buNone/>
            </a:pPr>
            <a:r>
              <a:rPr lang="en-US" sz="1800" b="1" baseline="-25000" dirty="0" smtClean="0"/>
              <a:t>&lt;html&gt;</a:t>
            </a:r>
          </a:p>
          <a:p>
            <a:pPr>
              <a:buNone/>
            </a:pPr>
            <a:r>
              <a:rPr lang="en-US" sz="1800" b="1" baseline="-25000" dirty="0" smtClean="0"/>
              <a:t>&lt;body&gt;</a:t>
            </a:r>
          </a:p>
          <a:p>
            <a:pPr>
              <a:buNone/>
            </a:pPr>
            <a:endParaRPr lang="en-US" sz="1800" b="1" baseline="-25000" dirty="0" smtClean="0"/>
          </a:p>
          <a:p>
            <a:pPr>
              <a:buNone/>
            </a:pPr>
            <a:r>
              <a:rPr lang="en-US" sz="1800" b="1" baseline="-25000" dirty="0" smtClean="0"/>
              <a:t>&lt;h1&gt;JavaScript Statements&lt;/h1&gt;</a:t>
            </a:r>
          </a:p>
          <a:p>
            <a:pPr>
              <a:buNone/>
            </a:pPr>
            <a:r>
              <a:rPr lang="en-US" sz="1800" b="1" baseline="-25000" dirty="0" smtClean="0"/>
              <a:t>&lt;h2&gt;The throw Statement&lt;/h2&gt;</a:t>
            </a:r>
          </a:p>
          <a:p>
            <a:pPr>
              <a:buNone/>
            </a:pPr>
            <a:r>
              <a:rPr lang="en-US" sz="1800" b="1" baseline="-25000" dirty="0" smtClean="0"/>
              <a:t>&lt;</a:t>
            </a:r>
            <a:r>
              <a:rPr lang="en-US" sz="1800" b="1" baseline="-25000" dirty="0" smtClean="0"/>
              <a:t>p&gt;Please input a number between 5 and 10:&lt;/p&gt;</a:t>
            </a:r>
          </a:p>
          <a:p>
            <a:pPr>
              <a:buNone/>
            </a:pPr>
            <a:r>
              <a:rPr lang="en-US" sz="1800" b="1" baseline="-25000" dirty="0" smtClean="0"/>
              <a:t>&lt;</a:t>
            </a:r>
            <a:r>
              <a:rPr lang="en-US" sz="1800" b="1" baseline="-25000" dirty="0" smtClean="0"/>
              <a:t>input id="demo" type="text"&gt;</a:t>
            </a:r>
          </a:p>
          <a:p>
            <a:pPr>
              <a:buNone/>
            </a:pPr>
            <a:r>
              <a:rPr lang="en-US" sz="1800" b="1" baseline="-25000" dirty="0" smtClean="0"/>
              <a:t>&lt;button type="button" </a:t>
            </a:r>
            <a:r>
              <a:rPr lang="en-US" sz="1800" b="1" baseline="-25000" dirty="0" err="1" smtClean="0"/>
              <a:t>onclick</a:t>
            </a:r>
            <a:r>
              <a:rPr lang="en-US" sz="1800" b="1" baseline="-25000" dirty="0" smtClean="0"/>
              <a:t>="</a:t>
            </a:r>
            <a:r>
              <a:rPr lang="en-US" sz="1800" b="1" baseline="-25000" dirty="0" err="1" smtClean="0"/>
              <a:t>myFunction</a:t>
            </a:r>
            <a:r>
              <a:rPr lang="en-US" sz="1800" b="1" baseline="-25000" dirty="0" smtClean="0"/>
              <a:t>()"&gt;Test Input&lt;/button&gt;</a:t>
            </a:r>
          </a:p>
          <a:p>
            <a:pPr>
              <a:buNone/>
            </a:pPr>
            <a:r>
              <a:rPr lang="en-US" sz="1800" b="1" baseline="-25000" dirty="0" smtClean="0"/>
              <a:t>&lt;p id="message"&gt;&lt;/p&gt;</a:t>
            </a:r>
          </a:p>
          <a:p>
            <a:pPr>
              <a:buNone/>
            </a:pPr>
            <a:endParaRPr lang="en-US" sz="1800" b="1" baseline="-25000" dirty="0" smtClean="0"/>
          </a:p>
          <a:p>
            <a:pPr>
              <a:buNone/>
            </a:pPr>
            <a:r>
              <a:rPr lang="en-US" sz="1800" b="1" baseline="-25000" dirty="0" smtClean="0"/>
              <a:t>&lt;script&gt;</a:t>
            </a:r>
          </a:p>
          <a:p>
            <a:pPr>
              <a:buNone/>
            </a:pPr>
            <a:r>
              <a:rPr lang="en-US" sz="1800" b="1" baseline="-25000" dirty="0" smtClean="0"/>
              <a:t>function </a:t>
            </a:r>
            <a:r>
              <a:rPr lang="en-US" sz="1800" b="1" baseline="-25000" dirty="0" err="1" smtClean="0"/>
              <a:t>myFunction</a:t>
            </a:r>
            <a:r>
              <a:rPr lang="en-US" sz="1800" b="1" baseline="-25000" dirty="0" smtClean="0"/>
              <a:t>() {</a:t>
            </a:r>
          </a:p>
          <a:p>
            <a:pPr>
              <a:buNone/>
            </a:pPr>
            <a:r>
              <a:rPr lang="en-US" sz="1800" b="1" baseline="-25000" dirty="0" smtClean="0"/>
              <a:t>  const message = </a:t>
            </a:r>
            <a:r>
              <a:rPr lang="en-US" sz="1800" b="1" baseline="-25000" dirty="0" err="1" smtClean="0"/>
              <a:t>document.getElementById</a:t>
            </a:r>
            <a:r>
              <a:rPr lang="en-US" sz="1800" b="1" baseline="-25000" dirty="0" smtClean="0"/>
              <a:t>("message");</a:t>
            </a:r>
          </a:p>
          <a:p>
            <a:pPr>
              <a:buNone/>
            </a:pPr>
            <a:r>
              <a:rPr lang="en-US" sz="1800" b="1" baseline="-25000" dirty="0" smtClean="0"/>
              <a:t>  </a:t>
            </a:r>
            <a:r>
              <a:rPr lang="en-US" sz="1800" b="1" baseline="-25000" dirty="0" err="1" smtClean="0"/>
              <a:t>message.innerHTML</a:t>
            </a:r>
            <a:r>
              <a:rPr lang="en-US" sz="1800" b="1" baseline="-25000" dirty="0" smtClean="0"/>
              <a:t> = "";</a:t>
            </a:r>
          </a:p>
          <a:p>
            <a:pPr>
              <a:buNone/>
            </a:pPr>
            <a:r>
              <a:rPr lang="en-US" sz="1800" b="1" baseline="-25000" dirty="0" smtClean="0"/>
              <a:t>  let x = </a:t>
            </a:r>
            <a:r>
              <a:rPr lang="en-US" sz="1800" b="1" baseline="-25000" dirty="0" err="1" smtClean="0"/>
              <a:t>document.getElementById</a:t>
            </a:r>
            <a:r>
              <a:rPr lang="en-US" sz="1800" b="1" baseline="-25000" dirty="0" smtClean="0"/>
              <a:t>("demo").value;</a:t>
            </a:r>
          </a:p>
          <a:p>
            <a:pPr>
              <a:buNone/>
            </a:pPr>
            <a:r>
              <a:rPr lang="en-US" sz="1800" b="1" baseline="-25000" dirty="0" smtClean="0"/>
              <a:t>  try { </a:t>
            </a:r>
          </a:p>
          <a:p>
            <a:pPr>
              <a:buNone/>
            </a:pPr>
            <a:r>
              <a:rPr lang="en-US" sz="1800" b="1" baseline="-25000" dirty="0" smtClean="0"/>
              <a:t>    if(x == "")  throw "is Empty";</a:t>
            </a:r>
          </a:p>
          <a:p>
            <a:pPr>
              <a:buNone/>
            </a:pPr>
            <a:r>
              <a:rPr lang="en-US" sz="1800" b="1" baseline="-25000" dirty="0" smtClean="0"/>
              <a:t>    if(</a:t>
            </a:r>
            <a:r>
              <a:rPr lang="en-US" sz="1800" b="1" baseline="-25000" dirty="0" err="1" smtClean="0"/>
              <a:t>isNaN</a:t>
            </a:r>
            <a:r>
              <a:rPr lang="en-US" sz="1800" b="1" baseline="-25000" dirty="0" smtClean="0"/>
              <a:t>(x)) throw "not a number";</a:t>
            </a:r>
          </a:p>
          <a:p>
            <a:pPr>
              <a:buNone/>
            </a:pPr>
            <a:r>
              <a:rPr lang="en-US" sz="1800" b="1" baseline="-25000" dirty="0" smtClean="0"/>
              <a:t>    if(x &gt; 10)   throw "too high";</a:t>
            </a:r>
          </a:p>
          <a:p>
            <a:pPr>
              <a:buNone/>
            </a:pPr>
            <a:r>
              <a:rPr lang="en-US" sz="1800" b="1" baseline="-25000" dirty="0" smtClean="0"/>
              <a:t>    if(x &lt; 5)  throw "too low";</a:t>
            </a:r>
          </a:p>
          <a:p>
            <a:pPr>
              <a:buNone/>
            </a:pPr>
            <a:r>
              <a:rPr lang="en-US" sz="1800" b="1" baseline="-25000" dirty="0" smtClean="0"/>
              <a:t>  }</a:t>
            </a:r>
          </a:p>
          <a:p>
            <a:pPr>
              <a:buNone/>
            </a:pPr>
            <a:r>
              <a:rPr lang="en-US" sz="1800" b="1" baseline="-25000" dirty="0" smtClean="0"/>
              <a:t>  catch(err) {</a:t>
            </a:r>
          </a:p>
          <a:p>
            <a:pPr>
              <a:buNone/>
            </a:pPr>
            <a:r>
              <a:rPr lang="en-US" sz="1800" b="1" baseline="-25000" dirty="0" smtClean="0"/>
              <a:t>    </a:t>
            </a:r>
            <a:r>
              <a:rPr lang="en-US" sz="1800" b="1" baseline="-25000" dirty="0" err="1" smtClean="0"/>
              <a:t>message.innerHTML</a:t>
            </a:r>
            <a:r>
              <a:rPr lang="en-US" sz="1800" b="1" baseline="-25000" dirty="0" smtClean="0"/>
              <a:t> = "Input " + err;</a:t>
            </a:r>
          </a:p>
          <a:p>
            <a:pPr>
              <a:buNone/>
            </a:pPr>
            <a:r>
              <a:rPr lang="en-US" sz="1800" b="1" baseline="-25000" dirty="0" smtClean="0"/>
              <a:t>  }</a:t>
            </a:r>
          </a:p>
          <a:p>
            <a:pPr>
              <a:buNone/>
            </a:pPr>
            <a:r>
              <a:rPr lang="en-US" sz="1800" b="1" baseline="-25000" dirty="0" smtClean="0"/>
              <a:t>}</a:t>
            </a:r>
          </a:p>
          <a:p>
            <a:pPr>
              <a:buNone/>
            </a:pPr>
            <a:r>
              <a:rPr lang="en-US" sz="1800" b="1" baseline="-25000" dirty="0" smtClean="0"/>
              <a:t>&lt;/script&gt;</a:t>
            </a:r>
          </a:p>
          <a:p>
            <a:pPr>
              <a:buNone/>
            </a:pPr>
            <a:r>
              <a:rPr lang="en-US" sz="1800" b="1" baseline="-25000" dirty="0" smtClean="0"/>
              <a:t>&lt;/</a:t>
            </a:r>
            <a:r>
              <a:rPr lang="en-US" sz="1800" b="1" baseline="-25000" dirty="0" smtClean="0"/>
              <a:t>body&gt;</a:t>
            </a:r>
          </a:p>
          <a:p>
            <a:pPr>
              <a:buNone/>
            </a:pPr>
            <a:r>
              <a:rPr lang="en-US" sz="1800" b="1" baseline="-25000" dirty="0" smtClean="0"/>
              <a:t>&lt;/html&gt;</a:t>
            </a:r>
          </a:p>
          <a:p>
            <a:pPr>
              <a:buNone/>
            </a:pPr>
            <a:endParaRPr lang="en-US" sz="1800" b="1" baseline="-25000" dirty="0" smtClean="0"/>
          </a:p>
          <a:p>
            <a:pPr>
              <a:buNone/>
            </a:pPr>
            <a:endParaRPr lang="en-US" sz="1800" b="1" baseline="-25000" dirty="0" smtClean="0"/>
          </a:p>
          <a:p>
            <a:pPr>
              <a:buNone/>
            </a:pPr>
            <a:endParaRPr lang="en-US" sz="1800" b="1" baseline="-25000" dirty="0" smtClean="0"/>
          </a:p>
          <a:p>
            <a:pPr>
              <a:buNone/>
            </a:pPr>
            <a:endParaRPr lang="en-US" sz="1800" b="1" baseline="-25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Output…</a:t>
            </a:r>
            <a:endParaRPr lang="en-US" dirty="0">
              <a:solidFill>
                <a:srgbClr val="FF0000"/>
              </a:solidFill>
            </a:endParaRPr>
          </a:p>
        </p:txBody>
      </p:sp>
      <p:sp>
        <p:nvSpPr>
          <p:cNvPr id="3" name="Content Placeholder 2"/>
          <p:cNvSpPr>
            <a:spLocks noGrp="1"/>
          </p:cNvSpPr>
          <p:nvPr>
            <p:ph idx="1"/>
          </p:nvPr>
        </p:nvSpPr>
        <p:spPr/>
        <p:txBody>
          <a:bodyPr/>
          <a:lstStyle/>
          <a:p>
            <a:r>
              <a:rPr lang="en-US" b="1" dirty="0" smtClean="0"/>
              <a:t>Hello World! </a:t>
            </a:r>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8054</TotalTime>
  <Words>2060</Words>
  <Application>Microsoft Office PowerPoint</Application>
  <PresentationFormat>On-screen Show (4:3)</PresentationFormat>
  <Paragraphs>587</Paragraphs>
  <Slides>83</Slides>
  <Notes>1</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Office Theme</vt:lpstr>
      <vt:lpstr>What is Java Script?</vt:lpstr>
      <vt:lpstr>Inserting Java Script</vt:lpstr>
      <vt:lpstr>JavaScript in a tag Script</vt:lpstr>
      <vt:lpstr>JavaScript in an external file</vt:lpstr>
      <vt:lpstr>JavaScript as a value of some HTML attribute</vt:lpstr>
      <vt:lpstr>Writing text using JavaScript</vt:lpstr>
      <vt:lpstr>Slide 7</vt:lpstr>
      <vt:lpstr>Formatting text…</vt:lpstr>
      <vt:lpstr>Output…</vt:lpstr>
      <vt:lpstr>Case Sensitivity</vt:lpstr>
      <vt:lpstr>Comments</vt:lpstr>
      <vt:lpstr>Displaying some text on web page</vt:lpstr>
      <vt:lpstr>Java Script Display Possibilities</vt:lpstr>
      <vt:lpstr>VARIABLES</vt:lpstr>
      <vt:lpstr>VARIABLES</vt:lpstr>
      <vt:lpstr>Initialize variables</vt:lpstr>
      <vt:lpstr>Identifiers</vt:lpstr>
      <vt:lpstr>Operators in JS</vt:lpstr>
      <vt:lpstr>Slide 19</vt:lpstr>
      <vt:lpstr>Slide 20</vt:lpstr>
      <vt:lpstr>Slide 21</vt:lpstr>
      <vt:lpstr>Data Types in JS</vt:lpstr>
      <vt:lpstr>Slide 23</vt:lpstr>
      <vt:lpstr>Slide 24</vt:lpstr>
      <vt:lpstr>Slide 25</vt:lpstr>
      <vt:lpstr>Slide 26</vt:lpstr>
      <vt:lpstr>Slide 27</vt:lpstr>
      <vt:lpstr>JavaScript Output</vt:lpstr>
      <vt:lpstr>Slide 29</vt:lpstr>
      <vt:lpstr>Slide 30</vt:lpstr>
      <vt:lpstr>Slide 31</vt:lpstr>
      <vt:lpstr>Slide 32</vt:lpstr>
      <vt:lpstr>Functions in Java Script</vt:lpstr>
      <vt:lpstr>Slide 34</vt:lpstr>
      <vt:lpstr>Array</vt:lpstr>
      <vt:lpstr>Slide 36</vt:lpstr>
      <vt:lpstr>Array with Methods</vt:lpstr>
      <vt:lpstr>Slide 38</vt:lpstr>
      <vt:lpstr>Slide 39</vt:lpstr>
      <vt:lpstr>Slide 40</vt:lpstr>
      <vt:lpstr>Slide 41</vt:lpstr>
      <vt:lpstr>DOM</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Event Handling </vt:lpstr>
      <vt:lpstr>Slide 56</vt:lpstr>
      <vt:lpstr>Some common HTML events</vt:lpstr>
      <vt:lpstr>Validation on Forms</vt:lpstr>
      <vt:lpstr>Slide 59</vt:lpstr>
      <vt:lpstr>DOM Traversal</vt:lpstr>
      <vt:lpstr>Slide 61</vt:lpstr>
      <vt:lpstr>Slide 62</vt:lpstr>
      <vt:lpstr>Traversing downwards</vt:lpstr>
      <vt:lpstr>Slide 64</vt:lpstr>
      <vt:lpstr>Slide 65</vt:lpstr>
      <vt:lpstr>Slide 66</vt:lpstr>
      <vt:lpstr>Slide 67</vt:lpstr>
      <vt:lpstr>Traversing upwards</vt:lpstr>
      <vt:lpstr>Slide 69</vt:lpstr>
      <vt:lpstr>Traversing sideways</vt:lpstr>
      <vt:lpstr>Slide 71</vt:lpstr>
      <vt:lpstr>Slide 72</vt:lpstr>
      <vt:lpstr>DOM 2 Event Model</vt:lpstr>
      <vt:lpstr>Slide 74</vt:lpstr>
      <vt:lpstr>Slide 75</vt:lpstr>
      <vt:lpstr>Errors</vt:lpstr>
      <vt:lpstr>Exception Handling in JavaScript</vt:lpstr>
      <vt:lpstr>Exception Handling Statements</vt:lpstr>
      <vt:lpstr>Slide 79</vt:lpstr>
      <vt:lpstr>Throw Statement</vt:lpstr>
      <vt:lpstr>Throw Statement</vt:lpstr>
      <vt:lpstr>Slide 82</vt:lpstr>
      <vt:lpstr>Slide 83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Java Script?</dc:title>
  <dc:creator>Shobha Aswal</dc:creator>
  <cp:lastModifiedBy>Windows User</cp:lastModifiedBy>
  <cp:revision>233</cp:revision>
  <dcterms:created xsi:type="dcterms:W3CDTF">2006-08-16T00:00:00Z</dcterms:created>
  <dcterms:modified xsi:type="dcterms:W3CDTF">2022-12-30T09:26:32Z</dcterms:modified>
</cp:coreProperties>
</file>