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D35AA-9DDC-2146-281C-0D38F3F62C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E380828-F6FF-CA51-FE69-69E668690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7997D1-6FC6-186E-DD44-0AFF62577F9C}"/>
              </a:ext>
            </a:extLst>
          </p:cNvPr>
          <p:cNvSpPr>
            <a:spLocks noGrp="1"/>
          </p:cNvSpPr>
          <p:nvPr>
            <p:ph type="dt" sz="half" idx="10"/>
          </p:nvPr>
        </p:nvSpPr>
        <p:spPr/>
        <p:txBody>
          <a:bodyPr/>
          <a:lstStyle/>
          <a:p>
            <a:fld id="{31709958-4748-4DEB-A7CE-B96731FD75B1}" type="datetimeFigureOut">
              <a:rPr lang="en-IN" smtClean="0"/>
              <a:t>05-12-2022</a:t>
            </a:fld>
            <a:endParaRPr lang="en-IN"/>
          </a:p>
        </p:txBody>
      </p:sp>
      <p:sp>
        <p:nvSpPr>
          <p:cNvPr id="5" name="Footer Placeholder 4">
            <a:extLst>
              <a:ext uri="{FF2B5EF4-FFF2-40B4-BE49-F238E27FC236}">
                <a16:creationId xmlns:a16="http://schemas.microsoft.com/office/drawing/2014/main" id="{F817958E-81C4-43D9-AB04-468395E472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AE2FD0-F96C-7BA1-A514-13A939D23129}"/>
              </a:ext>
            </a:extLst>
          </p:cNvPr>
          <p:cNvSpPr>
            <a:spLocks noGrp="1"/>
          </p:cNvSpPr>
          <p:nvPr>
            <p:ph type="sldNum" sz="quarter" idx="12"/>
          </p:nvPr>
        </p:nvSpPr>
        <p:spPr/>
        <p:txBody>
          <a:bodyPr/>
          <a:lstStyle/>
          <a:p>
            <a:fld id="{CCAED3B9-321C-4AFF-B759-4C1EFAC86C21}" type="slidenum">
              <a:rPr lang="en-IN" smtClean="0"/>
              <a:t>‹#›</a:t>
            </a:fld>
            <a:endParaRPr lang="en-IN"/>
          </a:p>
        </p:txBody>
      </p:sp>
    </p:spTree>
    <p:extLst>
      <p:ext uri="{BB962C8B-B14F-4D97-AF65-F5344CB8AC3E}">
        <p14:creationId xmlns:p14="http://schemas.microsoft.com/office/powerpoint/2010/main" val="3352619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7549A-719B-E060-B571-4401364766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988622-CD65-A73D-AF90-B4DEC8DFC5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C07D07-0153-DB8B-1953-B2F126297251}"/>
              </a:ext>
            </a:extLst>
          </p:cNvPr>
          <p:cNvSpPr>
            <a:spLocks noGrp="1"/>
          </p:cNvSpPr>
          <p:nvPr>
            <p:ph type="dt" sz="half" idx="10"/>
          </p:nvPr>
        </p:nvSpPr>
        <p:spPr/>
        <p:txBody>
          <a:bodyPr/>
          <a:lstStyle/>
          <a:p>
            <a:fld id="{31709958-4748-4DEB-A7CE-B96731FD75B1}" type="datetimeFigureOut">
              <a:rPr lang="en-IN" smtClean="0"/>
              <a:t>05-12-2022</a:t>
            </a:fld>
            <a:endParaRPr lang="en-IN"/>
          </a:p>
        </p:txBody>
      </p:sp>
      <p:sp>
        <p:nvSpPr>
          <p:cNvPr id="5" name="Footer Placeholder 4">
            <a:extLst>
              <a:ext uri="{FF2B5EF4-FFF2-40B4-BE49-F238E27FC236}">
                <a16:creationId xmlns:a16="http://schemas.microsoft.com/office/drawing/2014/main" id="{F5365255-E500-210F-C9DF-6986B37E60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A4CED7-D56A-7F6E-4597-3521DCA7140A}"/>
              </a:ext>
            </a:extLst>
          </p:cNvPr>
          <p:cNvSpPr>
            <a:spLocks noGrp="1"/>
          </p:cNvSpPr>
          <p:nvPr>
            <p:ph type="sldNum" sz="quarter" idx="12"/>
          </p:nvPr>
        </p:nvSpPr>
        <p:spPr/>
        <p:txBody>
          <a:bodyPr/>
          <a:lstStyle/>
          <a:p>
            <a:fld id="{CCAED3B9-321C-4AFF-B759-4C1EFAC86C21}" type="slidenum">
              <a:rPr lang="en-IN" smtClean="0"/>
              <a:t>‹#›</a:t>
            </a:fld>
            <a:endParaRPr lang="en-IN"/>
          </a:p>
        </p:txBody>
      </p:sp>
    </p:spTree>
    <p:extLst>
      <p:ext uri="{BB962C8B-B14F-4D97-AF65-F5344CB8AC3E}">
        <p14:creationId xmlns:p14="http://schemas.microsoft.com/office/powerpoint/2010/main" val="349889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0B955C-E914-C422-FE67-25F5890125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C32A22-24E1-2629-0870-9DCC893BCB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EE67FC-3DB6-9B5C-3FD5-015DA07D76A3}"/>
              </a:ext>
            </a:extLst>
          </p:cNvPr>
          <p:cNvSpPr>
            <a:spLocks noGrp="1"/>
          </p:cNvSpPr>
          <p:nvPr>
            <p:ph type="dt" sz="half" idx="10"/>
          </p:nvPr>
        </p:nvSpPr>
        <p:spPr/>
        <p:txBody>
          <a:bodyPr/>
          <a:lstStyle/>
          <a:p>
            <a:fld id="{31709958-4748-4DEB-A7CE-B96731FD75B1}" type="datetimeFigureOut">
              <a:rPr lang="en-IN" smtClean="0"/>
              <a:t>05-12-2022</a:t>
            </a:fld>
            <a:endParaRPr lang="en-IN"/>
          </a:p>
        </p:txBody>
      </p:sp>
      <p:sp>
        <p:nvSpPr>
          <p:cNvPr id="5" name="Footer Placeholder 4">
            <a:extLst>
              <a:ext uri="{FF2B5EF4-FFF2-40B4-BE49-F238E27FC236}">
                <a16:creationId xmlns:a16="http://schemas.microsoft.com/office/drawing/2014/main" id="{2600688F-0081-680D-C06A-3C2BBB1FE4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4BF0C6-D57D-B78F-1A20-2137179C1527}"/>
              </a:ext>
            </a:extLst>
          </p:cNvPr>
          <p:cNvSpPr>
            <a:spLocks noGrp="1"/>
          </p:cNvSpPr>
          <p:nvPr>
            <p:ph type="sldNum" sz="quarter" idx="12"/>
          </p:nvPr>
        </p:nvSpPr>
        <p:spPr/>
        <p:txBody>
          <a:bodyPr/>
          <a:lstStyle/>
          <a:p>
            <a:fld id="{CCAED3B9-321C-4AFF-B759-4C1EFAC86C21}" type="slidenum">
              <a:rPr lang="en-IN" smtClean="0"/>
              <a:t>‹#›</a:t>
            </a:fld>
            <a:endParaRPr lang="en-IN"/>
          </a:p>
        </p:txBody>
      </p:sp>
    </p:spTree>
    <p:extLst>
      <p:ext uri="{BB962C8B-B14F-4D97-AF65-F5344CB8AC3E}">
        <p14:creationId xmlns:p14="http://schemas.microsoft.com/office/powerpoint/2010/main" val="3906581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DCA5-5F01-076E-C813-979748C761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26DE44-26F6-ADDF-6563-CD3A16D661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9078D2-AA5B-64DC-F010-6A337BBA2971}"/>
              </a:ext>
            </a:extLst>
          </p:cNvPr>
          <p:cNvSpPr>
            <a:spLocks noGrp="1"/>
          </p:cNvSpPr>
          <p:nvPr>
            <p:ph type="dt" sz="half" idx="10"/>
          </p:nvPr>
        </p:nvSpPr>
        <p:spPr/>
        <p:txBody>
          <a:bodyPr/>
          <a:lstStyle/>
          <a:p>
            <a:fld id="{31709958-4748-4DEB-A7CE-B96731FD75B1}" type="datetimeFigureOut">
              <a:rPr lang="en-IN" smtClean="0"/>
              <a:t>05-12-2022</a:t>
            </a:fld>
            <a:endParaRPr lang="en-IN"/>
          </a:p>
        </p:txBody>
      </p:sp>
      <p:sp>
        <p:nvSpPr>
          <p:cNvPr id="5" name="Footer Placeholder 4">
            <a:extLst>
              <a:ext uri="{FF2B5EF4-FFF2-40B4-BE49-F238E27FC236}">
                <a16:creationId xmlns:a16="http://schemas.microsoft.com/office/drawing/2014/main" id="{8FE5CA22-CD0E-F11B-F85C-FDBC933727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5C536-1619-516A-3B29-54D9763AE18C}"/>
              </a:ext>
            </a:extLst>
          </p:cNvPr>
          <p:cNvSpPr>
            <a:spLocks noGrp="1"/>
          </p:cNvSpPr>
          <p:nvPr>
            <p:ph type="sldNum" sz="quarter" idx="12"/>
          </p:nvPr>
        </p:nvSpPr>
        <p:spPr/>
        <p:txBody>
          <a:bodyPr/>
          <a:lstStyle/>
          <a:p>
            <a:fld id="{CCAED3B9-321C-4AFF-B759-4C1EFAC86C21}" type="slidenum">
              <a:rPr lang="en-IN" smtClean="0"/>
              <a:t>‹#›</a:t>
            </a:fld>
            <a:endParaRPr lang="en-IN"/>
          </a:p>
        </p:txBody>
      </p:sp>
    </p:spTree>
    <p:extLst>
      <p:ext uri="{BB962C8B-B14F-4D97-AF65-F5344CB8AC3E}">
        <p14:creationId xmlns:p14="http://schemas.microsoft.com/office/powerpoint/2010/main" val="3717985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9043-629E-705D-FE13-6D8A7C18A6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38218C-6C8B-BE90-F316-E8C6DCB29D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E5FF03-F7F2-C758-E119-A61001F0DA1E}"/>
              </a:ext>
            </a:extLst>
          </p:cNvPr>
          <p:cNvSpPr>
            <a:spLocks noGrp="1"/>
          </p:cNvSpPr>
          <p:nvPr>
            <p:ph type="dt" sz="half" idx="10"/>
          </p:nvPr>
        </p:nvSpPr>
        <p:spPr/>
        <p:txBody>
          <a:bodyPr/>
          <a:lstStyle/>
          <a:p>
            <a:fld id="{31709958-4748-4DEB-A7CE-B96731FD75B1}" type="datetimeFigureOut">
              <a:rPr lang="en-IN" smtClean="0"/>
              <a:t>05-12-2022</a:t>
            </a:fld>
            <a:endParaRPr lang="en-IN"/>
          </a:p>
        </p:txBody>
      </p:sp>
      <p:sp>
        <p:nvSpPr>
          <p:cNvPr id="5" name="Footer Placeholder 4">
            <a:extLst>
              <a:ext uri="{FF2B5EF4-FFF2-40B4-BE49-F238E27FC236}">
                <a16:creationId xmlns:a16="http://schemas.microsoft.com/office/drawing/2014/main" id="{09B18AED-D19D-FFDC-A59C-DF484EA7E9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F7A604-A055-6D75-D411-68E8AD066C92}"/>
              </a:ext>
            </a:extLst>
          </p:cNvPr>
          <p:cNvSpPr>
            <a:spLocks noGrp="1"/>
          </p:cNvSpPr>
          <p:nvPr>
            <p:ph type="sldNum" sz="quarter" idx="12"/>
          </p:nvPr>
        </p:nvSpPr>
        <p:spPr/>
        <p:txBody>
          <a:bodyPr/>
          <a:lstStyle/>
          <a:p>
            <a:fld id="{CCAED3B9-321C-4AFF-B759-4C1EFAC86C21}" type="slidenum">
              <a:rPr lang="en-IN" smtClean="0"/>
              <a:t>‹#›</a:t>
            </a:fld>
            <a:endParaRPr lang="en-IN"/>
          </a:p>
        </p:txBody>
      </p:sp>
    </p:spTree>
    <p:extLst>
      <p:ext uri="{BB962C8B-B14F-4D97-AF65-F5344CB8AC3E}">
        <p14:creationId xmlns:p14="http://schemas.microsoft.com/office/powerpoint/2010/main" val="3641110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499E4-4C43-3653-E07C-84EBFC4818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F998A0-1E45-79B2-7CCB-CF432FCB7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74F95F-2300-093C-08FB-E40EE1D88A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51ADDB8-3CA3-A29E-F04F-B4C4E2E3EA9A}"/>
              </a:ext>
            </a:extLst>
          </p:cNvPr>
          <p:cNvSpPr>
            <a:spLocks noGrp="1"/>
          </p:cNvSpPr>
          <p:nvPr>
            <p:ph type="dt" sz="half" idx="10"/>
          </p:nvPr>
        </p:nvSpPr>
        <p:spPr/>
        <p:txBody>
          <a:bodyPr/>
          <a:lstStyle/>
          <a:p>
            <a:fld id="{31709958-4748-4DEB-A7CE-B96731FD75B1}" type="datetimeFigureOut">
              <a:rPr lang="en-IN" smtClean="0"/>
              <a:t>05-12-2022</a:t>
            </a:fld>
            <a:endParaRPr lang="en-IN"/>
          </a:p>
        </p:txBody>
      </p:sp>
      <p:sp>
        <p:nvSpPr>
          <p:cNvPr id="6" name="Footer Placeholder 5">
            <a:extLst>
              <a:ext uri="{FF2B5EF4-FFF2-40B4-BE49-F238E27FC236}">
                <a16:creationId xmlns:a16="http://schemas.microsoft.com/office/drawing/2014/main" id="{2019DF85-4C1B-690C-FE6D-8CC506BDCA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5605D2-E824-0DD4-69BE-351F13D15696}"/>
              </a:ext>
            </a:extLst>
          </p:cNvPr>
          <p:cNvSpPr>
            <a:spLocks noGrp="1"/>
          </p:cNvSpPr>
          <p:nvPr>
            <p:ph type="sldNum" sz="quarter" idx="12"/>
          </p:nvPr>
        </p:nvSpPr>
        <p:spPr/>
        <p:txBody>
          <a:bodyPr/>
          <a:lstStyle/>
          <a:p>
            <a:fld id="{CCAED3B9-321C-4AFF-B759-4C1EFAC86C21}" type="slidenum">
              <a:rPr lang="en-IN" smtClean="0"/>
              <a:t>‹#›</a:t>
            </a:fld>
            <a:endParaRPr lang="en-IN"/>
          </a:p>
        </p:txBody>
      </p:sp>
    </p:spTree>
    <p:extLst>
      <p:ext uri="{BB962C8B-B14F-4D97-AF65-F5344CB8AC3E}">
        <p14:creationId xmlns:p14="http://schemas.microsoft.com/office/powerpoint/2010/main" val="506561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00E8-7FFC-537F-0285-D5D3D32586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7788C8-7CAC-5218-AEA6-4070CA7E35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15F994-9FC3-6386-3B8A-4B7E6AC243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291A1BB-0B2B-C5AE-2FA0-2D2FCE0E72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13D5FE-D349-CB40-6AF3-4AA760A825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195EFA-9628-6EC1-7030-C6D73DCFE72A}"/>
              </a:ext>
            </a:extLst>
          </p:cNvPr>
          <p:cNvSpPr>
            <a:spLocks noGrp="1"/>
          </p:cNvSpPr>
          <p:nvPr>
            <p:ph type="dt" sz="half" idx="10"/>
          </p:nvPr>
        </p:nvSpPr>
        <p:spPr/>
        <p:txBody>
          <a:bodyPr/>
          <a:lstStyle/>
          <a:p>
            <a:fld id="{31709958-4748-4DEB-A7CE-B96731FD75B1}" type="datetimeFigureOut">
              <a:rPr lang="en-IN" smtClean="0"/>
              <a:t>05-12-2022</a:t>
            </a:fld>
            <a:endParaRPr lang="en-IN"/>
          </a:p>
        </p:txBody>
      </p:sp>
      <p:sp>
        <p:nvSpPr>
          <p:cNvPr id="8" name="Footer Placeholder 7">
            <a:extLst>
              <a:ext uri="{FF2B5EF4-FFF2-40B4-BE49-F238E27FC236}">
                <a16:creationId xmlns:a16="http://schemas.microsoft.com/office/drawing/2014/main" id="{993BD7CF-E227-E977-A869-F5A7C6CB50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C94C72-8CA5-E6F3-7F14-EBC9B98E00CB}"/>
              </a:ext>
            </a:extLst>
          </p:cNvPr>
          <p:cNvSpPr>
            <a:spLocks noGrp="1"/>
          </p:cNvSpPr>
          <p:nvPr>
            <p:ph type="sldNum" sz="quarter" idx="12"/>
          </p:nvPr>
        </p:nvSpPr>
        <p:spPr/>
        <p:txBody>
          <a:bodyPr/>
          <a:lstStyle/>
          <a:p>
            <a:fld id="{CCAED3B9-321C-4AFF-B759-4C1EFAC86C21}" type="slidenum">
              <a:rPr lang="en-IN" smtClean="0"/>
              <a:t>‹#›</a:t>
            </a:fld>
            <a:endParaRPr lang="en-IN"/>
          </a:p>
        </p:txBody>
      </p:sp>
    </p:spTree>
    <p:extLst>
      <p:ext uri="{BB962C8B-B14F-4D97-AF65-F5344CB8AC3E}">
        <p14:creationId xmlns:p14="http://schemas.microsoft.com/office/powerpoint/2010/main" val="1631744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51974-CB94-6946-1AB4-E96A32BED4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1AD5D4-9463-52F2-9079-E51FA6032E9E}"/>
              </a:ext>
            </a:extLst>
          </p:cNvPr>
          <p:cNvSpPr>
            <a:spLocks noGrp="1"/>
          </p:cNvSpPr>
          <p:nvPr>
            <p:ph type="dt" sz="half" idx="10"/>
          </p:nvPr>
        </p:nvSpPr>
        <p:spPr/>
        <p:txBody>
          <a:bodyPr/>
          <a:lstStyle/>
          <a:p>
            <a:fld id="{31709958-4748-4DEB-A7CE-B96731FD75B1}" type="datetimeFigureOut">
              <a:rPr lang="en-IN" smtClean="0"/>
              <a:t>05-12-2022</a:t>
            </a:fld>
            <a:endParaRPr lang="en-IN"/>
          </a:p>
        </p:txBody>
      </p:sp>
      <p:sp>
        <p:nvSpPr>
          <p:cNvPr id="4" name="Footer Placeholder 3">
            <a:extLst>
              <a:ext uri="{FF2B5EF4-FFF2-40B4-BE49-F238E27FC236}">
                <a16:creationId xmlns:a16="http://schemas.microsoft.com/office/drawing/2014/main" id="{F370154C-9D6D-0A53-D62D-AA9647C605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090498-3AF2-F4AF-EE33-1979D547AD42}"/>
              </a:ext>
            </a:extLst>
          </p:cNvPr>
          <p:cNvSpPr>
            <a:spLocks noGrp="1"/>
          </p:cNvSpPr>
          <p:nvPr>
            <p:ph type="sldNum" sz="quarter" idx="12"/>
          </p:nvPr>
        </p:nvSpPr>
        <p:spPr/>
        <p:txBody>
          <a:bodyPr/>
          <a:lstStyle/>
          <a:p>
            <a:fld id="{CCAED3B9-321C-4AFF-B759-4C1EFAC86C21}" type="slidenum">
              <a:rPr lang="en-IN" smtClean="0"/>
              <a:t>‹#›</a:t>
            </a:fld>
            <a:endParaRPr lang="en-IN"/>
          </a:p>
        </p:txBody>
      </p:sp>
    </p:spTree>
    <p:extLst>
      <p:ext uri="{BB962C8B-B14F-4D97-AF65-F5344CB8AC3E}">
        <p14:creationId xmlns:p14="http://schemas.microsoft.com/office/powerpoint/2010/main" val="410323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F8579D-B55C-B782-F4BA-3E9FC45D699B}"/>
              </a:ext>
            </a:extLst>
          </p:cNvPr>
          <p:cNvSpPr>
            <a:spLocks noGrp="1"/>
          </p:cNvSpPr>
          <p:nvPr>
            <p:ph type="dt" sz="half" idx="10"/>
          </p:nvPr>
        </p:nvSpPr>
        <p:spPr/>
        <p:txBody>
          <a:bodyPr/>
          <a:lstStyle/>
          <a:p>
            <a:fld id="{31709958-4748-4DEB-A7CE-B96731FD75B1}" type="datetimeFigureOut">
              <a:rPr lang="en-IN" smtClean="0"/>
              <a:t>05-12-2022</a:t>
            </a:fld>
            <a:endParaRPr lang="en-IN"/>
          </a:p>
        </p:txBody>
      </p:sp>
      <p:sp>
        <p:nvSpPr>
          <p:cNvPr id="3" name="Footer Placeholder 2">
            <a:extLst>
              <a:ext uri="{FF2B5EF4-FFF2-40B4-BE49-F238E27FC236}">
                <a16:creationId xmlns:a16="http://schemas.microsoft.com/office/drawing/2014/main" id="{3183F1B9-EAAD-6918-2E7A-A09C2F65AD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88E179-9F00-6AA2-BA16-251AC00C472B}"/>
              </a:ext>
            </a:extLst>
          </p:cNvPr>
          <p:cNvSpPr>
            <a:spLocks noGrp="1"/>
          </p:cNvSpPr>
          <p:nvPr>
            <p:ph type="sldNum" sz="quarter" idx="12"/>
          </p:nvPr>
        </p:nvSpPr>
        <p:spPr/>
        <p:txBody>
          <a:bodyPr/>
          <a:lstStyle/>
          <a:p>
            <a:fld id="{CCAED3B9-321C-4AFF-B759-4C1EFAC86C21}" type="slidenum">
              <a:rPr lang="en-IN" smtClean="0"/>
              <a:t>‹#›</a:t>
            </a:fld>
            <a:endParaRPr lang="en-IN"/>
          </a:p>
        </p:txBody>
      </p:sp>
    </p:spTree>
    <p:extLst>
      <p:ext uri="{BB962C8B-B14F-4D97-AF65-F5344CB8AC3E}">
        <p14:creationId xmlns:p14="http://schemas.microsoft.com/office/powerpoint/2010/main" val="1759907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E24F-6F61-5232-28A8-F45AA9A9F5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AC8046-E69C-7F8E-B211-C4ED1230B2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255D67-8D6C-B1D0-B582-9FF11581D2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2668C9-161B-5405-4E02-3AE6DFEE405D}"/>
              </a:ext>
            </a:extLst>
          </p:cNvPr>
          <p:cNvSpPr>
            <a:spLocks noGrp="1"/>
          </p:cNvSpPr>
          <p:nvPr>
            <p:ph type="dt" sz="half" idx="10"/>
          </p:nvPr>
        </p:nvSpPr>
        <p:spPr/>
        <p:txBody>
          <a:bodyPr/>
          <a:lstStyle/>
          <a:p>
            <a:fld id="{31709958-4748-4DEB-A7CE-B96731FD75B1}" type="datetimeFigureOut">
              <a:rPr lang="en-IN" smtClean="0"/>
              <a:t>05-12-2022</a:t>
            </a:fld>
            <a:endParaRPr lang="en-IN"/>
          </a:p>
        </p:txBody>
      </p:sp>
      <p:sp>
        <p:nvSpPr>
          <p:cNvPr id="6" name="Footer Placeholder 5">
            <a:extLst>
              <a:ext uri="{FF2B5EF4-FFF2-40B4-BE49-F238E27FC236}">
                <a16:creationId xmlns:a16="http://schemas.microsoft.com/office/drawing/2014/main" id="{F5C8BCD2-848E-B65C-6B50-F4B47F496F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1B219E-7E76-13D7-547C-1AD4B779C4AC}"/>
              </a:ext>
            </a:extLst>
          </p:cNvPr>
          <p:cNvSpPr>
            <a:spLocks noGrp="1"/>
          </p:cNvSpPr>
          <p:nvPr>
            <p:ph type="sldNum" sz="quarter" idx="12"/>
          </p:nvPr>
        </p:nvSpPr>
        <p:spPr/>
        <p:txBody>
          <a:bodyPr/>
          <a:lstStyle/>
          <a:p>
            <a:fld id="{CCAED3B9-321C-4AFF-B759-4C1EFAC86C21}" type="slidenum">
              <a:rPr lang="en-IN" smtClean="0"/>
              <a:t>‹#›</a:t>
            </a:fld>
            <a:endParaRPr lang="en-IN"/>
          </a:p>
        </p:txBody>
      </p:sp>
    </p:spTree>
    <p:extLst>
      <p:ext uri="{BB962C8B-B14F-4D97-AF65-F5344CB8AC3E}">
        <p14:creationId xmlns:p14="http://schemas.microsoft.com/office/powerpoint/2010/main" val="2877364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2BB5D-1BD5-B0C2-DBF2-7A18FAE40F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80D00C-A26C-92C4-0216-59DA19BDB0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B82EC2-162D-EBC5-03B7-7CE335369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6FD10B-060B-115B-BB5F-EC68655C7733}"/>
              </a:ext>
            </a:extLst>
          </p:cNvPr>
          <p:cNvSpPr>
            <a:spLocks noGrp="1"/>
          </p:cNvSpPr>
          <p:nvPr>
            <p:ph type="dt" sz="half" idx="10"/>
          </p:nvPr>
        </p:nvSpPr>
        <p:spPr/>
        <p:txBody>
          <a:bodyPr/>
          <a:lstStyle/>
          <a:p>
            <a:fld id="{31709958-4748-4DEB-A7CE-B96731FD75B1}" type="datetimeFigureOut">
              <a:rPr lang="en-IN" smtClean="0"/>
              <a:t>05-12-2022</a:t>
            </a:fld>
            <a:endParaRPr lang="en-IN"/>
          </a:p>
        </p:txBody>
      </p:sp>
      <p:sp>
        <p:nvSpPr>
          <p:cNvPr id="6" name="Footer Placeholder 5">
            <a:extLst>
              <a:ext uri="{FF2B5EF4-FFF2-40B4-BE49-F238E27FC236}">
                <a16:creationId xmlns:a16="http://schemas.microsoft.com/office/drawing/2014/main" id="{C377848F-0E95-818D-B647-1A630EFEC9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E899D1-E078-D82E-7F23-02184B04A9CE}"/>
              </a:ext>
            </a:extLst>
          </p:cNvPr>
          <p:cNvSpPr>
            <a:spLocks noGrp="1"/>
          </p:cNvSpPr>
          <p:nvPr>
            <p:ph type="sldNum" sz="quarter" idx="12"/>
          </p:nvPr>
        </p:nvSpPr>
        <p:spPr/>
        <p:txBody>
          <a:bodyPr/>
          <a:lstStyle/>
          <a:p>
            <a:fld id="{CCAED3B9-321C-4AFF-B759-4C1EFAC86C21}" type="slidenum">
              <a:rPr lang="en-IN" smtClean="0"/>
              <a:t>‹#›</a:t>
            </a:fld>
            <a:endParaRPr lang="en-IN"/>
          </a:p>
        </p:txBody>
      </p:sp>
    </p:spTree>
    <p:extLst>
      <p:ext uri="{BB962C8B-B14F-4D97-AF65-F5344CB8AC3E}">
        <p14:creationId xmlns:p14="http://schemas.microsoft.com/office/powerpoint/2010/main" val="3465959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CE0154-5DF9-D1A2-61C2-4682FF2144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D022AC-11F7-EC66-66C1-32EB37AD2C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5B577B-131A-C944-412A-6D03ABF26B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09958-4748-4DEB-A7CE-B96731FD75B1}" type="datetimeFigureOut">
              <a:rPr lang="en-IN" smtClean="0"/>
              <a:t>05-12-2022</a:t>
            </a:fld>
            <a:endParaRPr lang="en-IN"/>
          </a:p>
        </p:txBody>
      </p:sp>
      <p:sp>
        <p:nvSpPr>
          <p:cNvPr id="5" name="Footer Placeholder 4">
            <a:extLst>
              <a:ext uri="{FF2B5EF4-FFF2-40B4-BE49-F238E27FC236}">
                <a16:creationId xmlns:a16="http://schemas.microsoft.com/office/drawing/2014/main" id="{67972FF2-1568-3FC3-5CB8-6F184B34B3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DFBFC4-42D2-C740-3B1E-6F11A167F3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AED3B9-321C-4AFF-B759-4C1EFAC86C21}" type="slidenum">
              <a:rPr lang="en-IN" smtClean="0"/>
              <a:t>‹#›</a:t>
            </a:fld>
            <a:endParaRPr lang="en-IN"/>
          </a:p>
        </p:txBody>
      </p:sp>
    </p:spTree>
    <p:extLst>
      <p:ext uri="{BB962C8B-B14F-4D97-AF65-F5344CB8AC3E}">
        <p14:creationId xmlns:p14="http://schemas.microsoft.com/office/powerpoint/2010/main" val="2894985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152FE-EDF4-7475-968F-CFD7E26E5EA4}"/>
              </a:ext>
            </a:extLst>
          </p:cNvPr>
          <p:cNvSpPr>
            <a:spLocks noGrp="1"/>
          </p:cNvSpPr>
          <p:nvPr>
            <p:ph type="ctrTitle"/>
          </p:nvPr>
        </p:nvSpPr>
        <p:spPr/>
        <p:txBody>
          <a:bodyPr/>
          <a:lstStyle/>
          <a:p>
            <a:r>
              <a:rPr lang="en-IN" dirty="0"/>
              <a:t>Graph in R</a:t>
            </a:r>
          </a:p>
        </p:txBody>
      </p:sp>
      <p:sp>
        <p:nvSpPr>
          <p:cNvPr id="3" name="Subtitle 2">
            <a:extLst>
              <a:ext uri="{FF2B5EF4-FFF2-40B4-BE49-F238E27FC236}">
                <a16:creationId xmlns:a16="http://schemas.microsoft.com/office/drawing/2014/main" id="{82D252ED-8534-F169-B5ED-E7C2836DAF0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34836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BCC5C-B1AF-9BCE-D2BB-F9AC4FE268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495C53-60B8-0B65-7591-3667CD1F58C5}"/>
              </a:ext>
            </a:extLst>
          </p:cNvPr>
          <p:cNvSpPr>
            <a:spLocks noGrp="1"/>
          </p:cNvSpPr>
          <p:nvPr>
            <p:ph idx="1"/>
          </p:nvPr>
        </p:nvSpPr>
        <p:spPr/>
        <p:txBody>
          <a:bodyPr>
            <a:normAutofit fontScale="85000" lnSpcReduction="20000"/>
          </a:bodyPr>
          <a:lstStyle/>
          <a:p>
            <a:r>
              <a:rPr lang="en-US" dirty="0"/>
              <a:t>A simple bar chart is created using just the input vector and the name of each bar.</a:t>
            </a:r>
          </a:p>
          <a:p>
            <a:r>
              <a:rPr lang="en-US" dirty="0"/>
              <a:t>a &lt;- c(8,10,26,4,38)</a:t>
            </a:r>
          </a:p>
          <a:p>
            <a:endParaRPr lang="en-US" dirty="0"/>
          </a:p>
          <a:p>
            <a:r>
              <a:rPr lang="en-US" dirty="0"/>
              <a:t># Give the chart file a name</a:t>
            </a:r>
          </a:p>
          <a:p>
            <a:r>
              <a:rPr lang="en-US" dirty="0" err="1"/>
              <a:t>png</a:t>
            </a:r>
            <a:r>
              <a:rPr lang="en-US" dirty="0"/>
              <a:t>(file = "barchart.png")</a:t>
            </a:r>
          </a:p>
          <a:p>
            <a:endParaRPr lang="en-US" dirty="0"/>
          </a:p>
          <a:p>
            <a:r>
              <a:rPr lang="en-US" dirty="0"/>
              <a:t># Plot the bar chart </a:t>
            </a:r>
          </a:p>
          <a:p>
            <a:r>
              <a:rPr lang="en-US" dirty="0" err="1"/>
              <a:t>barplot</a:t>
            </a:r>
            <a:r>
              <a:rPr lang="en-US" dirty="0"/>
              <a:t>(a)</a:t>
            </a:r>
          </a:p>
          <a:p>
            <a:endParaRPr lang="en-US" dirty="0"/>
          </a:p>
          <a:p>
            <a:r>
              <a:rPr lang="en-US" dirty="0"/>
              <a:t># Save the file</a:t>
            </a:r>
          </a:p>
          <a:p>
            <a:r>
              <a:rPr lang="en-US" dirty="0" err="1"/>
              <a:t>dev.off</a:t>
            </a:r>
            <a:r>
              <a:rPr lang="en-US" dirty="0"/>
              <a:t>()</a:t>
            </a:r>
            <a:endParaRPr lang="en-IN" dirty="0"/>
          </a:p>
        </p:txBody>
      </p:sp>
    </p:spTree>
    <p:extLst>
      <p:ext uri="{BB962C8B-B14F-4D97-AF65-F5344CB8AC3E}">
        <p14:creationId xmlns:p14="http://schemas.microsoft.com/office/powerpoint/2010/main" val="797944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7F50E-387E-F523-A133-1077440895FB}"/>
              </a:ext>
            </a:extLst>
          </p:cNvPr>
          <p:cNvSpPr>
            <a:spLocks noGrp="1"/>
          </p:cNvSpPr>
          <p:nvPr>
            <p:ph type="title"/>
          </p:nvPr>
        </p:nvSpPr>
        <p:spPr/>
        <p:txBody>
          <a:bodyPr/>
          <a:lstStyle/>
          <a:p>
            <a:r>
              <a:rPr lang="en-US" dirty="0"/>
              <a:t>Bar Chart Labels, Title and Colors</a:t>
            </a:r>
            <a:endParaRPr lang="en-IN" dirty="0"/>
          </a:p>
        </p:txBody>
      </p:sp>
      <p:sp>
        <p:nvSpPr>
          <p:cNvPr id="3" name="Content Placeholder 2">
            <a:extLst>
              <a:ext uri="{FF2B5EF4-FFF2-40B4-BE49-F238E27FC236}">
                <a16:creationId xmlns:a16="http://schemas.microsoft.com/office/drawing/2014/main" id="{9899171E-BC05-7758-D288-2D3DA537A04F}"/>
              </a:ext>
            </a:extLst>
          </p:cNvPr>
          <p:cNvSpPr>
            <a:spLocks noGrp="1"/>
          </p:cNvSpPr>
          <p:nvPr>
            <p:ph idx="1"/>
          </p:nvPr>
        </p:nvSpPr>
        <p:spPr/>
        <p:txBody>
          <a:bodyPr>
            <a:normAutofit/>
          </a:bodyPr>
          <a:lstStyle/>
          <a:p>
            <a:r>
              <a:rPr lang="en-US" dirty="0"/>
              <a:t>The main parameter is used to add title. The col parameter is used to add colors to the bars. </a:t>
            </a:r>
          </a:p>
          <a:p>
            <a:endParaRPr lang="en-US" dirty="0"/>
          </a:p>
          <a:p>
            <a:r>
              <a:rPr lang="pt-BR" dirty="0"/>
              <a:t>a &lt;- c(</a:t>
            </a:r>
            <a:r>
              <a:rPr lang="en-US" dirty="0"/>
              <a:t>8,10,26,4,38</a:t>
            </a:r>
            <a:r>
              <a:rPr lang="pt-BR" dirty="0"/>
              <a:t>)</a:t>
            </a:r>
          </a:p>
          <a:p>
            <a:r>
              <a:rPr lang="pt-BR" dirty="0"/>
              <a:t>b &lt;- c("Mar","Apr","May","Jun","Jul")</a:t>
            </a:r>
            <a:r>
              <a:rPr lang="en-US" dirty="0"/>
              <a:t> </a:t>
            </a:r>
          </a:p>
          <a:p>
            <a:endParaRPr lang="en-US" dirty="0"/>
          </a:p>
          <a:p>
            <a:r>
              <a:rPr lang="en-US" dirty="0"/>
              <a:t># Give the chart file a name</a:t>
            </a:r>
          </a:p>
          <a:p>
            <a:r>
              <a:rPr lang="en-US" dirty="0" err="1"/>
              <a:t>png</a:t>
            </a:r>
            <a:r>
              <a:rPr lang="en-US" dirty="0"/>
              <a:t>(file = "barchart.png") </a:t>
            </a:r>
          </a:p>
          <a:p>
            <a:endParaRPr lang="pt-BR" dirty="0"/>
          </a:p>
          <a:p>
            <a:endParaRPr lang="en-IN" dirty="0"/>
          </a:p>
        </p:txBody>
      </p:sp>
    </p:spTree>
    <p:extLst>
      <p:ext uri="{BB962C8B-B14F-4D97-AF65-F5344CB8AC3E}">
        <p14:creationId xmlns:p14="http://schemas.microsoft.com/office/powerpoint/2010/main" val="1058902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9A193-9771-83BF-E8FB-AC9E834917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0ABD26-CF7D-103C-8427-40E7E7282BE0}"/>
              </a:ext>
            </a:extLst>
          </p:cNvPr>
          <p:cNvSpPr>
            <a:spLocks noGrp="1"/>
          </p:cNvSpPr>
          <p:nvPr>
            <p:ph idx="1"/>
          </p:nvPr>
        </p:nvSpPr>
        <p:spPr/>
        <p:txBody>
          <a:bodyPr/>
          <a:lstStyle/>
          <a:p>
            <a:r>
              <a:rPr lang="en-US" dirty="0"/>
              <a:t># Plot the bar chart </a:t>
            </a:r>
          </a:p>
          <a:p>
            <a:endParaRPr lang="en-US" dirty="0"/>
          </a:p>
          <a:p>
            <a:r>
              <a:rPr lang="en-US" dirty="0" err="1"/>
              <a:t>barplot</a:t>
            </a:r>
            <a:r>
              <a:rPr lang="en-US" dirty="0"/>
              <a:t>(</a:t>
            </a:r>
            <a:r>
              <a:rPr lang="en-US" dirty="0" err="1"/>
              <a:t>H,names.arg</a:t>
            </a:r>
            <a:r>
              <a:rPr lang="en-US" dirty="0"/>
              <a:t>=</a:t>
            </a:r>
            <a:r>
              <a:rPr lang="en-US" dirty="0" err="1"/>
              <a:t>M,xlab</a:t>
            </a:r>
            <a:r>
              <a:rPr lang="en-US" dirty="0"/>
              <a:t>="Month",</a:t>
            </a:r>
            <a:r>
              <a:rPr lang="en-US" dirty="0" err="1"/>
              <a:t>ylab</a:t>
            </a:r>
            <a:r>
              <a:rPr lang="en-US" dirty="0"/>
              <a:t>="</a:t>
            </a:r>
            <a:r>
              <a:rPr lang="en-US" dirty="0" err="1"/>
              <a:t>Revenue",col</a:t>
            </a:r>
            <a:r>
              <a:rPr lang="en-US" dirty="0"/>
              <a:t>=“green",</a:t>
            </a:r>
          </a:p>
          <a:p>
            <a:r>
              <a:rPr lang="en-US" dirty="0"/>
              <a:t>main="Revenue </a:t>
            </a:r>
            <a:r>
              <a:rPr lang="en-US" dirty="0" err="1"/>
              <a:t>chart",border</a:t>
            </a:r>
            <a:r>
              <a:rPr lang="en-US" dirty="0"/>
              <a:t>=“yellow")</a:t>
            </a:r>
          </a:p>
          <a:p>
            <a:endParaRPr lang="en-US" dirty="0"/>
          </a:p>
          <a:p>
            <a:r>
              <a:rPr lang="en-US" dirty="0"/>
              <a:t># Save the file</a:t>
            </a:r>
          </a:p>
          <a:p>
            <a:r>
              <a:rPr lang="en-US" dirty="0" err="1"/>
              <a:t>dev.off</a:t>
            </a:r>
            <a:r>
              <a:rPr lang="en-US" dirty="0"/>
              <a:t>()</a:t>
            </a:r>
          </a:p>
          <a:p>
            <a:endParaRPr lang="en-IN" dirty="0"/>
          </a:p>
        </p:txBody>
      </p:sp>
    </p:spTree>
    <p:extLst>
      <p:ext uri="{BB962C8B-B14F-4D97-AF65-F5344CB8AC3E}">
        <p14:creationId xmlns:p14="http://schemas.microsoft.com/office/powerpoint/2010/main" val="2992207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1737-A714-4BAC-7DD2-5EBA11D8C337}"/>
              </a:ext>
            </a:extLst>
          </p:cNvPr>
          <p:cNvSpPr>
            <a:spLocks noGrp="1"/>
          </p:cNvSpPr>
          <p:nvPr>
            <p:ph type="title"/>
          </p:nvPr>
        </p:nvSpPr>
        <p:spPr/>
        <p:txBody>
          <a:bodyPr/>
          <a:lstStyle/>
          <a:p>
            <a:r>
              <a:rPr lang="en-US" dirty="0"/>
              <a:t>Group Bar Chart and Stacked Bar Chart</a:t>
            </a:r>
            <a:endParaRPr lang="en-IN" dirty="0"/>
          </a:p>
        </p:txBody>
      </p:sp>
      <p:sp>
        <p:nvSpPr>
          <p:cNvPr id="3" name="Content Placeholder 2">
            <a:extLst>
              <a:ext uri="{FF2B5EF4-FFF2-40B4-BE49-F238E27FC236}">
                <a16:creationId xmlns:a16="http://schemas.microsoft.com/office/drawing/2014/main" id="{52116DFD-0BCB-9563-D92D-B142DE2D0136}"/>
              </a:ext>
            </a:extLst>
          </p:cNvPr>
          <p:cNvSpPr>
            <a:spLocks noGrp="1"/>
          </p:cNvSpPr>
          <p:nvPr>
            <p:ph idx="1"/>
          </p:nvPr>
        </p:nvSpPr>
        <p:spPr/>
        <p:txBody>
          <a:bodyPr>
            <a:normAutofit fontScale="70000" lnSpcReduction="20000"/>
          </a:bodyPr>
          <a:lstStyle/>
          <a:p>
            <a:r>
              <a:rPr lang="en-US" dirty="0"/>
              <a:t>More than two variables are represented as a matrix which is used to create the group bar chart and stacked bar chart.</a:t>
            </a:r>
          </a:p>
          <a:p>
            <a:endParaRPr lang="en-US" dirty="0"/>
          </a:p>
          <a:p>
            <a:r>
              <a:rPr lang="en-US" dirty="0"/>
              <a:t># Create the input vectors.</a:t>
            </a:r>
          </a:p>
          <a:p>
            <a:r>
              <a:rPr lang="en-US" dirty="0"/>
              <a:t>colors = c("</a:t>
            </a:r>
            <a:r>
              <a:rPr lang="en-US" dirty="0" err="1"/>
              <a:t>green","orange","brown</a:t>
            </a:r>
            <a:r>
              <a:rPr lang="en-US" dirty="0"/>
              <a:t>")</a:t>
            </a:r>
          </a:p>
          <a:p>
            <a:r>
              <a:rPr lang="en-US" dirty="0"/>
              <a:t>months &lt;- c("</a:t>
            </a:r>
            <a:r>
              <a:rPr lang="en-US" dirty="0" err="1"/>
              <a:t>Mar","Apr","May","Jun","Jul</a:t>
            </a:r>
            <a:r>
              <a:rPr lang="en-US" dirty="0"/>
              <a:t>")</a:t>
            </a:r>
          </a:p>
          <a:p>
            <a:r>
              <a:rPr lang="en-US" dirty="0"/>
              <a:t>regions &lt;- c("</a:t>
            </a:r>
            <a:r>
              <a:rPr lang="en-US" dirty="0" err="1"/>
              <a:t>East","West","North</a:t>
            </a:r>
            <a:r>
              <a:rPr lang="en-US" dirty="0"/>
              <a:t>")</a:t>
            </a:r>
          </a:p>
          <a:p>
            <a:endParaRPr lang="en-US" dirty="0"/>
          </a:p>
          <a:p>
            <a:r>
              <a:rPr lang="en-US" dirty="0"/>
              <a:t># Create the matrix of the values.</a:t>
            </a:r>
          </a:p>
          <a:p>
            <a:r>
              <a:rPr lang="en-US" dirty="0"/>
              <a:t>Values &lt;- matrix(c(2,9,3,11,9,4,8,7,3,12,5,2,8,10,11), </a:t>
            </a:r>
            <a:r>
              <a:rPr lang="en-US" dirty="0" err="1"/>
              <a:t>nrow</a:t>
            </a:r>
            <a:r>
              <a:rPr lang="en-US" dirty="0"/>
              <a:t> = 3, </a:t>
            </a:r>
            <a:r>
              <a:rPr lang="en-US" dirty="0" err="1"/>
              <a:t>ncol</a:t>
            </a:r>
            <a:r>
              <a:rPr lang="en-US" dirty="0"/>
              <a:t> = 5, </a:t>
            </a:r>
            <a:r>
              <a:rPr lang="en-US" dirty="0" err="1"/>
              <a:t>byrow</a:t>
            </a:r>
            <a:r>
              <a:rPr lang="en-US" dirty="0"/>
              <a:t> = TRUE)</a:t>
            </a:r>
          </a:p>
          <a:p>
            <a:endParaRPr lang="en-US" dirty="0"/>
          </a:p>
          <a:p>
            <a:r>
              <a:rPr lang="en-US" dirty="0"/>
              <a:t># Give the chart file a name</a:t>
            </a:r>
          </a:p>
          <a:p>
            <a:r>
              <a:rPr lang="en-US" dirty="0" err="1"/>
              <a:t>png</a:t>
            </a:r>
            <a:r>
              <a:rPr lang="en-US" dirty="0"/>
              <a:t>(file = "barchart_stacked.png")</a:t>
            </a:r>
            <a:endParaRPr lang="en-IN" dirty="0"/>
          </a:p>
        </p:txBody>
      </p:sp>
    </p:spTree>
    <p:extLst>
      <p:ext uri="{BB962C8B-B14F-4D97-AF65-F5344CB8AC3E}">
        <p14:creationId xmlns:p14="http://schemas.microsoft.com/office/powerpoint/2010/main" val="1738000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E040-CCBD-CF3D-FD3A-2CC657351C2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18CFCF-CC53-72F0-0DBB-E26E957018CF}"/>
              </a:ext>
            </a:extLst>
          </p:cNvPr>
          <p:cNvSpPr>
            <a:spLocks noGrp="1"/>
          </p:cNvSpPr>
          <p:nvPr>
            <p:ph idx="1"/>
          </p:nvPr>
        </p:nvSpPr>
        <p:spPr/>
        <p:txBody>
          <a:bodyPr>
            <a:normAutofit lnSpcReduction="10000"/>
          </a:bodyPr>
          <a:lstStyle/>
          <a:p>
            <a:r>
              <a:rPr lang="en-US" dirty="0"/>
              <a:t># Create the bar chart</a:t>
            </a:r>
          </a:p>
          <a:p>
            <a:r>
              <a:rPr lang="en-US" dirty="0" err="1"/>
              <a:t>barplot</a:t>
            </a:r>
            <a:r>
              <a:rPr lang="en-US" dirty="0"/>
              <a:t>(Values, main = "total revenue", </a:t>
            </a:r>
            <a:r>
              <a:rPr lang="en-US" dirty="0" err="1"/>
              <a:t>names.arg</a:t>
            </a:r>
            <a:r>
              <a:rPr lang="en-US" dirty="0"/>
              <a:t> = months, </a:t>
            </a:r>
            <a:r>
              <a:rPr lang="en-US" dirty="0" err="1"/>
              <a:t>xlab</a:t>
            </a:r>
            <a:r>
              <a:rPr lang="en-US" dirty="0"/>
              <a:t> = "month", </a:t>
            </a:r>
            <a:r>
              <a:rPr lang="en-US" dirty="0" err="1"/>
              <a:t>ylab</a:t>
            </a:r>
            <a:r>
              <a:rPr lang="en-US" dirty="0"/>
              <a:t> = "revenue", col = colors)</a:t>
            </a:r>
          </a:p>
          <a:p>
            <a:endParaRPr lang="en-US" dirty="0"/>
          </a:p>
          <a:p>
            <a:r>
              <a:rPr lang="en-US" dirty="0"/>
              <a:t># Add the legend to the chart</a:t>
            </a:r>
          </a:p>
          <a:p>
            <a:r>
              <a:rPr lang="en-US" dirty="0"/>
              <a:t>legend("</a:t>
            </a:r>
            <a:r>
              <a:rPr lang="en-US" dirty="0" err="1"/>
              <a:t>topleft</a:t>
            </a:r>
            <a:r>
              <a:rPr lang="en-US" dirty="0"/>
              <a:t>", regions, </a:t>
            </a:r>
            <a:r>
              <a:rPr lang="en-US" dirty="0" err="1"/>
              <a:t>cex</a:t>
            </a:r>
            <a:r>
              <a:rPr lang="en-US" dirty="0"/>
              <a:t> = 1.3, fill = colors)</a:t>
            </a:r>
          </a:p>
          <a:p>
            <a:endParaRPr lang="en-US" dirty="0"/>
          </a:p>
          <a:p>
            <a:r>
              <a:rPr lang="en-US" dirty="0"/>
              <a:t># Save the file</a:t>
            </a:r>
          </a:p>
          <a:p>
            <a:r>
              <a:rPr lang="en-US" dirty="0" err="1"/>
              <a:t>dev.off</a:t>
            </a:r>
            <a:r>
              <a:rPr lang="en-US" dirty="0"/>
              <a:t>()</a:t>
            </a:r>
            <a:endParaRPr lang="en-IN" dirty="0"/>
          </a:p>
        </p:txBody>
      </p:sp>
    </p:spTree>
    <p:extLst>
      <p:ext uri="{BB962C8B-B14F-4D97-AF65-F5344CB8AC3E}">
        <p14:creationId xmlns:p14="http://schemas.microsoft.com/office/powerpoint/2010/main" val="2571366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58E28-5365-76D5-E171-FF7C60F220E0}"/>
              </a:ext>
            </a:extLst>
          </p:cNvPr>
          <p:cNvSpPr>
            <a:spLocks noGrp="1"/>
          </p:cNvSpPr>
          <p:nvPr>
            <p:ph type="title"/>
          </p:nvPr>
        </p:nvSpPr>
        <p:spPr/>
        <p:txBody>
          <a:bodyPr/>
          <a:lstStyle/>
          <a:p>
            <a:r>
              <a:rPr lang="en-IN" b="0" i="0" dirty="0">
                <a:solidFill>
                  <a:srgbClr val="303030"/>
                </a:solidFill>
                <a:effectLst/>
                <a:latin typeface="Heebo" pitchFamily="2" charset="-79"/>
                <a:cs typeface="Heebo" pitchFamily="2" charset="-79"/>
              </a:rPr>
              <a:t>R - Pie Charts</a:t>
            </a:r>
            <a:br>
              <a:rPr lang="en-IN" b="0" i="0" dirty="0">
                <a:solidFill>
                  <a:srgbClr val="30303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BF501926-307C-3FAF-F8E3-62C492ADEAB1}"/>
              </a:ext>
            </a:extLst>
          </p:cNvPr>
          <p:cNvSpPr>
            <a:spLocks noGrp="1"/>
          </p:cNvSpPr>
          <p:nvPr>
            <p:ph idx="1"/>
          </p:nvPr>
        </p:nvSpPr>
        <p:spPr/>
        <p:txBody>
          <a:bodyPr/>
          <a:lstStyle/>
          <a:p>
            <a:r>
              <a:rPr lang="en-US" dirty="0"/>
              <a:t>In R the pie chart is created using the pie() function which takes positive numbers as a vector input. The additional parameters are used to control labels, color, title etc.</a:t>
            </a:r>
            <a:endParaRPr lang="en-IN" dirty="0"/>
          </a:p>
        </p:txBody>
      </p:sp>
    </p:spTree>
    <p:extLst>
      <p:ext uri="{BB962C8B-B14F-4D97-AF65-F5344CB8AC3E}">
        <p14:creationId xmlns:p14="http://schemas.microsoft.com/office/powerpoint/2010/main" val="184664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C3E45-8654-3F03-D86B-AF40D94A1132}"/>
              </a:ext>
            </a:extLst>
          </p:cNvPr>
          <p:cNvSpPr>
            <a:spLocks noGrp="1"/>
          </p:cNvSpPr>
          <p:nvPr>
            <p:ph type="title"/>
          </p:nvPr>
        </p:nvSpPr>
        <p:spPr/>
        <p:txBody>
          <a:bodyPr/>
          <a:lstStyle/>
          <a:p>
            <a:r>
              <a:rPr lang="en-US" dirty="0"/>
              <a:t>Syntax</a:t>
            </a:r>
            <a:br>
              <a:rPr lang="en-US" dirty="0"/>
            </a:br>
            <a:endParaRPr lang="en-IN" dirty="0"/>
          </a:p>
        </p:txBody>
      </p:sp>
      <p:sp>
        <p:nvSpPr>
          <p:cNvPr id="3" name="Content Placeholder 2">
            <a:extLst>
              <a:ext uri="{FF2B5EF4-FFF2-40B4-BE49-F238E27FC236}">
                <a16:creationId xmlns:a16="http://schemas.microsoft.com/office/drawing/2014/main" id="{060AAF82-3581-9544-1740-95EF5ACAB735}"/>
              </a:ext>
            </a:extLst>
          </p:cNvPr>
          <p:cNvSpPr>
            <a:spLocks noGrp="1"/>
          </p:cNvSpPr>
          <p:nvPr>
            <p:ph idx="1"/>
          </p:nvPr>
        </p:nvSpPr>
        <p:spPr/>
        <p:txBody>
          <a:bodyPr>
            <a:normAutofit fontScale="92500" lnSpcReduction="20000"/>
          </a:bodyPr>
          <a:lstStyle/>
          <a:p>
            <a:r>
              <a:rPr lang="en-US" dirty="0">
                <a:solidFill>
                  <a:srgbClr val="C00000"/>
                </a:solidFill>
              </a:rPr>
              <a:t>The basic syntax for creating a pie-chart using the R is −</a:t>
            </a:r>
          </a:p>
          <a:p>
            <a:r>
              <a:rPr lang="en-US" dirty="0"/>
              <a:t>pie(x, labels, radius, main, col, clockwise)</a:t>
            </a:r>
          </a:p>
          <a:p>
            <a:r>
              <a:rPr lang="en-US" dirty="0">
                <a:solidFill>
                  <a:srgbClr val="C00000"/>
                </a:solidFill>
              </a:rPr>
              <a:t>Following is the description of the parameters used −</a:t>
            </a:r>
          </a:p>
          <a:p>
            <a:r>
              <a:rPr lang="en-US" dirty="0"/>
              <a:t>x is a vector containing the numeric values used in the pie chart.</a:t>
            </a:r>
          </a:p>
          <a:p>
            <a:r>
              <a:rPr lang="en-US" dirty="0"/>
              <a:t>labels is used to give description to the slices.</a:t>
            </a:r>
          </a:p>
          <a:p>
            <a:r>
              <a:rPr lang="en-US" dirty="0"/>
              <a:t>radius indicates the radius of the circle of the pie chart.(value between −1 and +1).</a:t>
            </a:r>
          </a:p>
          <a:p>
            <a:r>
              <a:rPr lang="en-US" dirty="0"/>
              <a:t>main indicates the title of the chart.</a:t>
            </a:r>
          </a:p>
          <a:p>
            <a:r>
              <a:rPr lang="en-US" dirty="0"/>
              <a:t>col indicates the color palette.</a:t>
            </a:r>
          </a:p>
          <a:p>
            <a:r>
              <a:rPr lang="en-US" dirty="0"/>
              <a:t>clockwise is a logical value indicating if the slices are drawn clockwise or anti clockwise.</a:t>
            </a:r>
            <a:endParaRPr lang="en-IN" dirty="0"/>
          </a:p>
        </p:txBody>
      </p:sp>
    </p:spTree>
    <p:extLst>
      <p:ext uri="{BB962C8B-B14F-4D97-AF65-F5344CB8AC3E}">
        <p14:creationId xmlns:p14="http://schemas.microsoft.com/office/powerpoint/2010/main" val="3677154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37096-6C5D-3D64-0B01-584455DCF68D}"/>
              </a:ext>
            </a:extLst>
          </p:cNvPr>
          <p:cNvSpPr>
            <a:spLocks noGrp="1"/>
          </p:cNvSpPr>
          <p:nvPr>
            <p:ph type="title"/>
          </p:nvPr>
        </p:nvSpPr>
        <p:spPr/>
        <p:txBody>
          <a:bodyPr/>
          <a:lstStyle/>
          <a:p>
            <a:r>
              <a:rPr lang="en-IN" b="0" i="0" dirty="0">
                <a:effectLst/>
                <a:latin typeface="Heebo" pitchFamily="2" charset="-79"/>
                <a:cs typeface="Heebo" pitchFamily="2" charset="-79"/>
              </a:rPr>
              <a:t>Example:</a:t>
            </a:r>
            <a:br>
              <a:rPr lang="en-IN" b="0" i="0" dirty="0">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149F5D59-0ADC-36E0-6FC8-6F6C8D0DEE16}"/>
              </a:ext>
            </a:extLst>
          </p:cNvPr>
          <p:cNvSpPr>
            <a:spLocks noGrp="1"/>
          </p:cNvSpPr>
          <p:nvPr>
            <p:ph idx="1"/>
          </p:nvPr>
        </p:nvSpPr>
        <p:spPr/>
        <p:txBody>
          <a:bodyPr>
            <a:normAutofit fontScale="77500" lnSpcReduction="20000"/>
          </a:bodyPr>
          <a:lstStyle/>
          <a:p>
            <a:r>
              <a:rPr lang="en-US" dirty="0"/>
              <a:t># Create data for the graph.</a:t>
            </a:r>
          </a:p>
          <a:p>
            <a:r>
              <a:rPr lang="en-US" dirty="0"/>
              <a:t>x &lt;- c(41, 61, 20, 73)</a:t>
            </a:r>
          </a:p>
          <a:p>
            <a:r>
              <a:rPr lang="en-US" dirty="0"/>
              <a:t>labels &lt;- c(“German", “English", “French", “Spanish")</a:t>
            </a:r>
          </a:p>
          <a:p>
            <a:endParaRPr lang="en-US" dirty="0"/>
          </a:p>
          <a:p>
            <a:r>
              <a:rPr lang="en-US" dirty="0"/>
              <a:t># Give the chart file a name.</a:t>
            </a:r>
          </a:p>
          <a:p>
            <a:r>
              <a:rPr lang="en-US" dirty="0" err="1"/>
              <a:t>png</a:t>
            </a:r>
            <a:r>
              <a:rPr lang="en-US" dirty="0"/>
              <a:t>(file = “language.png")</a:t>
            </a:r>
          </a:p>
          <a:p>
            <a:endParaRPr lang="en-US" dirty="0"/>
          </a:p>
          <a:p>
            <a:r>
              <a:rPr lang="en-US" dirty="0"/>
              <a:t># Plot the chart.</a:t>
            </a:r>
          </a:p>
          <a:p>
            <a:r>
              <a:rPr lang="en-US" dirty="0"/>
              <a:t>pie(</a:t>
            </a:r>
            <a:r>
              <a:rPr lang="en-US" dirty="0" err="1"/>
              <a:t>x,labels</a:t>
            </a:r>
            <a:r>
              <a:rPr lang="en-US" dirty="0"/>
              <a:t>)</a:t>
            </a:r>
          </a:p>
          <a:p>
            <a:endParaRPr lang="en-US" dirty="0"/>
          </a:p>
          <a:p>
            <a:r>
              <a:rPr lang="en-US" dirty="0"/>
              <a:t># Save the file.</a:t>
            </a:r>
          </a:p>
          <a:p>
            <a:r>
              <a:rPr lang="en-US" dirty="0" err="1"/>
              <a:t>dev.off</a:t>
            </a:r>
            <a:r>
              <a:rPr lang="en-US" dirty="0"/>
              <a:t>()</a:t>
            </a:r>
            <a:endParaRPr lang="en-IN" dirty="0"/>
          </a:p>
        </p:txBody>
      </p:sp>
    </p:spTree>
    <p:extLst>
      <p:ext uri="{BB962C8B-B14F-4D97-AF65-F5344CB8AC3E}">
        <p14:creationId xmlns:p14="http://schemas.microsoft.com/office/powerpoint/2010/main" val="299306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9EFE6-D882-5F49-1CFD-5CF5DEA87616}"/>
              </a:ext>
            </a:extLst>
          </p:cNvPr>
          <p:cNvSpPr>
            <a:spLocks noGrp="1"/>
          </p:cNvSpPr>
          <p:nvPr>
            <p:ph type="title"/>
          </p:nvPr>
        </p:nvSpPr>
        <p:spPr/>
        <p:txBody>
          <a:bodyPr/>
          <a:lstStyle/>
          <a:p>
            <a:r>
              <a:rPr lang="en-US" dirty="0"/>
              <a:t>Pie Chart Title and Colors</a:t>
            </a:r>
            <a:endParaRPr lang="en-IN" dirty="0"/>
          </a:p>
        </p:txBody>
      </p:sp>
      <p:sp>
        <p:nvSpPr>
          <p:cNvPr id="3" name="Content Placeholder 2">
            <a:extLst>
              <a:ext uri="{FF2B5EF4-FFF2-40B4-BE49-F238E27FC236}">
                <a16:creationId xmlns:a16="http://schemas.microsoft.com/office/drawing/2014/main" id="{742AF23D-E076-D72E-CA18-883C4CB5EC64}"/>
              </a:ext>
            </a:extLst>
          </p:cNvPr>
          <p:cNvSpPr>
            <a:spLocks noGrp="1"/>
          </p:cNvSpPr>
          <p:nvPr>
            <p:ph idx="1"/>
          </p:nvPr>
        </p:nvSpPr>
        <p:spPr/>
        <p:txBody>
          <a:bodyPr/>
          <a:lstStyle/>
          <a:p>
            <a:r>
              <a:rPr lang="en-US" dirty="0"/>
              <a:t>We can expand the features of the chart by adding more parameters to the function. We will use parameter main to add a title to the chart and another parameter is col which will make use of rainbow </a:t>
            </a:r>
            <a:r>
              <a:rPr lang="en-US" dirty="0" err="1"/>
              <a:t>colour</a:t>
            </a:r>
            <a:r>
              <a:rPr lang="en-US" dirty="0"/>
              <a:t> pallet while drawing the chart. The length of the pallet should be same as the number of values we have for the chart. Hence we use length(x).</a:t>
            </a:r>
            <a:endParaRPr lang="en-IN" dirty="0"/>
          </a:p>
        </p:txBody>
      </p:sp>
    </p:spTree>
    <p:extLst>
      <p:ext uri="{BB962C8B-B14F-4D97-AF65-F5344CB8AC3E}">
        <p14:creationId xmlns:p14="http://schemas.microsoft.com/office/powerpoint/2010/main" val="2084736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DF206-201F-C759-9809-A84E6ECC29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45D15B-C700-8F68-D1EE-0B8B1CE8E709}"/>
              </a:ext>
            </a:extLst>
          </p:cNvPr>
          <p:cNvSpPr>
            <a:spLocks noGrp="1"/>
          </p:cNvSpPr>
          <p:nvPr>
            <p:ph idx="1"/>
          </p:nvPr>
        </p:nvSpPr>
        <p:spPr/>
        <p:txBody>
          <a:bodyPr>
            <a:normAutofit fontScale="77500" lnSpcReduction="20000"/>
          </a:bodyPr>
          <a:lstStyle/>
          <a:p>
            <a:r>
              <a:rPr lang="en-US" dirty="0">
                <a:solidFill>
                  <a:srgbClr val="FF0000"/>
                </a:solidFill>
              </a:rPr>
              <a:t># Create data for the graph.</a:t>
            </a:r>
          </a:p>
          <a:p>
            <a:r>
              <a:rPr lang="en-US" dirty="0"/>
              <a:t>x &lt;- c(41, 61, 20, 73)</a:t>
            </a:r>
          </a:p>
          <a:p>
            <a:r>
              <a:rPr lang="en-US" dirty="0"/>
              <a:t>labels &lt;- c(“German", “English", “French", “Spanish")</a:t>
            </a:r>
          </a:p>
          <a:p>
            <a:endParaRPr lang="en-US" dirty="0"/>
          </a:p>
          <a:p>
            <a:r>
              <a:rPr lang="en-US" dirty="0">
                <a:solidFill>
                  <a:srgbClr val="FF0000"/>
                </a:solidFill>
              </a:rPr>
              <a:t># Give the chart file a name.</a:t>
            </a:r>
          </a:p>
          <a:p>
            <a:r>
              <a:rPr lang="en-US" dirty="0" err="1"/>
              <a:t>png</a:t>
            </a:r>
            <a:r>
              <a:rPr lang="en-US" dirty="0"/>
              <a:t>(file = “Inter_lang.jpg")</a:t>
            </a:r>
          </a:p>
          <a:p>
            <a:endParaRPr lang="en-US" dirty="0"/>
          </a:p>
          <a:p>
            <a:r>
              <a:rPr lang="en-US" dirty="0">
                <a:solidFill>
                  <a:srgbClr val="FF0000"/>
                </a:solidFill>
              </a:rPr>
              <a:t># Plot the chart with title and rainbow color pallet.</a:t>
            </a:r>
          </a:p>
          <a:p>
            <a:r>
              <a:rPr lang="en-US" dirty="0"/>
              <a:t>pie(x, labels, main = “</a:t>
            </a:r>
            <a:r>
              <a:rPr lang="en-US" dirty="0" err="1"/>
              <a:t>colour</a:t>
            </a:r>
            <a:r>
              <a:rPr lang="en-US" dirty="0"/>
              <a:t> pie chart", col = rainbow(length(x)))</a:t>
            </a:r>
          </a:p>
          <a:p>
            <a:endParaRPr lang="en-US" dirty="0"/>
          </a:p>
          <a:p>
            <a:r>
              <a:rPr lang="en-US" dirty="0">
                <a:solidFill>
                  <a:srgbClr val="FF0000"/>
                </a:solidFill>
              </a:rPr>
              <a:t># Save the file.</a:t>
            </a:r>
          </a:p>
          <a:p>
            <a:r>
              <a:rPr lang="en-US" dirty="0" err="1"/>
              <a:t>dev.off</a:t>
            </a:r>
            <a:r>
              <a:rPr lang="en-US" dirty="0"/>
              <a:t>()</a:t>
            </a:r>
            <a:endParaRPr lang="en-IN" dirty="0"/>
          </a:p>
        </p:txBody>
      </p:sp>
    </p:spTree>
    <p:extLst>
      <p:ext uri="{BB962C8B-B14F-4D97-AF65-F5344CB8AC3E}">
        <p14:creationId xmlns:p14="http://schemas.microsoft.com/office/powerpoint/2010/main" val="1728591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3BFAD-8DE8-1ED2-D2AF-4BD8DE9E1F43}"/>
              </a:ext>
            </a:extLst>
          </p:cNvPr>
          <p:cNvSpPr>
            <a:spLocks noGrp="1"/>
          </p:cNvSpPr>
          <p:nvPr>
            <p:ph type="title"/>
          </p:nvPr>
        </p:nvSpPr>
        <p:spPr/>
        <p:txBody>
          <a:bodyPr/>
          <a:lstStyle/>
          <a:p>
            <a:r>
              <a:rPr lang="en-US" dirty="0"/>
              <a:t> Histogram </a:t>
            </a:r>
            <a:endParaRPr lang="en-IN" dirty="0"/>
          </a:p>
        </p:txBody>
      </p:sp>
      <p:sp>
        <p:nvSpPr>
          <p:cNvPr id="3" name="Content Placeholder 2">
            <a:extLst>
              <a:ext uri="{FF2B5EF4-FFF2-40B4-BE49-F238E27FC236}">
                <a16:creationId xmlns:a16="http://schemas.microsoft.com/office/drawing/2014/main" id="{A86819EB-152C-D197-0F5A-DA1B28C0E433}"/>
              </a:ext>
            </a:extLst>
          </p:cNvPr>
          <p:cNvSpPr>
            <a:spLocks noGrp="1"/>
          </p:cNvSpPr>
          <p:nvPr>
            <p:ph idx="1"/>
          </p:nvPr>
        </p:nvSpPr>
        <p:spPr/>
        <p:txBody>
          <a:bodyPr/>
          <a:lstStyle/>
          <a:p>
            <a:r>
              <a:rPr lang="en-US" dirty="0"/>
              <a:t>A histogram represents the frequencies of values of a variable bucketed into ranges. Histogram is similar to bar chat but the difference is it groups the values into continuous ranges. Each bar in histogram represents the height of the number of values present in that range.</a:t>
            </a:r>
          </a:p>
          <a:p>
            <a:endParaRPr lang="en-US" dirty="0"/>
          </a:p>
          <a:p>
            <a:r>
              <a:rPr lang="en-US" dirty="0"/>
              <a:t>R creates histogram using hist() function. This function takes a vector as an input and uses some more parameters to plot histograms.</a:t>
            </a:r>
            <a:endParaRPr lang="en-IN" dirty="0"/>
          </a:p>
        </p:txBody>
      </p:sp>
    </p:spTree>
    <p:extLst>
      <p:ext uri="{BB962C8B-B14F-4D97-AF65-F5344CB8AC3E}">
        <p14:creationId xmlns:p14="http://schemas.microsoft.com/office/powerpoint/2010/main" val="3018586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2A6F6-FD33-4707-8FF2-8CBF49F5081E}"/>
              </a:ext>
            </a:extLst>
          </p:cNvPr>
          <p:cNvSpPr>
            <a:spLocks noGrp="1"/>
          </p:cNvSpPr>
          <p:nvPr>
            <p:ph type="title"/>
          </p:nvPr>
        </p:nvSpPr>
        <p:spPr/>
        <p:txBody>
          <a:bodyPr/>
          <a:lstStyle/>
          <a:p>
            <a:r>
              <a:rPr lang="en-IN" dirty="0"/>
              <a:t>3D Pie Chart</a:t>
            </a:r>
          </a:p>
        </p:txBody>
      </p:sp>
      <p:sp>
        <p:nvSpPr>
          <p:cNvPr id="3" name="Content Placeholder 2">
            <a:extLst>
              <a:ext uri="{FF2B5EF4-FFF2-40B4-BE49-F238E27FC236}">
                <a16:creationId xmlns:a16="http://schemas.microsoft.com/office/drawing/2014/main" id="{441080B7-5097-308D-B1A8-9957CEBEFE8D}"/>
              </a:ext>
            </a:extLst>
          </p:cNvPr>
          <p:cNvSpPr>
            <a:spLocks noGrp="1"/>
          </p:cNvSpPr>
          <p:nvPr>
            <p:ph idx="1"/>
          </p:nvPr>
        </p:nvSpPr>
        <p:spPr/>
        <p:txBody>
          <a:bodyPr>
            <a:normAutofit/>
          </a:bodyPr>
          <a:lstStyle/>
          <a:p>
            <a:r>
              <a:rPr lang="en-US" dirty="0"/>
              <a:t>The package </a:t>
            </a:r>
            <a:r>
              <a:rPr lang="en-US" dirty="0" err="1"/>
              <a:t>plotrix</a:t>
            </a:r>
            <a:r>
              <a:rPr lang="en-US" dirty="0"/>
              <a:t> has a function called pie3D() that is used for this.</a:t>
            </a:r>
          </a:p>
          <a:p>
            <a:endParaRPr lang="en-US" dirty="0"/>
          </a:p>
          <a:p>
            <a:r>
              <a:rPr lang="en-US" dirty="0">
                <a:solidFill>
                  <a:srgbClr val="FF0000"/>
                </a:solidFill>
              </a:rPr>
              <a:t># Get the library.</a:t>
            </a:r>
          </a:p>
          <a:p>
            <a:r>
              <a:rPr lang="en-US" dirty="0"/>
              <a:t>library(</a:t>
            </a:r>
            <a:r>
              <a:rPr lang="en-US" dirty="0" err="1"/>
              <a:t>plotrix</a:t>
            </a:r>
            <a:r>
              <a:rPr lang="en-US" dirty="0"/>
              <a:t>)</a:t>
            </a:r>
          </a:p>
          <a:p>
            <a:endParaRPr lang="en-US" dirty="0"/>
          </a:p>
          <a:p>
            <a:r>
              <a:rPr lang="en-US" dirty="0">
                <a:solidFill>
                  <a:srgbClr val="FF0000"/>
                </a:solidFill>
              </a:rPr>
              <a:t># Create data for the graph.</a:t>
            </a:r>
          </a:p>
          <a:p>
            <a:r>
              <a:rPr lang="en-US" dirty="0"/>
              <a:t>x &lt;-  c(21, 62, 10,53)</a:t>
            </a:r>
          </a:p>
          <a:p>
            <a:r>
              <a:rPr lang="en-US" dirty="0" err="1"/>
              <a:t>lbl</a:t>
            </a:r>
            <a:r>
              <a:rPr lang="en-US" dirty="0"/>
              <a:t> &lt;-  c("</a:t>
            </a:r>
            <a:r>
              <a:rPr lang="en-US" dirty="0" err="1"/>
              <a:t>London","New</a:t>
            </a:r>
            <a:r>
              <a:rPr lang="en-US" dirty="0"/>
              <a:t> </a:t>
            </a:r>
            <a:r>
              <a:rPr lang="en-US" dirty="0" err="1"/>
              <a:t>York","Singapore","Mumbai</a:t>
            </a:r>
            <a:r>
              <a:rPr lang="en-US" dirty="0"/>
              <a:t>")</a:t>
            </a:r>
          </a:p>
          <a:p>
            <a:endParaRPr lang="en-US" dirty="0"/>
          </a:p>
          <a:p>
            <a:endParaRPr lang="en-IN" dirty="0"/>
          </a:p>
        </p:txBody>
      </p:sp>
    </p:spTree>
    <p:extLst>
      <p:ext uri="{BB962C8B-B14F-4D97-AF65-F5344CB8AC3E}">
        <p14:creationId xmlns:p14="http://schemas.microsoft.com/office/powerpoint/2010/main" val="3604715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B5D49-3F75-3172-B4D3-CB277B47A9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C134E3-2E29-C86D-BD0E-8590C2E07BB5}"/>
              </a:ext>
            </a:extLst>
          </p:cNvPr>
          <p:cNvSpPr>
            <a:spLocks noGrp="1"/>
          </p:cNvSpPr>
          <p:nvPr>
            <p:ph idx="1"/>
          </p:nvPr>
        </p:nvSpPr>
        <p:spPr/>
        <p:txBody>
          <a:bodyPr>
            <a:normAutofit lnSpcReduction="10000"/>
          </a:bodyPr>
          <a:lstStyle/>
          <a:p>
            <a:r>
              <a:rPr lang="en-US" dirty="0">
                <a:solidFill>
                  <a:srgbClr val="FF0000"/>
                </a:solidFill>
              </a:rPr>
              <a:t># Give the chart file a name.</a:t>
            </a:r>
          </a:p>
          <a:p>
            <a:endParaRPr lang="en-US" dirty="0"/>
          </a:p>
          <a:p>
            <a:r>
              <a:rPr lang="en-US" dirty="0" err="1"/>
              <a:t>png</a:t>
            </a:r>
            <a:r>
              <a:rPr lang="en-US" dirty="0"/>
              <a:t>(file = "3d_pie_chart.jpg")</a:t>
            </a:r>
          </a:p>
          <a:p>
            <a:endParaRPr lang="en-US" dirty="0"/>
          </a:p>
          <a:p>
            <a:r>
              <a:rPr lang="en-US" dirty="0">
                <a:solidFill>
                  <a:srgbClr val="FF0000"/>
                </a:solidFill>
              </a:rPr>
              <a:t># Plot the chart.</a:t>
            </a:r>
          </a:p>
          <a:p>
            <a:r>
              <a:rPr lang="en-US" dirty="0"/>
              <a:t>pie3D(</a:t>
            </a:r>
            <a:r>
              <a:rPr lang="en-US" dirty="0" err="1"/>
              <a:t>x,labels</a:t>
            </a:r>
            <a:r>
              <a:rPr lang="en-US" dirty="0"/>
              <a:t> = </a:t>
            </a:r>
            <a:r>
              <a:rPr lang="en-US" dirty="0" err="1"/>
              <a:t>lbl,explode</a:t>
            </a:r>
            <a:r>
              <a:rPr lang="en-US" dirty="0"/>
              <a:t> = 0.1, main = "Pie Chart of Countries ")</a:t>
            </a:r>
          </a:p>
          <a:p>
            <a:endParaRPr lang="en-US" dirty="0"/>
          </a:p>
          <a:p>
            <a:r>
              <a:rPr lang="en-US" dirty="0">
                <a:solidFill>
                  <a:srgbClr val="FF0000"/>
                </a:solidFill>
              </a:rPr>
              <a:t># Save the file.</a:t>
            </a:r>
          </a:p>
          <a:p>
            <a:r>
              <a:rPr lang="en-US" dirty="0" err="1"/>
              <a:t>dev.off</a:t>
            </a:r>
            <a:r>
              <a:rPr lang="en-US" dirty="0"/>
              <a:t>()</a:t>
            </a:r>
            <a:endParaRPr lang="en-IN" dirty="0"/>
          </a:p>
        </p:txBody>
      </p:sp>
    </p:spTree>
    <p:extLst>
      <p:ext uri="{BB962C8B-B14F-4D97-AF65-F5344CB8AC3E}">
        <p14:creationId xmlns:p14="http://schemas.microsoft.com/office/powerpoint/2010/main" val="2227453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E5AB6-10CA-0107-8F78-F22999FF9383}"/>
              </a:ext>
            </a:extLst>
          </p:cNvPr>
          <p:cNvSpPr>
            <a:spLocks noGrp="1"/>
          </p:cNvSpPr>
          <p:nvPr>
            <p:ph type="title"/>
          </p:nvPr>
        </p:nvSpPr>
        <p:spPr/>
        <p:txBody>
          <a:bodyPr/>
          <a:lstStyle/>
          <a:p>
            <a:r>
              <a:rPr lang="en-IN" dirty="0"/>
              <a:t>Syntax:</a:t>
            </a:r>
            <a:br>
              <a:rPr lang="en-IN" dirty="0"/>
            </a:br>
            <a:endParaRPr lang="en-IN" dirty="0"/>
          </a:p>
        </p:txBody>
      </p:sp>
      <p:sp>
        <p:nvSpPr>
          <p:cNvPr id="3" name="Content Placeholder 2">
            <a:extLst>
              <a:ext uri="{FF2B5EF4-FFF2-40B4-BE49-F238E27FC236}">
                <a16:creationId xmlns:a16="http://schemas.microsoft.com/office/drawing/2014/main" id="{18F60CC9-7B8E-3374-22D6-DD24A6E78ADE}"/>
              </a:ext>
            </a:extLst>
          </p:cNvPr>
          <p:cNvSpPr>
            <a:spLocks noGrp="1"/>
          </p:cNvSpPr>
          <p:nvPr>
            <p:ph idx="1"/>
          </p:nvPr>
        </p:nvSpPr>
        <p:spPr/>
        <p:txBody>
          <a:bodyPr/>
          <a:lstStyle/>
          <a:p>
            <a:r>
              <a:rPr lang="en-IN" dirty="0"/>
              <a:t>The basic syntax for creating a histogram using R is −</a:t>
            </a:r>
          </a:p>
          <a:p>
            <a:endParaRPr lang="en-IN" dirty="0"/>
          </a:p>
          <a:p>
            <a:r>
              <a:rPr lang="en-IN" dirty="0"/>
              <a:t>hist(v, </a:t>
            </a:r>
            <a:r>
              <a:rPr lang="en-IN" dirty="0" err="1"/>
              <a:t>vmain</a:t>
            </a:r>
            <a:r>
              <a:rPr lang="en-IN" dirty="0"/>
              <a:t>, </a:t>
            </a:r>
            <a:r>
              <a:rPr lang="en-IN" dirty="0" err="1"/>
              <a:t>xlab</a:t>
            </a:r>
            <a:r>
              <a:rPr lang="en-IN" dirty="0"/>
              <a:t>, </a:t>
            </a:r>
            <a:r>
              <a:rPr lang="en-IN" dirty="0" err="1"/>
              <a:t>xlim</a:t>
            </a:r>
            <a:r>
              <a:rPr lang="en-IN" dirty="0"/>
              <a:t>, </a:t>
            </a:r>
            <a:r>
              <a:rPr lang="en-IN" dirty="0" err="1"/>
              <a:t>ylim</a:t>
            </a:r>
            <a:r>
              <a:rPr lang="en-IN" dirty="0"/>
              <a:t>, breaks, col, border)</a:t>
            </a:r>
          </a:p>
          <a:p>
            <a:endParaRPr lang="en-IN" dirty="0"/>
          </a:p>
          <a:p>
            <a:r>
              <a:rPr lang="en-IN" dirty="0"/>
              <a:t>Where,</a:t>
            </a:r>
          </a:p>
        </p:txBody>
      </p:sp>
    </p:spTree>
    <p:extLst>
      <p:ext uri="{BB962C8B-B14F-4D97-AF65-F5344CB8AC3E}">
        <p14:creationId xmlns:p14="http://schemas.microsoft.com/office/powerpoint/2010/main" val="691299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018FC-23F8-F733-8B96-302255F3F0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05FA0A-162C-9F37-BBAC-B07732BCCCDD}"/>
              </a:ext>
            </a:extLst>
          </p:cNvPr>
          <p:cNvSpPr>
            <a:spLocks noGrp="1"/>
          </p:cNvSpPr>
          <p:nvPr>
            <p:ph idx="1"/>
          </p:nvPr>
        </p:nvSpPr>
        <p:spPr/>
        <p:txBody>
          <a:bodyPr/>
          <a:lstStyle/>
          <a:p>
            <a:pPr algn="just">
              <a:buFont typeface="Arial" panose="020B0604020202020204" pitchFamily="34" charset="0"/>
              <a:buChar char="•"/>
            </a:pPr>
            <a:r>
              <a:rPr lang="en-US" b="1" i="0" dirty="0">
                <a:solidFill>
                  <a:srgbClr val="000000"/>
                </a:solidFill>
                <a:effectLst/>
                <a:latin typeface="Nunito" pitchFamily="2" charset="0"/>
              </a:rPr>
              <a:t>v</a:t>
            </a:r>
            <a:r>
              <a:rPr lang="en-US" b="0" i="0" dirty="0">
                <a:solidFill>
                  <a:srgbClr val="000000"/>
                </a:solidFill>
                <a:effectLst/>
                <a:latin typeface="Nunito" pitchFamily="2" charset="0"/>
              </a:rPr>
              <a:t> is a vector containing numeric values used in histogram.</a:t>
            </a:r>
          </a:p>
          <a:p>
            <a:pPr algn="just">
              <a:buFont typeface="Arial" panose="020B0604020202020204" pitchFamily="34" charset="0"/>
              <a:buChar char="•"/>
            </a:pPr>
            <a:r>
              <a:rPr lang="en-US" b="1" i="0" dirty="0">
                <a:solidFill>
                  <a:srgbClr val="000000"/>
                </a:solidFill>
                <a:effectLst/>
                <a:latin typeface="Nunito" pitchFamily="2" charset="0"/>
              </a:rPr>
              <a:t>main</a:t>
            </a:r>
            <a:r>
              <a:rPr lang="en-US" b="0" i="0" dirty="0">
                <a:solidFill>
                  <a:srgbClr val="000000"/>
                </a:solidFill>
                <a:effectLst/>
                <a:latin typeface="Nunito" pitchFamily="2" charset="0"/>
              </a:rPr>
              <a:t> indicates title of the chart.</a:t>
            </a:r>
          </a:p>
          <a:p>
            <a:pPr algn="just">
              <a:buFont typeface="Arial" panose="020B0604020202020204" pitchFamily="34" charset="0"/>
              <a:buChar char="•"/>
            </a:pPr>
            <a:r>
              <a:rPr lang="en-US" b="1" i="0" dirty="0">
                <a:solidFill>
                  <a:srgbClr val="000000"/>
                </a:solidFill>
                <a:effectLst/>
                <a:latin typeface="Nunito" pitchFamily="2" charset="0"/>
              </a:rPr>
              <a:t>col</a:t>
            </a:r>
            <a:r>
              <a:rPr lang="en-US" b="0" i="0" dirty="0">
                <a:solidFill>
                  <a:srgbClr val="000000"/>
                </a:solidFill>
                <a:effectLst/>
                <a:latin typeface="Nunito" pitchFamily="2" charset="0"/>
              </a:rPr>
              <a:t> is used to set color of the bars.</a:t>
            </a:r>
          </a:p>
          <a:p>
            <a:pPr algn="just">
              <a:buFont typeface="Arial" panose="020B0604020202020204" pitchFamily="34" charset="0"/>
              <a:buChar char="•"/>
            </a:pPr>
            <a:r>
              <a:rPr lang="en-US" b="1" i="0" dirty="0">
                <a:solidFill>
                  <a:srgbClr val="000000"/>
                </a:solidFill>
                <a:effectLst/>
                <a:latin typeface="Nunito" pitchFamily="2" charset="0"/>
              </a:rPr>
              <a:t>border</a:t>
            </a:r>
            <a:r>
              <a:rPr lang="en-US" b="0" i="0" dirty="0">
                <a:solidFill>
                  <a:srgbClr val="000000"/>
                </a:solidFill>
                <a:effectLst/>
                <a:latin typeface="Nunito" pitchFamily="2" charset="0"/>
              </a:rPr>
              <a:t> is used to set border color of each bar.</a:t>
            </a:r>
          </a:p>
          <a:p>
            <a:pPr algn="just">
              <a:buFont typeface="Arial" panose="020B0604020202020204" pitchFamily="34" charset="0"/>
              <a:buChar char="•"/>
            </a:pPr>
            <a:r>
              <a:rPr lang="en-US" b="1" i="0" dirty="0" err="1">
                <a:solidFill>
                  <a:srgbClr val="000000"/>
                </a:solidFill>
                <a:effectLst/>
                <a:latin typeface="Nunito" pitchFamily="2" charset="0"/>
              </a:rPr>
              <a:t>xlab</a:t>
            </a:r>
            <a:r>
              <a:rPr lang="en-US" b="0" i="0" dirty="0">
                <a:solidFill>
                  <a:srgbClr val="000000"/>
                </a:solidFill>
                <a:effectLst/>
                <a:latin typeface="Nunito" pitchFamily="2" charset="0"/>
              </a:rPr>
              <a:t> is used to give description of x-axis.</a:t>
            </a:r>
          </a:p>
          <a:p>
            <a:pPr algn="just">
              <a:buFont typeface="Arial" panose="020B0604020202020204" pitchFamily="34" charset="0"/>
              <a:buChar char="•"/>
            </a:pPr>
            <a:r>
              <a:rPr lang="en-US" b="1" i="0" dirty="0" err="1">
                <a:solidFill>
                  <a:srgbClr val="000000"/>
                </a:solidFill>
                <a:effectLst/>
                <a:latin typeface="Nunito" pitchFamily="2" charset="0"/>
              </a:rPr>
              <a:t>xlim</a:t>
            </a:r>
            <a:r>
              <a:rPr lang="en-US" b="0" i="0" dirty="0">
                <a:solidFill>
                  <a:srgbClr val="000000"/>
                </a:solidFill>
                <a:effectLst/>
                <a:latin typeface="Nunito" pitchFamily="2" charset="0"/>
              </a:rPr>
              <a:t> is used to specify the range of values on the x-axis.</a:t>
            </a:r>
          </a:p>
          <a:p>
            <a:pPr algn="just">
              <a:buFont typeface="Arial" panose="020B0604020202020204" pitchFamily="34" charset="0"/>
              <a:buChar char="•"/>
            </a:pPr>
            <a:r>
              <a:rPr lang="en-US" b="1" i="0" dirty="0" err="1">
                <a:solidFill>
                  <a:srgbClr val="000000"/>
                </a:solidFill>
                <a:effectLst/>
                <a:latin typeface="Nunito" pitchFamily="2" charset="0"/>
              </a:rPr>
              <a:t>ylim</a:t>
            </a:r>
            <a:r>
              <a:rPr lang="en-US" b="0" i="0" dirty="0">
                <a:solidFill>
                  <a:srgbClr val="000000"/>
                </a:solidFill>
                <a:effectLst/>
                <a:latin typeface="Nunito" pitchFamily="2" charset="0"/>
              </a:rPr>
              <a:t> is used to specify the range of values on the y-axis.</a:t>
            </a:r>
          </a:p>
          <a:p>
            <a:pPr algn="just">
              <a:buFont typeface="Arial" panose="020B0604020202020204" pitchFamily="34" charset="0"/>
              <a:buChar char="•"/>
            </a:pPr>
            <a:r>
              <a:rPr lang="en-US" b="1" i="0" dirty="0">
                <a:solidFill>
                  <a:srgbClr val="000000"/>
                </a:solidFill>
                <a:effectLst/>
                <a:latin typeface="Nunito" pitchFamily="2" charset="0"/>
              </a:rPr>
              <a:t>breaks</a:t>
            </a:r>
            <a:r>
              <a:rPr lang="en-US" b="0" i="0" dirty="0">
                <a:solidFill>
                  <a:srgbClr val="000000"/>
                </a:solidFill>
                <a:effectLst/>
                <a:latin typeface="Nunito" pitchFamily="2" charset="0"/>
              </a:rPr>
              <a:t> is used to mention the width of each bar.</a:t>
            </a:r>
          </a:p>
          <a:p>
            <a:endParaRPr lang="en-IN" dirty="0"/>
          </a:p>
        </p:txBody>
      </p:sp>
    </p:spTree>
    <p:extLst>
      <p:ext uri="{BB962C8B-B14F-4D97-AF65-F5344CB8AC3E}">
        <p14:creationId xmlns:p14="http://schemas.microsoft.com/office/powerpoint/2010/main" val="3816874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15DE-CDFB-1440-B69E-175F4B032719}"/>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1D323FE1-C61D-C190-DEAF-B5F70E165B24}"/>
              </a:ext>
            </a:extLst>
          </p:cNvPr>
          <p:cNvSpPr>
            <a:spLocks noGrp="1"/>
          </p:cNvSpPr>
          <p:nvPr>
            <p:ph idx="1"/>
          </p:nvPr>
        </p:nvSpPr>
        <p:spPr/>
        <p:txBody>
          <a:bodyPr>
            <a:normAutofit fontScale="85000" lnSpcReduction="20000"/>
          </a:bodyPr>
          <a:lstStyle/>
          <a:p>
            <a:r>
              <a:rPr lang="en-US" dirty="0"/>
              <a:t># Create data for the graph.</a:t>
            </a:r>
          </a:p>
          <a:p>
            <a:r>
              <a:rPr lang="en-US" dirty="0"/>
              <a:t>v &lt;-  c(6,19,21,8,30,32,12,41,31,38,17)</a:t>
            </a:r>
          </a:p>
          <a:p>
            <a:endParaRPr lang="en-US" dirty="0"/>
          </a:p>
          <a:p>
            <a:r>
              <a:rPr lang="en-US" dirty="0"/>
              <a:t># Give the chart file a name.</a:t>
            </a:r>
          </a:p>
          <a:p>
            <a:r>
              <a:rPr lang="en-US" dirty="0" err="1"/>
              <a:t>png</a:t>
            </a:r>
            <a:r>
              <a:rPr lang="en-US" dirty="0"/>
              <a:t>(file = "hist.png")</a:t>
            </a:r>
          </a:p>
          <a:p>
            <a:endParaRPr lang="en-US" dirty="0"/>
          </a:p>
          <a:p>
            <a:r>
              <a:rPr lang="en-US" dirty="0"/>
              <a:t># Create the histogram.</a:t>
            </a:r>
          </a:p>
          <a:p>
            <a:r>
              <a:rPr lang="en-US" dirty="0"/>
              <a:t>hist(v, </a:t>
            </a:r>
            <a:r>
              <a:rPr lang="en-US" dirty="0" err="1"/>
              <a:t>xlab</a:t>
            </a:r>
            <a:r>
              <a:rPr lang="en-US" dirty="0"/>
              <a:t> = “</a:t>
            </a:r>
            <a:r>
              <a:rPr lang="en-US" dirty="0" err="1"/>
              <a:t>marks",col</a:t>
            </a:r>
            <a:r>
              <a:rPr lang="en-US" dirty="0"/>
              <a:t> = “blue", border = "black")</a:t>
            </a:r>
          </a:p>
          <a:p>
            <a:endParaRPr lang="en-US" dirty="0"/>
          </a:p>
          <a:p>
            <a:r>
              <a:rPr lang="en-US" dirty="0"/>
              <a:t># Save the file.</a:t>
            </a:r>
          </a:p>
          <a:p>
            <a:r>
              <a:rPr lang="en-US" dirty="0" err="1"/>
              <a:t>dev.off</a:t>
            </a:r>
            <a:r>
              <a:rPr lang="en-US" dirty="0"/>
              <a:t>()</a:t>
            </a:r>
            <a:endParaRPr lang="en-IN" dirty="0"/>
          </a:p>
        </p:txBody>
      </p:sp>
    </p:spTree>
    <p:extLst>
      <p:ext uri="{BB962C8B-B14F-4D97-AF65-F5344CB8AC3E}">
        <p14:creationId xmlns:p14="http://schemas.microsoft.com/office/powerpoint/2010/main" val="3499412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082A-9118-0A6E-39A3-7BF97A4700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9BCDFA-0E89-25BB-B55B-700F34494BD3}"/>
              </a:ext>
            </a:extLst>
          </p:cNvPr>
          <p:cNvSpPr>
            <a:spLocks noGrp="1"/>
          </p:cNvSpPr>
          <p:nvPr>
            <p:ph idx="1"/>
          </p:nvPr>
        </p:nvSpPr>
        <p:spPr/>
        <p:txBody>
          <a:bodyPr/>
          <a:lstStyle/>
          <a:p>
            <a:r>
              <a:rPr lang="en-US" dirty="0"/>
              <a:t>To specify the range of values allowed in X axis and Y axis, we can use the </a:t>
            </a:r>
            <a:r>
              <a:rPr lang="en-US" dirty="0" err="1"/>
              <a:t>xlim</a:t>
            </a:r>
            <a:r>
              <a:rPr lang="en-US" dirty="0"/>
              <a:t> and </a:t>
            </a:r>
            <a:r>
              <a:rPr lang="en-US" dirty="0" err="1"/>
              <a:t>ylim</a:t>
            </a:r>
            <a:r>
              <a:rPr lang="en-US" dirty="0"/>
              <a:t> parameters.</a:t>
            </a:r>
          </a:p>
          <a:p>
            <a:endParaRPr lang="en-US" dirty="0"/>
          </a:p>
          <a:p>
            <a:r>
              <a:rPr lang="en-US" dirty="0"/>
              <a:t>The width of each of the bar can be decided by using breaks.</a:t>
            </a:r>
            <a:endParaRPr lang="en-IN" dirty="0"/>
          </a:p>
        </p:txBody>
      </p:sp>
    </p:spTree>
    <p:extLst>
      <p:ext uri="{BB962C8B-B14F-4D97-AF65-F5344CB8AC3E}">
        <p14:creationId xmlns:p14="http://schemas.microsoft.com/office/powerpoint/2010/main" val="3045569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1EDE6-87D3-F6CF-5D7F-D244A3619E6C}"/>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CD05276F-5CCC-719D-2B91-3EB48823D530}"/>
              </a:ext>
            </a:extLst>
          </p:cNvPr>
          <p:cNvSpPr>
            <a:spLocks noGrp="1"/>
          </p:cNvSpPr>
          <p:nvPr>
            <p:ph idx="1"/>
          </p:nvPr>
        </p:nvSpPr>
        <p:spPr/>
        <p:txBody>
          <a:bodyPr>
            <a:normAutofit fontScale="77500" lnSpcReduction="20000"/>
          </a:bodyPr>
          <a:lstStyle/>
          <a:p>
            <a:r>
              <a:rPr lang="en-IN" dirty="0"/>
              <a:t># Create data for the graph.</a:t>
            </a:r>
          </a:p>
          <a:p>
            <a:r>
              <a:rPr lang="en-IN" dirty="0"/>
              <a:t>v &lt;- c(9,13,21,8,36,22,12,41,31,33,19)</a:t>
            </a:r>
          </a:p>
          <a:p>
            <a:endParaRPr lang="en-IN" dirty="0"/>
          </a:p>
          <a:p>
            <a:r>
              <a:rPr lang="en-IN" dirty="0"/>
              <a:t># Give the chart file a name.</a:t>
            </a:r>
          </a:p>
          <a:p>
            <a:r>
              <a:rPr lang="en-IN" dirty="0" err="1"/>
              <a:t>png</a:t>
            </a:r>
            <a:r>
              <a:rPr lang="en-IN" dirty="0"/>
              <a:t>(file = "histogram_lim_breaks.png")</a:t>
            </a:r>
          </a:p>
          <a:p>
            <a:endParaRPr lang="en-IN" dirty="0"/>
          </a:p>
          <a:p>
            <a:r>
              <a:rPr lang="en-IN" dirty="0"/>
              <a:t># Create the histogram.</a:t>
            </a:r>
          </a:p>
          <a:p>
            <a:r>
              <a:rPr lang="en-IN" dirty="0"/>
              <a:t>hist(</a:t>
            </a:r>
            <a:r>
              <a:rPr lang="en-IN" dirty="0" err="1"/>
              <a:t>v,xlab</a:t>
            </a:r>
            <a:r>
              <a:rPr lang="en-IN" dirty="0"/>
              <a:t> = "</a:t>
            </a:r>
            <a:r>
              <a:rPr lang="en-IN" dirty="0" err="1"/>
              <a:t>Weight",col</a:t>
            </a:r>
            <a:r>
              <a:rPr lang="en-IN" dirty="0"/>
              <a:t> = "</a:t>
            </a:r>
            <a:r>
              <a:rPr lang="en-IN" dirty="0" err="1"/>
              <a:t>green",border</a:t>
            </a:r>
            <a:r>
              <a:rPr lang="en-IN" dirty="0"/>
              <a:t> = "red", </a:t>
            </a:r>
            <a:r>
              <a:rPr lang="en-IN" dirty="0" err="1"/>
              <a:t>xlim</a:t>
            </a:r>
            <a:r>
              <a:rPr lang="en-IN" dirty="0"/>
              <a:t> = c(0,40), </a:t>
            </a:r>
            <a:r>
              <a:rPr lang="en-IN" dirty="0" err="1"/>
              <a:t>ylim</a:t>
            </a:r>
            <a:r>
              <a:rPr lang="en-IN" dirty="0"/>
              <a:t> = c(0,5),</a:t>
            </a:r>
          </a:p>
          <a:p>
            <a:r>
              <a:rPr lang="en-IN" dirty="0"/>
              <a:t>   breaks = 5)</a:t>
            </a:r>
          </a:p>
          <a:p>
            <a:endParaRPr lang="en-IN" dirty="0"/>
          </a:p>
          <a:p>
            <a:r>
              <a:rPr lang="en-IN" dirty="0"/>
              <a:t># Save the file.</a:t>
            </a:r>
          </a:p>
          <a:p>
            <a:r>
              <a:rPr lang="en-IN" dirty="0" err="1"/>
              <a:t>dev.off</a:t>
            </a:r>
            <a:r>
              <a:rPr lang="en-IN" dirty="0"/>
              <a:t>()</a:t>
            </a:r>
          </a:p>
        </p:txBody>
      </p:sp>
    </p:spTree>
    <p:extLst>
      <p:ext uri="{BB962C8B-B14F-4D97-AF65-F5344CB8AC3E}">
        <p14:creationId xmlns:p14="http://schemas.microsoft.com/office/powerpoint/2010/main" val="844086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536E6-8C15-A4EA-73F4-02A8E0ABE405}"/>
              </a:ext>
            </a:extLst>
          </p:cNvPr>
          <p:cNvSpPr>
            <a:spLocks noGrp="1"/>
          </p:cNvSpPr>
          <p:nvPr>
            <p:ph type="title"/>
          </p:nvPr>
        </p:nvSpPr>
        <p:spPr/>
        <p:txBody>
          <a:bodyPr/>
          <a:lstStyle/>
          <a:p>
            <a:r>
              <a:rPr lang="en-IN" b="0" i="0" dirty="0">
                <a:solidFill>
                  <a:srgbClr val="303030"/>
                </a:solidFill>
                <a:effectLst/>
                <a:latin typeface="Heebo" pitchFamily="2" charset="-79"/>
                <a:cs typeface="Heebo" pitchFamily="2" charset="-79"/>
              </a:rPr>
              <a:t>R - Bar Charts</a:t>
            </a:r>
            <a:br>
              <a:rPr lang="en-IN" b="0" i="0" dirty="0">
                <a:solidFill>
                  <a:srgbClr val="30303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8A5EC6D7-AF2E-4E85-8574-952CE989B726}"/>
              </a:ext>
            </a:extLst>
          </p:cNvPr>
          <p:cNvSpPr>
            <a:spLocks noGrp="1"/>
          </p:cNvSpPr>
          <p:nvPr>
            <p:ph idx="1"/>
          </p:nvPr>
        </p:nvSpPr>
        <p:spPr/>
        <p:txBody>
          <a:bodyPr/>
          <a:lstStyle/>
          <a:p>
            <a:r>
              <a:rPr lang="en-US" dirty="0"/>
              <a:t>R uses the function </a:t>
            </a:r>
            <a:r>
              <a:rPr lang="en-US" dirty="0" err="1"/>
              <a:t>barplot</a:t>
            </a:r>
            <a:r>
              <a:rPr lang="en-US" dirty="0"/>
              <a:t>() to create bar charts. R can draw both vertical and Horizontal bars in the bar chart. In bar chart each of the bars can be given different colors.</a:t>
            </a:r>
            <a:endParaRPr lang="en-IN" dirty="0"/>
          </a:p>
        </p:txBody>
      </p:sp>
    </p:spTree>
    <p:extLst>
      <p:ext uri="{BB962C8B-B14F-4D97-AF65-F5344CB8AC3E}">
        <p14:creationId xmlns:p14="http://schemas.microsoft.com/office/powerpoint/2010/main" val="1026229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ED253-E157-F349-1EFF-24F8B8708C4B}"/>
              </a:ext>
            </a:extLst>
          </p:cNvPr>
          <p:cNvSpPr>
            <a:spLocks noGrp="1"/>
          </p:cNvSpPr>
          <p:nvPr>
            <p:ph type="title"/>
          </p:nvPr>
        </p:nvSpPr>
        <p:spPr/>
        <p:txBody>
          <a:bodyPr/>
          <a:lstStyle/>
          <a:p>
            <a:r>
              <a:rPr lang="en-US" dirty="0"/>
              <a:t>Syntax</a:t>
            </a:r>
            <a:br>
              <a:rPr lang="en-US" dirty="0"/>
            </a:br>
            <a:endParaRPr lang="en-IN" dirty="0"/>
          </a:p>
        </p:txBody>
      </p:sp>
      <p:sp>
        <p:nvSpPr>
          <p:cNvPr id="3" name="Content Placeholder 2">
            <a:extLst>
              <a:ext uri="{FF2B5EF4-FFF2-40B4-BE49-F238E27FC236}">
                <a16:creationId xmlns:a16="http://schemas.microsoft.com/office/drawing/2014/main" id="{3AC605E4-224A-5AA6-6A10-65AD66DCF666}"/>
              </a:ext>
            </a:extLst>
          </p:cNvPr>
          <p:cNvSpPr>
            <a:spLocks noGrp="1"/>
          </p:cNvSpPr>
          <p:nvPr>
            <p:ph idx="1"/>
          </p:nvPr>
        </p:nvSpPr>
        <p:spPr/>
        <p:txBody>
          <a:bodyPr>
            <a:normAutofit fontScale="77500" lnSpcReduction="20000"/>
          </a:bodyPr>
          <a:lstStyle/>
          <a:p>
            <a:r>
              <a:rPr lang="en-US" dirty="0"/>
              <a:t>The basic syntax to create a bar-chart in R is −</a:t>
            </a:r>
          </a:p>
          <a:p>
            <a:endParaRPr lang="en-US" dirty="0"/>
          </a:p>
          <a:p>
            <a:r>
              <a:rPr lang="en-US" dirty="0" err="1">
                <a:solidFill>
                  <a:srgbClr val="C00000"/>
                </a:solidFill>
              </a:rPr>
              <a:t>barplot</a:t>
            </a:r>
            <a:r>
              <a:rPr lang="en-US" dirty="0">
                <a:solidFill>
                  <a:srgbClr val="C00000"/>
                </a:solidFill>
              </a:rPr>
              <a:t>(</a:t>
            </a:r>
            <a:r>
              <a:rPr lang="en-US" dirty="0" err="1">
                <a:solidFill>
                  <a:srgbClr val="C00000"/>
                </a:solidFill>
              </a:rPr>
              <a:t>H,xlab,ylab,main</a:t>
            </a:r>
            <a:r>
              <a:rPr lang="en-US" dirty="0">
                <a:solidFill>
                  <a:srgbClr val="C00000"/>
                </a:solidFill>
              </a:rPr>
              <a:t>, </a:t>
            </a:r>
            <a:r>
              <a:rPr lang="en-US" dirty="0" err="1">
                <a:solidFill>
                  <a:srgbClr val="C00000"/>
                </a:solidFill>
              </a:rPr>
              <a:t>names.arg,col</a:t>
            </a:r>
            <a:r>
              <a:rPr lang="en-US" dirty="0">
                <a:solidFill>
                  <a:srgbClr val="C00000"/>
                </a:solidFill>
              </a:rPr>
              <a:t>)</a:t>
            </a:r>
          </a:p>
          <a:p>
            <a:endParaRPr lang="en-US" dirty="0"/>
          </a:p>
          <a:p>
            <a:r>
              <a:rPr lang="en-US" dirty="0"/>
              <a:t>Following is the description of the parameters used −</a:t>
            </a:r>
          </a:p>
          <a:p>
            <a:endParaRPr lang="en-US" dirty="0"/>
          </a:p>
          <a:p>
            <a:r>
              <a:rPr lang="en-US" dirty="0"/>
              <a:t>H is a vector or matrix containing numeric values used in bar chart.</a:t>
            </a:r>
          </a:p>
          <a:p>
            <a:r>
              <a:rPr lang="en-US" dirty="0" err="1"/>
              <a:t>xlab</a:t>
            </a:r>
            <a:r>
              <a:rPr lang="en-US" dirty="0"/>
              <a:t> is the label for x axis.</a:t>
            </a:r>
          </a:p>
          <a:p>
            <a:r>
              <a:rPr lang="en-US" dirty="0" err="1"/>
              <a:t>ylab</a:t>
            </a:r>
            <a:r>
              <a:rPr lang="en-US" dirty="0"/>
              <a:t> is the label for y axis.</a:t>
            </a:r>
          </a:p>
          <a:p>
            <a:r>
              <a:rPr lang="en-US" dirty="0"/>
              <a:t>main is the title of the bar chart.</a:t>
            </a:r>
          </a:p>
          <a:p>
            <a:r>
              <a:rPr lang="en-US" dirty="0" err="1"/>
              <a:t>names.arg</a:t>
            </a:r>
            <a:r>
              <a:rPr lang="en-US" dirty="0"/>
              <a:t> is a vector of names appearing under each bar.</a:t>
            </a:r>
          </a:p>
          <a:p>
            <a:r>
              <a:rPr lang="en-US" dirty="0"/>
              <a:t>col is used to give colors to the bars in the graph.</a:t>
            </a:r>
            <a:endParaRPr lang="en-IN" dirty="0"/>
          </a:p>
        </p:txBody>
      </p:sp>
    </p:spTree>
    <p:extLst>
      <p:ext uri="{BB962C8B-B14F-4D97-AF65-F5344CB8AC3E}">
        <p14:creationId xmlns:p14="http://schemas.microsoft.com/office/powerpoint/2010/main" val="3789453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1384</Words>
  <Application>Microsoft Office PowerPoint</Application>
  <PresentationFormat>Widescreen</PresentationFormat>
  <Paragraphs>166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Heebo</vt:lpstr>
      <vt:lpstr>Nunito</vt:lpstr>
      <vt:lpstr>Office Theme</vt:lpstr>
      <vt:lpstr>Graph in R</vt:lpstr>
      <vt:lpstr> Histogram </vt:lpstr>
      <vt:lpstr>Syntax: </vt:lpstr>
      <vt:lpstr>PowerPoint Presentation</vt:lpstr>
      <vt:lpstr>Example:</vt:lpstr>
      <vt:lpstr>PowerPoint Presentation</vt:lpstr>
      <vt:lpstr>Example:</vt:lpstr>
      <vt:lpstr>R - Bar Charts </vt:lpstr>
      <vt:lpstr>Syntax </vt:lpstr>
      <vt:lpstr>PowerPoint Presentation</vt:lpstr>
      <vt:lpstr>Bar Chart Labels, Title and Colors</vt:lpstr>
      <vt:lpstr>PowerPoint Presentation</vt:lpstr>
      <vt:lpstr>Group Bar Chart and Stacked Bar Chart</vt:lpstr>
      <vt:lpstr>PowerPoint Presentation</vt:lpstr>
      <vt:lpstr>R - Pie Charts </vt:lpstr>
      <vt:lpstr>Syntax </vt:lpstr>
      <vt:lpstr>Example: </vt:lpstr>
      <vt:lpstr>Pie Chart Title and Colors</vt:lpstr>
      <vt:lpstr>PowerPoint Presentation</vt:lpstr>
      <vt:lpstr>3D Pie Chart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in R</dc:title>
  <dc:creator>Vasu Aggarwal</dc:creator>
  <cp:lastModifiedBy>Vasu Aggarwal</cp:lastModifiedBy>
  <cp:revision>31</cp:revision>
  <dcterms:created xsi:type="dcterms:W3CDTF">2022-11-07T00:04:02Z</dcterms:created>
  <dcterms:modified xsi:type="dcterms:W3CDTF">2022-12-05T09:35:08Z</dcterms:modified>
</cp:coreProperties>
</file>