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6092" y="1878279"/>
            <a:ext cx="5639815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1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443" y="2969751"/>
            <a:ext cx="8519160" cy="137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145" y="561213"/>
            <a:ext cx="59480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i="0" spc="-105" dirty="0">
                <a:latin typeface="Calibri Light"/>
                <a:cs typeface="Calibri Light"/>
              </a:rPr>
              <a:t>Ca</a:t>
            </a:r>
            <a:r>
              <a:rPr sz="6000" i="0" spc="-120" dirty="0">
                <a:latin typeface="Calibri Light"/>
                <a:cs typeface="Calibri Light"/>
              </a:rPr>
              <a:t>p</a:t>
            </a:r>
            <a:r>
              <a:rPr sz="6000" i="0" spc="-114" dirty="0">
                <a:latin typeface="Calibri Light"/>
                <a:cs typeface="Calibri Light"/>
              </a:rPr>
              <a:t>s</a:t>
            </a:r>
            <a:r>
              <a:rPr sz="6000" i="0" spc="-100" dirty="0">
                <a:latin typeface="Calibri Light"/>
                <a:cs typeface="Calibri Light"/>
              </a:rPr>
              <a:t>t</a:t>
            </a:r>
            <a:r>
              <a:rPr sz="6000" i="0" spc="-120" dirty="0">
                <a:latin typeface="Calibri Light"/>
                <a:cs typeface="Calibri Light"/>
              </a:rPr>
              <a:t>on</a:t>
            </a:r>
            <a:r>
              <a:rPr sz="6000" i="0" dirty="0">
                <a:latin typeface="Calibri Light"/>
                <a:cs typeface="Calibri Light"/>
              </a:rPr>
              <a:t>e</a:t>
            </a:r>
            <a:r>
              <a:rPr sz="6000" i="0" spc="-315" dirty="0">
                <a:latin typeface="Calibri Light"/>
                <a:cs typeface="Calibri Light"/>
              </a:rPr>
              <a:t> </a:t>
            </a:r>
            <a:r>
              <a:rPr sz="6000" i="0" spc="-110" dirty="0">
                <a:latin typeface="Calibri Light"/>
                <a:cs typeface="Calibri Light"/>
              </a:rPr>
              <a:t>P</a:t>
            </a:r>
            <a:r>
              <a:rPr sz="6000" i="0" spc="-90" dirty="0">
                <a:latin typeface="Calibri Light"/>
                <a:cs typeface="Calibri Light"/>
              </a:rPr>
              <a:t>r</a:t>
            </a:r>
            <a:r>
              <a:rPr sz="6000" i="0" spc="-105" dirty="0">
                <a:latin typeface="Calibri Light"/>
                <a:cs typeface="Calibri Light"/>
              </a:rPr>
              <a:t>o</a:t>
            </a:r>
            <a:r>
              <a:rPr sz="6000" i="0" spc="-85" dirty="0">
                <a:latin typeface="Calibri Light"/>
                <a:cs typeface="Calibri Light"/>
              </a:rPr>
              <a:t>j</a:t>
            </a:r>
            <a:r>
              <a:rPr sz="6000" i="0" spc="-110" dirty="0">
                <a:latin typeface="Calibri Light"/>
                <a:cs typeface="Calibri Light"/>
              </a:rPr>
              <a:t>e</a:t>
            </a:r>
            <a:r>
              <a:rPr sz="6000" i="0" spc="-105" dirty="0">
                <a:latin typeface="Calibri Light"/>
                <a:cs typeface="Calibri Light"/>
              </a:rPr>
              <a:t>c</a:t>
            </a:r>
            <a:r>
              <a:rPr sz="6000" i="0" dirty="0">
                <a:latin typeface="Calibri Light"/>
                <a:cs typeface="Calibri Light"/>
              </a:rPr>
              <a:t>t</a:t>
            </a:r>
            <a:r>
              <a:rPr sz="6000" i="0" spc="-280" dirty="0">
                <a:latin typeface="Calibri Light"/>
                <a:cs typeface="Calibri Light"/>
              </a:rPr>
              <a:t> 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0110" y="1963877"/>
            <a:ext cx="8112125" cy="1230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1F487C"/>
                </a:solidFill>
                <a:latin typeface="Times New Roman"/>
                <a:cs typeface="Times New Roman"/>
              </a:rPr>
              <a:t>HEALTH</a:t>
            </a:r>
            <a:r>
              <a:rPr sz="40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Times New Roman"/>
                <a:cs typeface="Times New Roman"/>
              </a:rPr>
              <a:t>INSURANCE</a:t>
            </a:r>
            <a:r>
              <a:rPr sz="4000" spc="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1F487C"/>
                </a:solidFill>
                <a:latin typeface="Times New Roman"/>
                <a:cs typeface="Times New Roman"/>
              </a:rPr>
              <a:t>CROSS</a:t>
            </a:r>
            <a:r>
              <a:rPr sz="40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1F487C"/>
                </a:solidFill>
                <a:latin typeface="Times New Roman"/>
                <a:cs typeface="Times New Roman"/>
              </a:rPr>
              <a:t>SELL</a:t>
            </a:r>
            <a:endParaRPr sz="4000" dirty="0">
              <a:latin typeface="Times New Roman"/>
              <a:cs typeface="Times New Roman"/>
            </a:endParaRPr>
          </a:p>
          <a:p>
            <a:pPr marR="133985" algn="ctr">
              <a:lnSpc>
                <a:spcPts val="4740"/>
              </a:lnSpc>
              <a:spcBef>
                <a:spcPts val="5"/>
              </a:spcBef>
            </a:pPr>
            <a:r>
              <a:rPr sz="4000" spc="-5" dirty="0">
                <a:solidFill>
                  <a:srgbClr val="1F487C"/>
                </a:solidFill>
                <a:latin typeface="Times New Roman"/>
                <a:cs typeface="Times New Roman"/>
              </a:rPr>
              <a:t>PREDICTION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14" y="309498"/>
            <a:ext cx="3874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91" y="1624697"/>
            <a:ext cx="3676161" cy="2812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4214" y="1621417"/>
            <a:ext cx="4540168" cy="26344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5203952"/>
            <a:ext cx="4881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Vehicle_Damage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buy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insurance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2730" y="4815662"/>
            <a:ext cx="5057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above plot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vehicle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15" dirty="0"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443" y="560577"/>
            <a:ext cx="2947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Data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354" y="1957585"/>
            <a:ext cx="3795583" cy="2965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6484" y="1755563"/>
            <a:ext cx="3222433" cy="27467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13829" y="5135067"/>
            <a:ext cx="4378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36854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54%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ahe</a:t>
            </a:r>
            <a:endParaRPr sz="1800">
              <a:latin typeface="Calibri"/>
              <a:cs typeface="Calibri"/>
            </a:endParaRPr>
          </a:p>
          <a:p>
            <a:pPr marR="22860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46%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yet.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perviosly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inetrested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5169153"/>
            <a:ext cx="5508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Male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slightly </a:t>
            </a:r>
            <a:r>
              <a:rPr sz="1800" spc="-10" dirty="0">
                <a:latin typeface="Calibri"/>
                <a:cs typeface="Calibri"/>
              </a:rPr>
              <a:t>greater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of</a:t>
            </a:r>
            <a:r>
              <a:rPr sz="1800" spc="-10" dirty="0">
                <a:latin typeface="Calibri"/>
                <a:cs typeface="Calibri"/>
              </a:rPr>
              <a:t> female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also</a:t>
            </a:r>
            <a:r>
              <a:rPr sz="1800" spc="-10" dirty="0">
                <a:latin typeface="Calibri"/>
                <a:cs typeface="Calibri"/>
              </a:rPr>
              <a:t> little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13" y="346024"/>
            <a:ext cx="3515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621536"/>
            <a:ext cx="8305800" cy="31726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6794" y="5254878"/>
            <a:ext cx="6686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31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50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respond.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Young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900" y="229311"/>
            <a:ext cx="3515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Bivariate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419" y="1562938"/>
            <a:ext cx="5092147" cy="27611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6441" y="1485900"/>
            <a:ext cx="3708595" cy="2762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9194" y="4972050"/>
            <a:ext cx="93319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vechicle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1-2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Vehicle_Age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&lt;1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buying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Insurance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slightly 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217" y="240538"/>
            <a:ext cx="25247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2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Correlation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365" y="1200699"/>
            <a:ext cx="9489809" cy="4673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0111" y="5822086"/>
            <a:ext cx="786574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25" dirty="0">
                <a:solidFill>
                  <a:srgbClr val="0D0D0D"/>
                </a:solidFill>
                <a:latin typeface="Roboto"/>
                <a:cs typeface="Roboto"/>
              </a:rPr>
              <a:t>ľaíget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vaíiable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not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much</a:t>
            </a:r>
            <a:r>
              <a:rPr sz="18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affected</a:t>
            </a:r>
            <a:r>
              <a:rPr sz="18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Roboto"/>
                <a:cs typeface="Roboto"/>
              </a:rPr>
              <a:t>by</a:t>
            </a:r>
            <a:r>
              <a:rPr sz="18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Vintage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vaíiable.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díop</a:t>
            </a:r>
            <a:r>
              <a:rPr sz="1800" spc="-15" dirty="0">
                <a:solidFill>
                  <a:srgbClr val="0D0D0D"/>
                </a:solidFill>
                <a:latin typeface="Roboto"/>
                <a:cs typeface="Roboto"/>
              </a:rPr>
              <a:t> least</a:t>
            </a:r>
            <a:endParaRPr sz="1800">
              <a:latin typeface="Roboto"/>
              <a:cs typeface="Roboto"/>
            </a:endParaRPr>
          </a:p>
          <a:p>
            <a:pPr marL="299085">
              <a:lnSpc>
                <a:spcPts val="2150"/>
              </a:lnSpc>
            </a:pP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coííelated</a:t>
            </a:r>
            <a:r>
              <a:rPr sz="18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Roboto"/>
                <a:cs typeface="Roboto"/>
              </a:rPr>
              <a:t>vaíiable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840" y="331977"/>
            <a:ext cx="34112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Model</a:t>
            </a: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Building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471930"/>
            <a:ext cx="8901430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clearly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saw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huge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12700" marR="2635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Standard ML techniques such as Decision </a:t>
            </a:r>
            <a:r>
              <a:rPr sz="2000" spc="-20" dirty="0">
                <a:latin typeface="Times New Roman"/>
                <a:cs typeface="Times New Roman"/>
              </a:rPr>
              <a:t>Tree </a:t>
            </a:r>
            <a:r>
              <a:rPr sz="2000" dirty="0">
                <a:latin typeface="Times New Roman"/>
                <a:cs typeface="Times New Roman"/>
              </a:rPr>
              <a:t>and Logistic Regression have a bias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towards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majority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" dirty="0">
                <a:latin typeface="Times New Roman"/>
                <a:cs typeface="Times New Roman"/>
              </a:rPr>
              <a:t> tend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ignore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minority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 </a:t>
            </a:r>
            <a:r>
              <a:rPr sz="2000" dirty="0">
                <a:latin typeface="Times New Roman"/>
                <a:cs typeface="Times New Roman"/>
              </a:rPr>
              <a:t>technique.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0878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After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Random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Sampling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Minor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Class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Total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Samples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668798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Original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dataset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shape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Counter({0: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334399,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1: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46710})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Resampled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shape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Counter({1: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334399,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0: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334399})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modeling,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Logistic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Regression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RandomForest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XGBoost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44" y="422910"/>
            <a:ext cx="3858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Logistic</a:t>
            </a:r>
            <a:r>
              <a:rPr sz="4000" b="0" i="0" u="heavy" spc="-1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Regression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2056257"/>
            <a:ext cx="672909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684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method,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logistic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sigmoid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statisticians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describe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growth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ecology,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maxing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carrying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capacity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r>
              <a:rPr sz="1800" spc="-15" dirty="0">
                <a:latin typeface="Calibri"/>
                <a:cs typeface="Calibri"/>
              </a:rPr>
              <a:t> It’s</a:t>
            </a:r>
            <a:r>
              <a:rPr sz="1800" dirty="0">
                <a:latin typeface="Calibri"/>
                <a:cs typeface="Calibri"/>
              </a:rPr>
              <a:t> an S-shaped</a:t>
            </a:r>
            <a:r>
              <a:rPr sz="1800" spc="-5" dirty="0">
                <a:latin typeface="Calibri"/>
                <a:cs typeface="Calibri"/>
              </a:rPr>
              <a:t> curve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real-valued </a:t>
            </a:r>
            <a:r>
              <a:rPr sz="1800" dirty="0">
                <a:latin typeface="Calibri"/>
                <a:cs typeface="Calibri"/>
              </a:rPr>
              <a:t> number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exactly </a:t>
            </a:r>
            <a:r>
              <a:rPr sz="1800" spc="-10" dirty="0">
                <a:latin typeface="Calibri"/>
                <a:cs typeface="Calibri"/>
              </a:rPr>
              <a:t> 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 </a:t>
            </a:r>
            <a:r>
              <a:rPr sz="1800" spc="-5" dirty="0">
                <a:latin typeface="Calibri"/>
                <a:cs typeface="Calibri"/>
              </a:rPr>
              <a:t>limits.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way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confusion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matrix, </a:t>
            </a:r>
            <a:r>
              <a:rPr sz="1800" spc="-10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incorrect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299085" marR="508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Logistic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confusion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responses 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negative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reponses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4021" y="884834"/>
            <a:ext cx="3336878" cy="21846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916" y="3800475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44" y="282320"/>
            <a:ext cx="5447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RandomForest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Classifier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52" y="1960626"/>
            <a:ext cx="754507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meta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estimator</a:t>
            </a:r>
            <a:r>
              <a:rPr sz="2000" dirty="0">
                <a:latin typeface="Times New Roman"/>
                <a:cs typeface="Times New Roman"/>
              </a:rPr>
              <a:t> 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classifiers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sub-samples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endParaRPr sz="2000">
              <a:latin typeface="Times New Roman"/>
              <a:cs typeface="Times New Roman"/>
            </a:endParaRPr>
          </a:p>
          <a:p>
            <a:pPr marL="354965" marR="1066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averaging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improve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over-fitting.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sub-sample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Parameter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bootsrap=True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otherwise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354965" marR="1333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Here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randomforest</a:t>
            </a:r>
            <a:r>
              <a:rPr sz="20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performing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better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confusion</a:t>
            </a:r>
            <a:r>
              <a:rPr sz="20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matrix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now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shows that the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now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much better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with predicting positive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responses.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0596" y="1255775"/>
            <a:ext cx="3420191" cy="2324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048" y="3952875"/>
            <a:ext cx="3638179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73" y="260349"/>
            <a:ext cx="1763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XGBo</a:t>
            </a:r>
            <a:r>
              <a:rPr sz="4000" b="0" i="0" u="heavy" spc="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726" y="1190726"/>
            <a:ext cx="7356475" cy="48698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79400" indent="-25781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dirty="0">
                <a:latin typeface="Times New Roman"/>
                <a:cs typeface="Times New Roman"/>
              </a:rPr>
              <a:t> comes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boosting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known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spc="-10" dirty="0">
                <a:latin typeface="Times New Roman"/>
                <a:cs typeface="Times New Roman"/>
              </a:rPr>
              <a:t>extra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gradient</a:t>
            </a:r>
            <a:r>
              <a:rPr sz="1800" dirty="0">
                <a:latin typeface="Times New Roman"/>
                <a:cs typeface="Times New Roman"/>
              </a:rPr>
              <a:t> boosting.</a:t>
            </a:r>
            <a:endParaRPr sz="1800">
              <a:latin typeface="Times New Roman"/>
              <a:cs typeface="Times New Roman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/>
                <a:cs typeface="Times New Roman"/>
              </a:rPr>
              <a:t>GBM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first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calculates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after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prediction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Times New Roman"/>
                <a:cs typeface="Times New Roman"/>
              </a:rPr>
              <a:t>obtain.</a:t>
            </a:r>
            <a:endParaRPr sz="1800">
              <a:latin typeface="Times New Roman"/>
              <a:cs typeface="Times New Roman"/>
            </a:endParaRPr>
          </a:p>
          <a:p>
            <a:pPr marL="279400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again calculates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 </a:t>
            </a:r>
            <a:r>
              <a:rPr sz="1800" spc="-15" dirty="0">
                <a:latin typeface="Times New Roman"/>
                <a:cs typeface="Times New Roman"/>
              </a:rPr>
              <a:t>residual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previous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 marL="279400" marR="221615" indent="-2578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function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spc="-10" dirty="0">
                <a:latin typeface="Times New Roman"/>
                <a:cs typeface="Times New Roman"/>
              </a:rPr>
              <a:t>give </a:t>
            </a:r>
            <a:r>
              <a:rPr sz="1800" spc="-15" dirty="0">
                <a:latin typeface="Times New Roman"/>
                <a:cs typeface="Times New Roman"/>
              </a:rPr>
              <a:t>more weightage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error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previous </a:t>
            </a:r>
            <a:r>
              <a:rPr sz="1800" spc="-5" dirty="0">
                <a:latin typeface="Times New Roman"/>
                <a:cs typeface="Times New Roman"/>
              </a:rPr>
              <a:t>model. </a:t>
            </a:r>
            <a:r>
              <a:rPr sz="1800" dirty="0">
                <a:latin typeface="Times New Roman"/>
                <a:cs typeface="Times New Roman"/>
              </a:rPr>
              <a:t>and this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process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continuous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until</a:t>
            </a:r>
            <a:r>
              <a:rPr sz="1800" spc="-5" dirty="0">
                <a:latin typeface="Times New Roman"/>
                <a:cs typeface="Times New Roman"/>
              </a:rPr>
              <a:t> MSE </a:t>
            </a:r>
            <a:r>
              <a:rPr sz="1800" spc="-10" dirty="0">
                <a:latin typeface="Times New Roman"/>
                <a:cs typeface="Times New Roman"/>
              </a:rPr>
              <a:t>gets </a:t>
            </a:r>
            <a:r>
              <a:rPr sz="1800" spc="-15" dirty="0">
                <a:latin typeface="Times New Roman"/>
                <a:cs typeface="Times New Roman"/>
              </a:rPr>
              <a:t>minimizes.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92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solidFill>
                  <a:srgbClr val="0D0D0D"/>
                </a:solidFill>
                <a:latin typeface="Roboto"/>
                <a:cs typeface="Roboto"/>
              </a:rPr>
              <a:t>Fíom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confusion</a:t>
            </a:r>
            <a:r>
              <a:rPr sz="160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matíix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we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see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600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model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Roboto"/>
                <a:cs typeface="Roboto"/>
              </a:rPr>
              <a:t>bit</a:t>
            </a:r>
            <a:r>
              <a:rPr sz="1600" spc="15" dirty="0">
                <a:solidFill>
                  <a:srgbClr val="0D0D0D"/>
                </a:solidFill>
                <a:latin typeface="Roboto"/>
                <a:cs typeface="Roboto"/>
              </a:rPr>
              <a:t> betteí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6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píedicting </a:t>
            </a:r>
            <a:r>
              <a:rPr sz="1600" spc="-3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Roboto"/>
                <a:cs typeface="Roboto"/>
              </a:rPr>
              <a:t>positive</a:t>
            </a:r>
            <a:r>
              <a:rPr sz="16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íesponses.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750">
              <a:latin typeface="Roboto"/>
              <a:cs typeface="Roboto"/>
            </a:endParaRPr>
          </a:p>
          <a:p>
            <a:pPr marL="259079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XGBoost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just</a:t>
            </a:r>
            <a:r>
              <a:rPr sz="1800" dirty="0">
                <a:latin typeface="Times New Roman"/>
                <a:cs typeface="Times New Roman"/>
              </a:rPr>
              <a:t> 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extension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GBM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following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advantages.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/>
                <a:cs typeface="Times New Roman"/>
              </a:rPr>
              <a:t>Regularization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1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15" dirty="0">
                <a:latin typeface="Times New Roman"/>
                <a:cs typeface="Times New Roman"/>
              </a:rPr>
              <a:t>Parallel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Flexibility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Handles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Missing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80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pruning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95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dirty="0">
                <a:latin typeface="Times New Roman"/>
                <a:cs typeface="Times New Roman"/>
              </a:rPr>
              <a:t>Buitin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cross validation</a:t>
            </a:r>
            <a:endParaRPr sz="1800">
              <a:latin typeface="Times New Roman"/>
              <a:cs typeface="Times New Roman"/>
            </a:endParaRPr>
          </a:p>
          <a:p>
            <a:pPr marL="707390" lvl="1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707390" algn="l"/>
                <a:tab pos="708025" algn="l"/>
              </a:tabLst>
            </a:pPr>
            <a:r>
              <a:rPr sz="1800" spc="-5" dirty="0">
                <a:latin typeface="Times New Roman"/>
                <a:cs typeface="Times New Roman"/>
              </a:rPr>
              <a:t>Continuous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existing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0550" y="742958"/>
            <a:ext cx="3429000" cy="2238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7871" y="3237126"/>
            <a:ext cx="3638179" cy="27920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685" y="395427"/>
            <a:ext cx="4855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Comparing</a:t>
            </a:r>
            <a:r>
              <a:rPr sz="4400" b="0" i="0" u="heavy" spc="-1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the</a:t>
            </a:r>
            <a:r>
              <a:rPr sz="4400" b="0" i="0" u="heavy" spc="-1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Model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2327" y="2514600"/>
            <a:ext cx="8150352" cy="2637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91" y="497839"/>
            <a:ext cx="1778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8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</a:t>
            </a:r>
            <a:r>
              <a:rPr sz="4400" b="0" i="0" u="heavy" spc="-9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400" b="0" i="0" u="heavy" spc="-9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44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400" b="0" i="0" u="heavy" spc="-8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400" b="0" i="0" u="heavy" spc="-10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948" y="1506982"/>
            <a:ext cx="4620260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Problem 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Data</a:t>
            </a:r>
            <a:r>
              <a:rPr sz="2400" b="1" spc="-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E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x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y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 D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ta</a:t>
            </a:r>
            <a:r>
              <a:rPr sz="2400" b="1" spc="-1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n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y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s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is</a:t>
            </a:r>
            <a:r>
              <a:rPr sz="2400" b="1" spc="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solidFill>
                  <a:srgbClr val="4F81BC"/>
                </a:solidFill>
                <a:latin typeface="Times New Roman"/>
                <a:cs typeface="Times New Roman"/>
              </a:rPr>
              <a:t>EDA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5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20" dirty="0">
                <a:solidFill>
                  <a:srgbClr val="4F81BC"/>
                </a:solidFill>
                <a:latin typeface="Times New Roman"/>
                <a:cs typeface="Times New Roman"/>
              </a:rPr>
              <a:t>Feature</a:t>
            </a:r>
            <a:r>
              <a:rPr sz="2400" b="1" spc="-6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Engineering</a:t>
            </a:r>
            <a:r>
              <a:rPr sz="2400" b="1" spc="-4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&amp;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Selection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Building</a:t>
            </a:r>
            <a:r>
              <a:rPr sz="2400" b="1" spc="-5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 Evaluating</a:t>
            </a:r>
            <a:r>
              <a:rPr sz="2400" b="1" spc="-6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7523" y="3921252"/>
            <a:ext cx="2100072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268681"/>
            <a:ext cx="2538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Conclusion: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19530"/>
            <a:ext cx="1058672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101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Through Exploratory Data Analysis,we observed that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belonging to young </a:t>
            </a:r>
            <a:r>
              <a:rPr sz="2000" spc="5" dirty="0">
                <a:latin typeface="Times New Roman"/>
                <a:cs typeface="Times New Roman"/>
              </a:rPr>
              <a:t>Age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response.while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Young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insurance.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observed that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having </a:t>
            </a:r>
            <a:r>
              <a:rPr sz="2000" spc="-5" dirty="0">
                <a:latin typeface="Times New Roman"/>
                <a:cs typeface="Times New Roman"/>
              </a:rPr>
              <a:t>vehicles </a:t>
            </a:r>
            <a:r>
              <a:rPr sz="2000" dirty="0">
                <a:latin typeface="Times New Roman"/>
                <a:cs typeface="Times New Roman"/>
              </a:rPr>
              <a:t>older than 2 </a:t>
            </a:r>
            <a:r>
              <a:rPr sz="2000" spc="-5" dirty="0">
                <a:latin typeface="Times New Roman"/>
                <a:cs typeface="Times New Roman"/>
              </a:rPr>
              <a:t>years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likely </a:t>
            </a:r>
            <a:r>
              <a:rPr sz="2000" dirty="0">
                <a:latin typeface="Times New Roman"/>
                <a:cs typeface="Times New Roman"/>
              </a:rPr>
              <a:t>to be interested 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 insurance. </a:t>
            </a:r>
            <a:r>
              <a:rPr sz="2000" spc="-20" dirty="0">
                <a:latin typeface="Times New Roman"/>
                <a:cs typeface="Times New Roman"/>
              </a:rPr>
              <a:t>Similarly,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having </a:t>
            </a:r>
            <a:r>
              <a:rPr sz="2000" spc="-5" dirty="0">
                <a:latin typeface="Times New Roman"/>
                <a:cs typeface="Times New Roman"/>
              </a:rPr>
              <a:t>damaged vehicles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 likely </a:t>
            </a:r>
            <a:r>
              <a:rPr sz="2000" dirty="0">
                <a:latin typeface="Times New Roman"/>
                <a:cs typeface="Times New Roman"/>
              </a:rPr>
              <a:t>to be interested 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insurance.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Age, </a:t>
            </a:r>
            <a:r>
              <a:rPr sz="2000" spc="-5" dirty="0">
                <a:latin typeface="Times New Roman"/>
                <a:cs typeface="Times New Roman"/>
              </a:rPr>
              <a:t>Previously_insured,Annual_premium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afecting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variable.</a:t>
            </a:r>
            <a:endParaRPr sz="2000">
              <a:latin typeface="Times New Roman"/>
              <a:cs typeface="Times New Roman"/>
            </a:endParaRPr>
          </a:p>
          <a:p>
            <a:pPr marL="299085" marR="78613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70" dirty="0">
                <a:latin typeface="Times New Roman"/>
                <a:cs typeface="Times New Roman"/>
              </a:rPr>
              <a:t>We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observed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imbalanced.So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Sample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resampling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we applied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scaling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normalize </a:t>
            </a:r>
            <a:r>
              <a:rPr sz="2000" spc="5" dirty="0">
                <a:latin typeface="Times New Roman"/>
                <a:cs typeface="Times New Roman"/>
              </a:rPr>
              <a:t>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dirty="0">
                <a:latin typeface="Times New Roman"/>
                <a:cs typeface="Times New Roman"/>
              </a:rPr>
              <a:t> 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easier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0D0D0D"/>
              </a:buClr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Further,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 applied Machine Learning Algorithms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 determine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whether a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customer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would be intere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sted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000" spc="-35" dirty="0">
                <a:solidFill>
                  <a:srgbClr val="0D0D0D"/>
                </a:solidFill>
                <a:latin typeface="Times New Roman"/>
                <a:cs typeface="Times New Roman"/>
              </a:rPr>
              <a:t> Vehicle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Insurance.For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logistic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regression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got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accuracy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78%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 XGBClas </a:t>
            </a:r>
            <a:r>
              <a:rPr sz="2000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sifier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got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aacuracy of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79% 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whereas,.We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getting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highest accuracy of about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91%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 R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OC_AUC score of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92%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with random forest So,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From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this we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conclude that random forest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best</a:t>
            </a:r>
            <a:r>
              <a:rPr sz="20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compare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 the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1036" y="3134360"/>
            <a:ext cx="2859405" cy="73660"/>
          </a:xfrm>
          <a:custGeom>
            <a:avLst/>
            <a:gdLst/>
            <a:ahLst/>
            <a:cxnLst/>
            <a:rect l="l" t="t" r="r" b="b"/>
            <a:pathLst>
              <a:path w="2859404" h="73660">
                <a:moveTo>
                  <a:pt x="2859024" y="0"/>
                </a:moveTo>
                <a:lnTo>
                  <a:pt x="0" y="0"/>
                </a:lnTo>
                <a:lnTo>
                  <a:pt x="0" y="73151"/>
                </a:lnTo>
                <a:lnTo>
                  <a:pt x="2859024" y="73151"/>
                </a:lnTo>
                <a:lnTo>
                  <a:pt x="2859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30" dirty="0"/>
              <a:t> </a:t>
            </a:r>
            <a:r>
              <a:rPr spc="-5" dirty="0"/>
              <a:t>you</a:t>
            </a:r>
            <a:r>
              <a:rPr spc="-50" dirty="0"/>
              <a:t> </a:t>
            </a:r>
            <a:r>
              <a:rPr spc="-5" dirty="0"/>
              <a:t>!</a:t>
            </a:r>
          </a:p>
        </p:txBody>
      </p:sp>
      <p:sp>
        <p:nvSpPr>
          <p:cNvPr id="4" name="object 4"/>
          <p:cNvSpPr/>
          <p:nvPr/>
        </p:nvSpPr>
        <p:spPr>
          <a:xfrm>
            <a:off x="6583044" y="3134360"/>
            <a:ext cx="2319655" cy="73660"/>
          </a:xfrm>
          <a:custGeom>
            <a:avLst/>
            <a:gdLst/>
            <a:ahLst/>
            <a:cxnLst/>
            <a:rect l="l" t="t" r="r" b="b"/>
            <a:pathLst>
              <a:path w="2319654" h="73660">
                <a:moveTo>
                  <a:pt x="2319528" y="0"/>
                </a:moveTo>
                <a:lnTo>
                  <a:pt x="0" y="0"/>
                </a:lnTo>
                <a:lnTo>
                  <a:pt x="0" y="73151"/>
                </a:lnTo>
                <a:lnTo>
                  <a:pt x="2319528" y="73151"/>
                </a:lnTo>
                <a:lnTo>
                  <a:pt x="23195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55" y="284734"/>
            <a:ext cx="3015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Introduction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188" y="1391158"/>
            <a:ext cx="8900160" cy="339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10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insurance policy is an arrangement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which a </a:t>
            </a:r>
            <a:r>
              <a:rPr sz="2200" spc="-10" dirty="0">
                <a:latin typeface="Times New Roman"/>
                <a:cs typeface="Times New Roman"/>
              </a:rPr>
              <a:t>company </a:t>
            </a:r>
            <a:r>
              <a:rPr sz="2200" spc="-5" dirty="0">
                <a:latin typeface="Times New Roman"/>
                <a:cs typeface="Times New Roman"/>
              </a:rPr>
              <a:t>undertakes to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 a guarantee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compensation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specified loss, damage, illness,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death in return for the payment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specified premium. A premium is a </a:t>
            </a:r>
            <a:r>
              <a:rPr sz="2200" spc="5" dirty="0">
                <a:latin typeface="Times New Roman"/>
                <a:cs typeface="Times New Roman"/>
              </a:rPr>
              <a:t>sum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money that </a:t>
            </a:r>
            <a:r>
              <a:rPr sz="2200" spc="-5" dirty="0">
                <a:latin typeface="Times New Roman"/>
                <a:cs typeface="Times New Roman"/>
              </a:rPr>
              <a:t>the customer needs to </a:t>
            </a:r>
            <a:r>
              <a:rPr sz="2200" spc="-10" dirty="0">
                <a:latin typeface="Times New Roman"/>
                <a:cs typeface="Times New Roman"/>
              </a:rPr>
              <a:t>pay </a:t>
            </a:r>
            <a:r>
              <a:rPr sz="2200" spc="-5" dirty="0">
                <a:latin typeface="Times New Roman"/>
                <a:cs typeface="Times New Roman"/>
              </a:rPr>
              <a:t>regularly to an insurance company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guarantee.</a:t>
            </a:r>
            <a:endParaRPr sz="2200">
              <a:latin typeface="Times New Roman"/>
              <a:cs typeface="Times New Roman"/>
            </a:endParaRPr>
          </a:p>
          <a:p>
            <a:pPr marL="269875" marR="6350" indent="-25781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0510" algn="l"/>
              </a:tabLst>
            </a:pPr>
            <a:r>
              <a:rPr sz="2200" spc="-5" dirty="0">
                <a:latin typeface="Times New Roman"/>
                <a:cs typeface="Times New Roman"/>
              </a:rPr>
              <a:t>Just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medical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vehicle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every</a:t>
            </a:r>
            <a:r>
              <a:rPr sz="2200" dirty="0">
                <a:latin typeface="Times New Roman"/>
                <a:cs typeface="Times New Roman"/>
              </a:rPr>
              <a:t> year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 needs to </a:t>
            </a:r>
            <a:r>
              <a:rPr sz="2200" spc="-10" dirty="0">
                <a:latin typeface="Times New Roman"/>
                <a:cs typeface="Times New Roman"/>
              </a:rPr>
              <a:t>pay </a:t>
            </a:r>
            <a:r>
              <a:rPr sz="2200" spc="-5" dirty="0">
                <a:latin typeface="Times New Roman"/>
                <a:cs typeface="Times New Roman"/>
              </a:rPr>
              <a:t>a premium </a:t>
            </a:r>
            <a:r>
              <a:rPr sz="2200" spc="5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certain amount to insurance provider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 so that in case of </a:t>
            </a:r>
            <a:r>
              <a:rPr sz="2200" dirty="0">
                <a:latin typeface="Times New Roman"/>
                <a:cs typeface="Times New Roman"/>
              </a:rPr>
              <a:t>unfortunate </a:t>
            </a:r>
            <a:r>
              <a:rPr sz="2200" spc="-5" dirty="0">
                <a:latin typeface="Times New Roman"/>
                <a:cs typeface="Times New Roman"/>
              </a:rPr>
              <a:t>accident by the vehicle, the insurance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provider company will provide a compensation (called ‘sum </a:t>
            </a:r>
            <a:r>
              <a:rPr sz="2200" dirty="0">
                <a:latin typeface="Times New Roman"/>
                <a:cs typeface="Times New Roman"/>
              </a:rPr>
              <a:t>assured’) </a:t>
            </a:r>
            <a:r>
              <a:rPr sz="2200" spc="-5" dirty="0">
                <a:latin typeface="Times New Roman"/>
                <a:cs typeface="Times New Roman"/>
              </a:rPr>
              <a:t>to 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customer.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15442"/>
            <a:ext cx="3881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6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</a:t>
            </a:r>
            <a:r>
              <a:rPr sz="4000" b="0" i="0" u="heavy" spc="-5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000" b="0" i="0" spc="-185" dirty="0">
                <a:latin typeface="Calibri Light"/>
                <a:cs typeface="Calibri Light"/>
              </a:rPr>
              <a:t> 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4000" b="0" i="0" u="heavy" spc="-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000" b="0" i="0" u="heavy" spc="-7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000" b="0" i="0" u="heavy" spc="-6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en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894458"/>
            <a:ext cx="9230360" cy="37642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257810" indent="-228600">
              <a:lnSpc>
                <a:spcPct val="985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Our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 provided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Health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now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they need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help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predict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policyholders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(customers)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past</a:t>
            </a:r>
            <a:r>
              <a:rPr sz="2200" dirty="0">
                <a:latin typeface="Times New Roman"/>
                <a:cs typeface="Times New Roman"/>
              </a:rPr>
              <a:t> year</a:t>
            </a:r>
            <a:r>
              <a:rPr sz="2200" spc="-5" dirty="0">
                <a:latin typeface="Times New Roman"/>
                <a:cs typeface="Times New Roman"/>
              </a:rPr>
              <a:t> will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 provided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 the </a:t>
            </a:r>
            <a:r>
              <a:rPr sz="2200" dirty="0">
                <a:latin typeface="Times New Roman"/>
                <a:cs typeface="Times New Roman"/>
              </a:rPr>
              <a:t>company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1300" marR="31115" indent="-228600">
              <a:lnSpc>
                <a:spcPct val="985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Building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predict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 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extremely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helpful</a:t>
            </a:r>
            <a:r>
              <a:rPr sz="2200" dirty="0">
                <a:latin typeface="Times New Roman"/>
                <a:cs typeface="Times New Roman"/>
              </a:rPr>
              <a:t> for the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because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accordingly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plan its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communication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strategy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</a:t>
            </a:r>
            <a:r>
              <a:rPr sz="2200" spc="-5" dirty="0">
                <a:latin typeface="Times New Roman"/>
                <a:cs typeface="Times New Roman"/>
              </a:rPr>
              <a:t> 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those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optimise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business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revenue.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984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0" dirty="0">
                <a:latin typeface="Times New Roman"/>
                <a:cs typeface="Times New Roman"/>
              </a:rPr>
              <a:t>Now,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order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predict,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whether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would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Vehicle 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insurance,</a:t>
            </a:r>
            <a:r>
              <a:rPr sz="2200" dirty="0">
                <a:latin typeface="Times New Roman"/>
                <a:cs typeface="Times New Roman"/>
              </a:rPr>
              <a:t> you</a:t>
            </a:r>
            <a:r>
              <a:rPr sz="2200" spc="-5" dirty="0">
                <a:latin typeface="Times New Roman"/>
                <a:cs typeface="Times New Roman"/>
              </a:rPr>
              <a:t> have information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demographics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(gender,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region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 </a:t>
            </a:r>
            <a:r>
              <a:rPr sz="2200" dirty="0">
                <a:latin typeface="Times New Roman"/>
                <a:cs typeface="Times New Roman"/>
              </a:rPr>
              <a:t> type),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Vehicles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(Vehicle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Damage),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Policy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(Premium,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sourcing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channel)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291" y="167081"/>
            <a:ext cx="394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as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000" b="0" i="0" spc="-235" dirty="0">
                <a:latin typeface="Calibri Light"/>
                <a:cs typeface="Calibri Light"/>
              </a:rPr>
              <a:t> </a:t>
            </a:r>
            <a:r>
              <a:rPr sz="40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D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esc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000" b="0" i="0" u="heavy" spc="-2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0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0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ti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892" y="1270254"/>
            <a:ext cx="1417320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3580">
              <a:lnSpc>
                <a:spcPct val="1367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id </a:t>
            </a:r>
            <a:r>
              <a:rPr sz="1800" dirty="0">
                <a:latin typeface="Calibri"/>
                <a:cs typeface="Calibri"/>
              </a:rPr>
              <a:t> G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der  </a:t>
            </a:r>
            <a:r>
              <a:rPr sz="1800" spc="-5" dirty="0"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36700"/>
              </a:lnSpc>
            </a:pPr>
            <a:r>
              <a:rPr sz="1800" spc="-5" dirty="0">
                <a:latin typeface="Calibri"/>
                <a:cs typeface="Calibri"/>
              </a:rPr>
              <a:t>Driving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License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038" y="1270254"/>
            <a:ext cx="5269230" cy="19005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: Gender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endParaRPr sz="18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:0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 </a:t>
            </a:r>
            <a:r>
              <a:rPr sz="1800" dirty="0">
                <a:latin typeface="Calibri"/>
                <a:cs typeface="Calibri"/>
              </a:rPr>
              <a:t>DL,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</a:t>
            </a:r>
            <a:r>
              <a:rPr sz="1800" spc="-5" dirty="0">
                <a:latin typeface="Calibri"/>
                <a:cs typeface="Calibri"/>
              </a:rPr>
              <a:t>having DL.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:Unique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892" y="3245611"/>
            <a:ext cx="967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Insured:0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insurance.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92" y="3519299"/>
            <a:ext cx="1579880" cy="1151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5"/>
              </a:spcBef>
            </a:pPr>
            <a:r>
              <a:rPr sz="1800" spc="-1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Vehicle </a:t>
            </a:r>
            <a:r>
              <a:rPr sz="1800" spc="-5" dirty="0">
                <a:latin typeface="Calibri"/>
                <a:cs typeface="Calibri"/>
              </a:rPr>
              <a:t>Damage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Annual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5661" y="3519299"/>
            <a:ext cx="9953625" cy="11512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894"/>
              </a:spcBef>
            </a:pPr>
            <a:r>
              <a:rPr sz="1800" spc="-5" dirty="0">
                <a:latin typeface="Calibri"/>
                <a:cs typeface="Calibri"/>
              </a:rPr>
              <a:t>:Age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Calibri"/>
                <a:cs typeface="Calibri"/>
              </a:rPr>
              <a:t>:Customer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his/her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damaged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past.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didn't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his/her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vehicle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damaged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past</a:t>
            </a:r>
            <a:endParaRPr sz="18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year.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92" y="4743957"/>
            <a:ext cx="1102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Policy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 Channel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Anonymized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channel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outreaching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Agents,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892" y="5018684"/>
            <a:ext cx="913130" cy="77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Vintage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pon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9304" y="5018684"/>
            <a:ext cx="6281420" cy="7753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5" dirty="0">
                <a:latin typeface="Calibri"/>
                <a:cs typeface="Calibri"/>
              </a:rPr>
              <a:t>:Number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company.</a:t>
            </a:r>
            <a:endParaRPr sz="18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:1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interested.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574039"/>
            <a:ext cx="3527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m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p</a:t>
            </a:r>
            <a:r>
              <a:rPr sz="4400" b="0" i="0" u="heavy" spc="-4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4400" b="0" i="0" u="heavy" spc="-17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Li</a:t>
            </a:r>
            <a:r>
              <a:rPr sz="44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brar</a:t>
            </a:r>
            <a:r>
              <a:rPr sz="4400" b="0" i="0" u="heavy" spc="-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i</a:t>
            </a:r>
            <a:r>
              <a:rPr sz="4400" b="0" i="0" u="heavy" spc="-4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</a:t>
            </a:r>
            <a:r>
              <a:rPr sz="4400" b="0" i="0" u="heavy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162" y="1627758"/>
            <a:ext cx="9573260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marR="5080" indent="-228600">
              <a:lnSpc>
                <a:spcPct val="918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Library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collection of </a:t>
            </a:r>
            <a:r>
              <a:rPr sz="2000" spc="-25" dirty="0">
                <a:latin typeface="Calibri"/>
                <a:cs typeface="Calibri"/>
              </a:rPr>
              <a:t>related </a:t>
            </a:r>
            <a:r>
              <a:rPr sz="2000" dirty="0">
                <a:latin typeface="Calibri"/>
                <a:cs typeface="Calibri"/>
              </a:rPr>
              <a:t>modules. It </a:t>
            </a:r>
            <a:r>
              <a:rPr sz="2000" spc="-20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bundles </a:t>
            </a:r>
            <a:r>
              <a:rPr sz="2000" spc="-5" dirty="0">
                <a:latin typeface="Calibri"/>
                <a:cs typeface="Calibri"/>
              </a:rPr>
              <a:t>of code that 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repeatedly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programs.</a:t>
            </a:r>
            <a:r>
              <a:rPr sz="2000" spc="-5" dirty="0">
                <a:latin typeface="Calibri"/>
                <a:cs typeface="Calibri"/>
              </a:rPr>
              <a:t> It </a:t>
            </a:r>
            <a:r>
              <a:rPr sz="2000" spc="-25" dirty="0">
                <a:latin typeface="Calibri"/>
                <a:cs typeface="Calibri"/>
              </a:rPr>
              <a:t>makes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python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programming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convenient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programmer.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162" y="3772915"/>
            <a:ext cx="3108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Importing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Requrie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Libraries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58239" y="2903220"/>
            <a:ext cx="1845945" cy="730250"/>
            <a:chOff x="1158239" y="2903220"/>
            <a:chExt cx="1845945" cy="730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9" y="3268980"/>
              <a:ext cx="172212" cy="1737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875" y="3336036"/>
              <a:ext cx="172212" cy="1737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431" y="3310128"/>
              <a:ext cx="172212" cy="178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511" y="3288792"/>
              <a:ext cx="172212" cy="1752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15" y="3144012"/>
              <a:ext cx="170687" cy="178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3351" y="3209544"/>
              <a:ext cx="170687" cy="179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8383" y="3188208"/>
              <a:ext cx="172211" cy="1783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7987" y="3166872"/>
              <a:ext cx="170687" cy="1767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6067" y="3022092"/>
              <a:ext cx="172212" cy="178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0303" y="3089148"/>
              <a:ext cx="172212" cy="178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8383" y="3067812"/>
              <a:ext cx="172211" cy="1752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7987" y="3043428"/>
              <a:ext cx="170687" cy="178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3019" y="2903220"/>
              <a:ext cx="172212" cy="1767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8779" y="2967228"/>
              <a:ext cx="170687" cy="178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6859" y="2945892"/>
              <a:ext cx="170688" cy="1767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4939" y="2923032"/>
              <a:ext cx="172212" cy="1783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4439" y="3329940"/>
              <a:ext cx="172212" cy="1783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8675" y="3395472"/>
              <a:ext cx="172212" cy="1783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8279" y="3374136"/>
              <a:ext cx="170687" cy="1783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6359" y="3352800"/>
              <a:ext cx="170687" cy="1767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2915" y="3208020"/>
              <a:ext cx="170687" cy="1783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97151" y="3275076"/>
              <a:ext cx="170688" cy="178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75231" y="3253740"/>
              <a:ext cx="170687" cy="178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53311" y="3232404"/>
              <a:ext cx="172212" cy="1752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2915" y="3086100"/>
              <a:ext cx="170687" cy="1783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97151" y="3153156"/>
              <a:ext cx="170688" cy="1783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75231" y="3131820"/>
              <a:ext cx="170687" cy="17830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1787" y="3107436"/>
              <a:ext cx="170687" cy="1783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29867" y="2965704"/>
              <a:ext cx="172212" cy="1783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94103" y="3031236"/>
              <a:ext cx="172211" cy="1783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72183" y="3009900"/>
              <a:ext cx="172211" cy="1783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48739" y="2987040"/>
              <a:ext cx="172212" cy="178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61287" y="3393948"/>
              <a:ext cx="170687" cy="1752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25523" y="3457956"/>
              <a:ext cx="170687" cy="1752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03603" y="3436620"/>
              <a:ext cx="172212" cy="178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81683" y="3415284"/>
              <a:ext cx="172212" cy="178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58239" y="3272028"/>
              <a:ext cx="172212" cy="1767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22475" y="3336036"/>
              <a:ext cx="172212" cy="1783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02079" y="3314700"/>
              <a:ext cx="170687" cy="1783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80159" y="3293364"/>
              <a:ext cx="170687" cy="1783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58239" y="3148584"/>
              <a:ext cx="172212" cy="178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2475" y="3215640"/>
              <a:ext cx="172212" cy="178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02079" y="3194304"/>
              <a:ext cx="170687" cy="178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77111" y="3171444"/>
              <a:ext cx="172212" cy="1798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58239" y="3026664"/>
              <a:ext cx="169164" cy="178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0951" y="3093720"/>
              <a:ext cx="170688" cy="1783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99031" y="3072384"/>
              <a:ext cx="170687" cy="1783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75587" y="3051048"/>
              <a:ext cx="170687" cy="1783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891283" y="3229356"/>
              <a:ext cx="1112520" cy="313944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218688" y="3012948"/>
            <a:ext cx="2165604" cy="63855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740908" y="3046476"/>
            <a:ext cx="2505456" cy="50292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838200" y="4349496"/>
            <a:ext cx="6653783" cy="1495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15442"/>
            <a:ext cx="41611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1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BASIC</a:t>
            </a:r>
            <a:r>
              <a:rPr sz="4000" b="0" i="0" u="heavy" spc="-13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EXPLORATION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587" y="1756307"/>
            <a:ext cx="5928360" cy="1259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dataset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contains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381109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rows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12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columns.</a:t>
            </a:r>
            <a:endParaRPr sz="22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15" dirty="0">
                <a:latin typeface="Times New Roman"/>
                <a:cs typeface="Times New Roman"/>
              </a:rPr>
              <a:t>Outliers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present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 some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features.</a:t>
            </a:r>
            <a:endParaRPr sz="22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2200" spc="-10" dirty="0">
                <a:latin typeface="Times New Roman"/>
                <a:cs typeface="Times New Roman"/>
              </a:rPr>
              <a:t>No</a:t>
            </a:r>
            <a:r>
              <a:rPr sz="2200" spc="-5" dirty="0">
                <a:latin typeface="Times New Roman"/>
                <a:cs typeface="Times New Roman"/>
              </a:rPr>
              <a:t> null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values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present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79400" indent="-25781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pc="-5" dirty="0"/>
              <a:t>Fill</a:t>
            </a:r>
            <a:r>
              <a:rPr spc="-20" dirty="0"/>
              <a:t> </a:t>
            </a:r>
            <a:r>
              <a:rPr dirty="0"/>
              <a:t>any</a:t>
            </a:r>
            <a:r>
              <a:rPr spc="-15" dirty="0"/>
              <a:t> </a:t>
            </a:r>
            <a:r>
              <a:rPr dirty="0"/>
              <a:t>numerical</a:t>
            </a:r>
            <a:r>
              <a:rPr spc="-30" dirty="0"/>
              <a:t> </a:t>
            </a:r>
            <a:r>
              <a:rPr dirty="0"/>
              <a:t>NaNs</a:t>
            </a:r>
            <a:r>
              <a:rPr spc="-1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mode()</a:t>
            </a:r>
          </a:p>
          <a:p>
            <a:pPr marL="251460" indent="-23939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51460" algn="l"/>
                <a:tab pos="252095" algn="l"/>
                <a:tab pos="702945" algn="l"/>
                <a:tab pos="1385570" algn="l"/>
                <a:tab pos="3479800" algn="l"/>
                <a:tab pos="5871210" algn="l"/>
                <a:tab pos="6886575" algn="l"/>
                <a:tab pos="7438390" algn="l"/>
              </a:tabLst>
            </a:pPr>
            <a:r>
              <a:rPr sz="2200" spc="-5" dirty="0">
                <a:solidFill>
                  <a:srgbClr val="000000"/>
                </a:solidFill>
              </a:rPr>
              <a:t>Id,	Age,	</a:t>
            </a:r>
            <a:r>
              <a:rPr sz="2200" spc="-20" dirty="0">
                <a:solidFill>
                  <a:srgbClr val="000000"/>
                </a:solidFill>
              </a:rPr>
              <a:t>D</a:t>
            </a:r>
            <a:r>
              <a:rPr sz="2200" spc="-5" dirty="0">
                <a:solidFill>
                  <a:srgbClr val="000000"/>
                </a:solidFill>
              </a:rPr>
              <a:t>ri</a:t>
            </a:r>
            <a:r>
              <a:rPr sz="2200" dirty="0">
                <a:solidFill>
                  <a:srgbClr val="000000"/>
                </a:solidFill>
              </a:rPr>
              <a:t>v</a:t>
            </a:r>
            <a:r>
              <a:rPr sz="2200" spc="-5" dirty="0">
                <a:solidFill>
                  <a:srgbClr val="000000"/>
                </a:solidFill>
              </a:rPr>
              <a:t>ing</a:t>
            </a:r>
            <a:r>
              <a:rPr sz="2200" dirty="0">
                <a:solidFill>
                  <a:srgbClr val="000000"/>
                </a:solidFill>
              </a:rPr>
              <a:t>_</a:t>
            </a:r>
            <a:r>
              <a:rPr sz="2200" spc="-5" dirty="0">
                <a:solidFill>
                  <a:srgbClr val="000000"/>
                </a:solidFill>
              </a:rPr>
              <a:t>Licens</a:t>
            </a:r>
            <a:r>
              <a:rPr sz="2200" dirty="0">
                <a:solidFill>
                  <a:srgbClr val="000000"/>
                </a:solidFill>
              </a:rPr>
              <a:t>e</a:t>
            </a:r>
            <a:r>
              <a:rPr sz="2200" spc="-5" dirty="0">
                <a:solidFill>
                  <a:srgbClr val="000000"/>
                </a:solidFill>
              </a:rPr>
              <a:t>,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5" dirty="0">
                <a:solidFill>
                  <a:srgbClr val="000000"/>
                </a:solidFill>
              </a:rPr>
              <a:t>Previous</a:t>
            </a:r>
            <a:r>
              <a:rPr sz="2200" spc="-15" dirty="0">
                <a:solidFill>
                  <a:srgbClr val="000000"/>
                </a:solidFill>
              </a:rPr>
              <a:t>l</a:t>
            </a:r>
            <a:r>
              <a:rPr sz="2200" spc="-5" dirty="0">
                <a:solidFill>
                  <a:srgbClr val="000000"/>
                </a:solidFill>
              </a:rPr>
              <a:t>y</a:t>
            </a:r>
            <a:r>
              <a:rPr sz="2200" dirty="0">
                <a:solidFill>
                  <a:srgbClr val="000000"/>
                </a:solidFill>
              </a:rPr>
              <a:t>_</a:t>
            </a:r>
            <a:r>
              <a:rPr sz="2200" spc="-5" dirty="0">
                <a:solidFill>
                  <a:srgbClr val="000000"/>
                </a:solidFill>
              </a:rPr>
              <a:t>Insure</a:t>
            </a:r>
            <a:r>
              <a:rPr sz="2200" spc="15" dirty="0">
                <a:solidFill>
                  <a:srgbClr val="000000"/>
                </a:solidFill>
              </a:rPr>
              <a:t>d</a:t>
            </a:r>
            <a:r>
              <a:rPr sz="2200" spc="-5" dirty="0">
                <a:solidFill>
                  <a:srgbClr val="000000"/>
                </a:solidFill>
              </a:rPr>
              <a:t>,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140" dirty="0">
                <a:solidFill>
                  <a:srgbClr val="000000"/>
                </a:solidFill>
              </a:rPr>
              <a:t>V</a:t>
            </a:r>
            <a:r>
              <a:rPr sz="2200" spc="-5" dirty="0">
                <a:solidFill>
                  <a:srgbClr val="000000"/>
                </a:solidFill>
              </a:rPr>
              <a:t>intage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5" dirty="0">
                <a:solidFill>
                  <a:srgbClr val="000000"/>
                </a:solidFill>
              </a:rPr>
              <a:t>and</a:t>
            </a:r>
            <a:r>
              <a:rPr sz="2200" dirty="0">
                <a:solidFill>
                  <a:srgbClr val="000000"/>
                </a:solidFill>
              </a:rPr>
              <a:t>	</a:t>
            </a:r>
            <a:r>
              <a:rPr sz="2200" spc="-20" dirty="0">
                <a:solidFill>
                  <a:srgbClr val="000000"/>
                </a:solidFill>
              </a:rPr>
              <a:t>R</a:t>
            </a:r>
            <a:r>
              <a:rPr sz="2200" spc="-5" dirty="0">
                <a:solidFill>
                  <a:srgbClr val="000000"/>
                </a:solidFill>
              </a:rPr>
              <a:t>esponse</a:t>
            </a:r>
            <a:endParaRPr sz="2200"/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00000"/>
                </a:solidFill>
              </a:rPr>
              <a:t>integer</a:t>
            </a:r>
            <a:r>
              <a:rPr sz="2200" spc="-2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value.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9694291" y="3480942"/>
            <a:ext cx="12719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0380" algn="l"/>
              </a:tabLst>
            </a:pPr>
            <a:r>
              <a:rPr sz="2200" spc="-5" dirty="0">
                <a:latin typeface="Times New Roman"/>
                <a:cs typeface="Times New Roman"/>
              </a:rPr>
              <a:t>are	ha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443" y="4318787"/>
            <a:ext cx="9108440" cy="15347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/>
                <a:cs typeface="Times New Roman"/>
              </a:rPr>
              <a:t>Response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Annual_Premium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Policy_Sales_Channel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float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endParaRPr sz="220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/>
                <a:cs typeface="Times New Roman"/>
              </a:rPr>
              <a:t>Drop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duplicate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endParaRPr sz="220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182245" algn="l"/>
              </a:tabLst>
            </a:pPr>
            <a:r>
              <a:rPr sz="2200" spc="-5" dirty="0">
                <a:latin typeface="Times New Roman"/>
                <a:cs typeface="Times New Roman"/>
              </a:rPr>
              <a:t>Changing categorical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numerical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15442"/>
            <a:ext cx="3874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3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10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014727"/>
            <a:ext cx="4905375" cy="34070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7955" y="1985622"/>
            <a:ext cx="4726677" cy="3540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2044" y="5657799"/>
            <a:ext cx="9677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above</a:t>
            </a:r>
            <a:r>
              <a:rPr sz="1800" dirty="0">
                <a:latin typeface="Calibri"/>
                <a:cs typeface="Calibri"/>
              </a:rPr>
              <a:t> fig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see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highly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imbalanced.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25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years.There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60 </a:t>
            </a:r>
            <a:r>
              <a:rPr sz="1800" spc="-15" dirty="0"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508" y="254584"/>
            <a:ext cx="38754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Univariate</a:t>
            </a:r>
            <a:r>
              <a:rPr sz="4000" b="0" i="0" u="heavy" spc="-5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4000" b="0" i="0" u="heavy" spc="-5" dirty="0">
                <a:uFill>
                  <a:solidFill>
                    <a:srgbClr val="FF0000"/>
                  </a:solidFill>
                </a:uFill>
                <a:latin typeface="Calibri Light"/>
                <a:cs typeface="Calibri Light"/>
              </a:rPr>
              <a:t>Analysis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7639" y="1189253"/>
            <a:ext cx="5984194" cy="3554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735" y="1587449"/>
            <a:ext cx="3348608" cy="33084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2140" y="5178933"/>
            <a:ext cx="4266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boxplot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-10" dirty="0">
                <a:latin typeface="Calibri"/>
                <a:cs typeface="Calibri"/>
              </a:rPr>
              <a:t> we</a:t>
            </a:r>
            <a:r>
              <a:rPr sz="1800" spc="-5" dirty="0">
                <a:latin typeface="Calibri"/>
                <a:cs typeface="Calibri"/>
              </a:rPr>
              <a:t> 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there's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outliers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annual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premium.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375" y="5178933"/>
            <a:ext cx="5100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distribution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infer</a:t>
            </a:r>
            <a:r>
              <a:rPr sz="1800" dirty="0">
                <a:latin typeface="Calibri"/>
                <a:cs typeface="Calibri"/>
              </a:rPr>
              <a:t> 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annual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premimum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right </a:t>
            </a:r>
            <a:r>
              <a:rPr sz="1800" spc="-15" dirty="0">
                <a:latin typeface="Calibri"/>
                <a:cs typeface="Calibri"/>
              </a:rPr>
              <a:t>skewed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1509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MT</vt:lpstr>
      <vt:lpstr>Calibri</vt:lpstr>
      <vt:lpstr>Calibri Light</vt:lpstr>
      <vt:lpstr>Roboto</vt:lpstr>
      <vt:lpstr>Times New Roman</vt:lpstr>
      <vt:lpstr>Office Theme</vt:lpstr>
      <vt:lpstr>Capstone Project </vt:lpstr>
      <vt:lpstr>Content</vt:lpstr>
      <vt:lpstr>Introduction</vt:lpstr>
      <vt:lpstr>Problem Statement</vt:lpstr>
      <vt:lpstr>Dataset Description</vt:lpstr>
      <vt:lpstr>Import Libraries</vt:lpstr>
      <vt:lpstr>BASIC EXPLORATION</vt:lpstr>
      <vt:lpstr>Univariate Analysis</vt:lpstr>
      <vt:lpstr>Univariate Analysis</vt:lpstr>
      <vt:lpstr>Univariate Analysis</vt:lpstr>
      <vt:lpstr>Data analysis</vt:lpstr>
      <vt:lpstr>Bivariate analysis</vt:lpstr>
      <vt:lpstr>Bivariate analysis</vt:lpstr>
      <vt:lpstr>Correlation</vt:lpstr>
      <vt:lpstr>Model Building</vt:lpstr>
      <vt:lpstr>Logistic Regression</vt:lpstr>
      <vt:lpstr>RandomForest Classifier</vt:lpstr>
      <vt:lpstr>XGBoost</vt:lpstr>
      <vt:lpstr>Comparing the Model</vt:lpstr>
      <vt:lpstr>Conclusion: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</dc:title>
  <dc:creator>pratik</dc:creator>
  <cp:lastModifiedBy>Krishanu Saha</cp:lastModifiedBy>
  <cp:revision>1</cp:revision>
  <dcterms:created xsi:type="dcterms:W3CDTF">2023-05-22T05:04:43Z</dcterms:created>
  <dcterms:modified xsi:type="dcterms:W3CDTF">2023-05-22T05:11:54Z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2023-05-22T00:00:00Z</vt:filetime>
  </property>
</Properties>
</file>