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6092" y="1878279"/>
            <a:ext cx="563981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443" y="2969751"/>
            <a:ext cx="8519160" cy="137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145" y="561213"/>
            <a:ext cx="5948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i="0" spc="-105" dirty="0">
                <a:latin typeface="Calibri Light"/>
                <a:cs typeface="Calibri Light"/>
              </a:rPr>
              <a:t>Ca</a:t>
            </a:r>
            <a:r>
              <a:rPr sz="6000" i="0" spc="-120" dirty="0">
                <a:latin typeface="Calibri Light"/>
                <a:cs typeface="Calibri Light"/>
              </a:rPr>
              <a:t>p</a:t>
            </a:r>
            <a:r>
              <a:rPr sz="6000" i="0" spc="-114" dirty="0">
                <a:latin typeface="Calibri Light"/>
                <a:cs typeface="Calibri Light"/>
              </a:rPr>
              <a:t>s</a:t>
            </a:r>
            <a:r>
              <a:rPr sz="6000" i="0" spc="-100" dirty="0">
                <a:latin typeface="Calibri Light"/>
                <a:cs typeface="Calibri Light"/>
              </a:rPr>
              <a:t>t</a:t>
            </a:r>
            <a:r>
              <a:rPr sz="6000" i="0" spc="-120" dirty="0">
                <a:latin typeface="Calibri Light"/>
                <a:cs typeface="Calibri Light"/>
              </a:rPr>
              <a:t>on</a:t>
            </a:r>
            <a:r>
              <a:rPr sz="6000" i="0" dirty="0">
                <a:latin typeface="Calibri Light"/>
                <a:cs typeface="Calibri Light"/>
              </a:rPr>
              <a:t>e</a:t>
            </a:r>
            <a:r>
              <a:rPr sz="6000" i="0" spc="-315" dirty="0">
                <a:latin typeface="Calibri Light"/>
                <a:cs typeface="Calibri Light"/>
              </a:rPr>
              <a:t> </a:t>
            </a:r>
            <a:r>
              <a:rPr sz="6000" i="0" spc="-110" dirty="0">
                <a:latin typeface="Calibri Light"/>
                <a:cs typeface="Calibri Light"/>
              </a:rPr>
              <a:t>P</a:t>
            </a:r>
            <a:r>
              <a:rPr sz="6000" i="0" spc="-90" dirty="0">
                <a:latin typeface="Calibri Light"/>
                <a:cs typeface="Calibri Light"/>
              </a:rPr>
              <a:t>r</a:t>
            </a:r>
            <a:r>
              <a:rPr sz="6000" i="0" spc="-105" dirty="0">
                <a:latin typeface="Calibri Light"/>
                <a:cs typeface="Calibri Light"/>
              </a:rPr>
              <a:t>o</a:t>
            </a:r>
            <a:r>
              <a:rPr sz="6000" i="0" spc="-85" dirty="0">
                <a:latin typeface="Calibri Light"/>
                <a:cs typeface="Calibri Light"/>
              </a:rPr>
              <a:t>j</a:t>
            </a:r>
            <a:r>
              <a:rPr sz="6000" i="0" spc="-110" dirty="0">
                <a:latin typeface="Calibri Light"/>
                <a:cs typeface="Calibri Light"/>
              </a:rPr>
              <a:t>e</a:t>
            </a:r>
            <a:r>
              <a:rPr sz="6000" i="0" spc="-105" dirty="0">
                <a:latin typeface="Calibri Light"/>
                <a:cs typeface="Calibri Light"/>
              </a:rPr>
              <a:t>c</a:t>
            </a:r>
            <a:r>
              <a:rPr sz="6000" i="0" dirty="0">
                <a:latin typeface="Calibri Light"/>
                <a:cs typeface="Calibri Light"/>
              </a:rPr>
              <a:t>t</a:t>
            </a:r>
            <a:r>
              <a:rPr sz="6000" i="0" spc="-280" dirty="0">
                <a:latin typeface="Calibri Light"/>
                <a:cs typeface="Calibri Light"/>
              </a:rPr>
              <a:t> 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110" y="1963877"/>
            <a:ext cx="8112125" cy="30386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HEALTH</a:t>
            </a:r>
            <a:r>
              <a:rPr sz="4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SELL</a:t>
            </a:r>
            <a:endParaRPr sz="4000" dirty="0"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PREDICTION</a:t>
            </a:r>
            <a:endParaRPr lang="en-US" sz="40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endParaRPr lang="en-IN" sz="40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endParaRPr lang="en-IN" sz="40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lang="en-IN" sz="4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KRISHANU SAHA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309498"/>
            <a:ext cx="387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91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214" y="1621417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2"/>
            <a:ext cx="4881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Vehicle_Damage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0" y="4815662"/>
            <a:ext cx="5057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plot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3" y="560577"/>
            <a:ext cx="2947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4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484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7"/>
            <a:ext cx="4378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4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54%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ahe</a:t>
            </a:r>
            <a:endParaRPr sz="1800">
              <a:latin typeface="Calibri"/>
              <a:cs typeface="Calibri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46%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perviosly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inetrested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169153"/>
            <a:ext cx="5508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slightly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of</a:t>
            </a:r>
            <a:r>
              <a:rPr sz="1800" spc="-10" dirty="0">
                <a:latin typeface="Calibri"/>
                <a:cs typeface="Calibri"/>
              </a:rPr>
              <a:t> female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0" dirty="0">
                <a:latin typeface="Calibri"/>
                <a:cs typeface="Calibri"/>
              </a:rPr>
              <a:t> little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346024"/>
            <a:ext cx="3515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4" y="5254878"/>
            <a:ext cx="6686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31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respond.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0" y="229311"/>
            <a:ext cx="3515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19" y="1562938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4" y="4972050"/>
            <a:ext cx="9331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1-2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&lt;1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slightly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217" y="240538"/>
            <a:ext cx="2524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Correlation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65" y="1200699"/>
            <a:ext cx="9489809" cy="467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0111" y="5822086"/>
            <a:ext cx="786574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D0D0D"/>
                </a:solidFill>
                <a:latin typeface="Roboto"/>
                <a:cs typeface="Roboto"/>
              </a:rPr>
              <a:t>ľaíget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much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affected</a:t>
            </a:r>
            <a:r>
              <a:rPr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Vintage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vaíiable.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díop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 least</a:t>
            </a:r>
            <a:endParaRPr sz="1800">
              <a:latin typeface="Roboto"/>
              <a:cs typeface="Roboto"/>
            </a:endParaRPr>
          </a:p>
          <a:p>
            <a:pPr marL="299085">
              <a:lnSpc>
                <a:spcPts val="2150"/>
              </a:lnSpc>
            </a:pP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coííelated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0" y="331977"/>
            <a:ext cx="3411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Building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471930"/>
            <a:ext cx="890143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Standard ML techniques such as Decision </a:t>
            </a:r>
            <a:r>
              <a:rPr sz="2000" spc="-20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and Logistic Regression have a bias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tend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46710})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334399})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Regression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RandomForest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XGBoost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4" y="422910"/>
            <a:ext cx="3858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Regression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056257"/>
            <a:ext cx="67290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logistic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statisticians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describe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ecology,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maxing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r>
              <a:rPr sz="1800" spc="-15" dirty="0">
                <a:latin typeface="Calibri"/>
                <a:cs typeface="Calibri"/>
              </a:rPr>
              <a:t> It’s</a:t>
            </a:r>
            <a:r>
              <a:rPr sz="1800" dirty="0">
                <a:latin typeface="Calibri"/>
                <a:cs typeface="Calibri"/>
              </a:rPr>
              <a:t> an S-shaped</a:t>
            </a:r>
            <a:r>
              <a:rPr sz="1800" spc="-5" dirty="0">
                <a:latin typeface="Calibri"/>
                <a:cs typeface="Calibri"/>
              </a:rPr>
              <a:t> curve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limits.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4021" y="884834"/>
            <a:ext cx="3336878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916" y="3800475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4" y="282320"/>
            <a:ext cx="5447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Classifier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2" y="1960626"/>
            <a:ext cx="75450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estimator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classifiers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sub-samples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endParaRPr sz="2000">
              <a:latin typeface="Times New Roman"/>
              <a:cs typeface="Times New Roman"/>
            </a:endParaRP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averaging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over-fitting.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sub-sample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bootsrap=True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596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048" y="3952875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260349"/>
            <a:ext cx="1763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6" y="1190726"/>
            <a:ext cx="7356475" cy="48698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comes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boosting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known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extra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gradient</a:t>
            </a:r>
            <a:r>
              <a:rPr sz="1800" dirty="0"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obtain.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 calculates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15" dirty="0">
                <a:latin typeface="Times New Roman"/>
                <a:cs typeface="Times New Roman"/>
              </a:rPr>
              <a:t>residual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previous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give </a:t>
            </a:r>
            <a:r>
              <a:rPr sz="1800" spc="-15" dirty="0">
                <a:latin typeface="Times New Roman"/>
                <a:cs typeface="Times New Roman"/>
              </a:rPr>
              <a:t>more weightage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previous </a:t>
            </a:r>
            <a:r>
              <a:rPr sz="1800" spc="-5" dirty="0">
                <a:latin typeface="Times New Roman"/>
                <a:cs typeface="Times New Roman"/>
              </a:rPr>
              <a:t>model.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continuous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until</a:t>
            </a:r>
            <a:r>
              <a:rPr sz="1800" spc="-5" dirty="0">
                <a:latin typeface="Times New Roman"/>
                <a:cs typeface="Times New Roman"/>
              </a:rPr>
              <a:t> MSE </a:t>
            </a:r>
            <a:r>
              <a:rPr sz="1800" spc="-10" dirty="0">
                <a:latin typeface="Times New Roman"/>
                <a:cs typeface="Times New Roman"/>
              </a:rPr>
              <a:t>gets </a:t>
            </a:r>
            <a:r>
              <a:rPr sz="1800" spc="-15" dirty="0">
                <a:latin typeface="Times New Roman"/>
                <a:cs typeface="Times New Roman"/>
              </a:rPr>
              <a:t>minimizes.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79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just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extension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advantages.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Regularization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Parallel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Flexibility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Buitin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cross validation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Continuous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0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871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5" y="395427"/>
            <a:ext cx="4855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497839"/>
            <a:ext cx="1778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48" y="1506982"/>
            <a:ext cx="462026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268681"/>
            <a:ext cx="253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Conclusion: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01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Through Exploratory Data Analysis,we 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belonging to young </a:t>
            </a:r>
            <a:r>
              <a:rPr sz="2000" spc="5" dirty="0">
                <a:latin typeface="Times New Roman"/>
                <a:cs typeface="Times New Roman"/>
              </a:rPr>
              <a:t>Age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response.while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Young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vehicles </a:t>
            </a:r>
            <a:r>
              <a:rPr sz="2000" dirty="0">
                <a:latin typeface="Times New Roman"/>
                <a:cs typeface="Times New Roman"/>
              </a:rPr>
              <a:t>older than 2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 insurance. </a:t>
            </a:r>
            <a:r>
              <a:rPr sz="2000" spc="-20" dirty="0">
                <a:latin typeface="Times New Roman"/>
                <a:cs typeface="Times New Roman"/>
              </a:rPr>
              <a:t>Similarly,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damaged vehicles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-5" dirty="0">
                <a:latin typeface="Times New Roman"/>
                <a:cs typeface="Times New Roman"/>
              </a:rPr>
              <a:t>Previously_insured,Annual_premium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afecting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299085" marR="7861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imbalanced.So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resampling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we applied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Further,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applied Machine Learning Algorithms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determine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whether 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would be intere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sted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Vehicle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Insurance.For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logistic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regression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78%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XGBClas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sifier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aacuracy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79%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whereas,.We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getting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highest accuracy of about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91%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 R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OC_AUC score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92%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random forest So,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this 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conclude that random forest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best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compare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0" dirty="0"/>
              <a:t> </a:t>
            </a:r>
            <a:r>
              <a:rPr spc="-5" dirty="0"/>
              <a:t>you</a:t>
            </a:r>
            <a:r>
              <a:rPr spc="-50" dirty="0"/>
              <a:t> </a:t>
            </a:r>
            <a:r>
              <a:rPr spc="-5"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6583044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284734"/>
            <a:ext cx="3015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Introduction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58"/>
            <a:ext cx="890016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insurance policy is an arrangement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which a </a:t>
            </a:r>
            <a:r>
              <a:rPr sz="2200" spc="-10" dirty="0">
                <a:latin typeface="Times New Roman"/>
                <a:cs typeface="Times New Roman"/>
              </a:rPr>
              <a:t>company </a:t>
            </a:r>
            <a:r>
              <a:rPr sz="2200" spc="-5" dirty="0">
                <a:latin typeface="Times New Roman"/>
                <a:cs typeface="Times New Roman"/>
              </a:rPr>
              <a:t>undertakes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 a guarantee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compensation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specified loss, damage, illness,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death in return for the payment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specified premium. A premium is a </a:t>
            </a:r>
            <a:r>
              <a:rPr sz="2200" spc="5" dirty="0">
                <a:latin typeface="Times New Roman"/>
                <a:cs typeface="Times New Roman"/>
              </a:rPr>
              <a:t>sum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money that </a:t>
            </a:r>
            <a:r>
              <a:rPr sz="2200" spc="-5" dirty="0">
                <a:latin typeface="Times New Roman"/>
                <a:cs typeface="Times New Roman"/>
              </a:rPr>
              <a:t>the 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regularly to an insurance company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guarantee.</a:t>
            </a:r>
            <a:endParaRPr sz="2200">
              <a:latin typeface="Times New Roman"/>
              <a:cs typeface="Times New Roman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medical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vehicle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year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a premium </a:t>
            </a:r>
            <a:r>
              <a:rPr sz="2200" spc="5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certain amount to insurance provider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 so that in case of </a:t>
            </a:r>
            <a:r>
              <a:rPr sz="2200" dirty="0">
                <a:latin typeface="Times New Roman"/>
                <a:cs typeface="Times New Roman"/>
              </a:rPr>
              <a:t>unfortunate </a:t>
            </a:r>
            <a:r>
              <a:rPr sz="2200" spc="-5" dirty="0">
                <a:latin typeface="Times New Roman"/>
                <a:cs typeface="Times New Roman"/>
              </a:rPr>
              <a:t>accident by the vehicle, the insurance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 company will provide a compensation (called ‘sum </a:t>
            </a:r>
            <a:r>
              <a:rPr sz="2200" dirty="0">
                <a:latin typeface="Times New Roman"/>
                <a:cs typeface="Times New Roman"/>
              </a:rPr>
              <a:t>assured’) </a:t>
            </a:r>
            <a:r>
              <a:rPr sz="2200" spc="-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customer.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spc="-185" dirty="0">
                <a:latin typeface="Calibri Light"/>
                <a:cs typeface="Calibri Light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58"/>
            <a:ext cx="9230360" cy="37642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85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provided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 need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predict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policyholders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(customers)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past</a:t>
            </a:r>
            <a:r>
              <a:rPr sz="2200" dirty="0">
                <a:latin typeface="Times New Roman"/>
                <a:cs typeface="Times New Roman"/>
              </a:rPr>
              <a:t> year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 provided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marR="31115" indent="-228600">
              <a:lnSpc>
                <a:spcPct val="985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 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extremely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helpful</a:t>
            </a:r>
            <a:r>
              <a:rPr sz="2200" dirty="0">
                <a:latin typeface="Times New Roman"/>
                <a:cs typeface="Times New Roman"/>
              </a:rPr>
              <a:t> for the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accordingly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 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optimise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revenue.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84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have information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demographics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(gender,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 type),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Vehicles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(Vehicle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Damage),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(Premium,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167081"/>
            <a:ext cx="394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spc="-235" dirty="0">
                <a:latin typeface="Calibri Light"/>
                <a:cs typeface="Calibri Light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4"/>
            <a:ext cx="1417320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dirty="0">
                <a:latin typeface="Calibri"/>
                <a:cs typeface="Calibri"/>
              </a:rPr>
              <a:t> 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der  </a:t>
            </a:r>
            <a:r>
              <a:rPr sz="1800" spc="-5" dirty="0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36700"/>
              </a:lnSpc>
            </a:pP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38" y="1270254"/>
            <a:ext cx="5269230" cy="19005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 Gender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DL,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having DL.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:Unique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1"/>
            <a:ext cx="967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Insured:0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299"/>
            <a:ext cx="1579880" cy="115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Vehicle </a:t>
            </a:r>
            <a:r>
              <a:rPr sz="1800" spc="-5" dirty="0">
                <a:latin typeface="Calibri"/>
                <a:cs typeface="Calibri"/>
              </a:rPr>
              <a:t>Damage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1" y="3519299"/>
            <a:ext cx="9953625" cy="11512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:Age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:Customer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didn't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2" y="4743957"/>
            <a:ext cx="1102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Policy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Channel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outreaching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2" y="5018684"/>
            <a:ext cx="913130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Vintage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4" y="5018684"/>
            <a:ext cx="628142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:Number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574039"/>
            <a:ext cx="352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2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18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collection of </a:t>
            </a:r>
            <a:r>
              <a:rPr sz="2000" spc="-25" dirty="0">
                <a:latin typeface="Calibri"/>
                <a:cs typeface="Calibri"/>
              </a:rPr>
              <a:t>related </a:t>
            </a:r>
            <a:r>
              <a:rPr sz="2000" dirty="0">
                <a:latin typeface="Calibri"/>
                <a:cs typeface="Calibri"/>
              </a:rPr>
              <a:t>modules. It </a:t>
            </a:r>
            <a:r>
              <a:rPr sz="2000" spc="-2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bundles </a:t>
            </a:r>
            <a:r>
              <a:rPr sz="2000" spc="-5" dirty="0">
                <a:latin typeface="Calibri"/>
                <a:cs typeface="Calibri"/>
              </a:rPr>
              <a:t>of code that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repeatedly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programs.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25" dirty="0">
                <a:latin typeface="Calibri"/>
                <a:cs typeface="Calibri"/>
              </a:rPr>
              <a:t>makes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programming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programmer.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2" y="3772915"/>
            <a:ext cx="3108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Importing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Requrie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39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18688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200" y="4349496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4161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BASIC</a:t>
            </a:r>
            <a:r>
              <a:rPr sz="4000" b="0" i="0" u="heavy" spc="-1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EXPLORATION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587" y="1756307"/>
            <a:ext cx="5928360" cy="1259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dataset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contains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381109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rows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columns.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5" dirty="0">
                <a:latin typeface="Times New Roman"/>
                <a:cs typeface="Times New Roman"/>
              </a:rPr>
              <a:t>Outliers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some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features.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No</a:t>
            </a:r>
            <a:r>
              <a:rPr sz="2200" spc="-5" dirty="0">
                <a:latin typeface="Times New Roman"/>
                <a:cs typeface="Times New Roman"/>
              </a:rPr>
              <a:t> null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values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pc="-5" dirty="0"/>
              <a:t>Fill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numerical</a:t>
            </a:r>
            <a:r>
              <a:rPr spc="-30" dirty="0"/>
              <a:t> </a:t>
            </a:r>
            <a:r>
              <a:rPr dirty="0"/>
              <a:t>NaNs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mode()</a:t>
            </a:r>
          </a:p>
          <a:p>
            <a:pPr marL="251460" indent="-23939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51460" algn="l"/>
                <a:tab pos="252095" algn="l"/>
                <a:tab pos="702945" algn="l"/>
                <a:tab pos="1385570" algn="l"/>
                <a:tab pos="3479800" algn="l"/>
                <a:tab pos="5871210" algn="l"/>
                <a:tab pos="6886575" algn="l"/>
                <a:tab pos="7438390" algn="l"/>
              </a:tabLst>
            </a:pPr>
            <a:r>
              <a:rPr sz="2200" spc="-5" dirty="0">
                <a:solidFill>
                  <a:srgbClr val="000000"/>
                </a:solidFill>
              </a:rPr>
              <a:t>Id,	Age,	</a:t>
            </a:r>
            <a:r>
              <a:rPr sz="2200" spc="-20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ri</a:t>
            </a:r>
            <a:r>
              <a:rPr sz="220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ing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Licens</a:t>
            </a:r>
            <a:r>
              <a:rPr sz="2200" dirty="0">
                <a:solidFill>
                  <a:srgbClr val="000000"/>
                </a:solidFill>
              </a:rPr>
              <a:t>e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Previous</a:t>
            </a:r>
            <a:r>
              <a:rPr sz="2200" spc="-15" dirty="0">
                <a:solidFill>
                  <a:srgbClr val="000000"/>
                </a:solidFill>
              </a:rPr>
              <a:t>l</a:t>
            </a:r>
            <a:r>
              <a:rPr sz="2200" spc="-5" dirty="0">
                <a:solidFill>
                  <a:srgbClr val="000000"/>
                </a:solidFill>
              </a:rPr>
              <a:t>y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Insure</a:t>
            </a:r>
            <a:r>
              <a:rPr sz="2200" spc="15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14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intage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20" dirty="0">
                <a:solidFill>
                  <a:srgbClr val="000000"/>
                </a:solidFill>
              </a:rPr>
              <a:t>R</a:t>
            </a:r>
            <a:r>
              <a:rPr sz="2200" spc="-5" dirty="0">
                <a:solidFill>
                  <a:srgbClr val="000000"/>
                </a:solidFill>
              </a:rPr>
              <a:t>esponse</a:t>
            </a:r>
            <a:endParaRPr sz="2200"/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00"/>
                </a:solidFill>
              </a:rPr>
              <a:t>integer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value.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9694291" y="3480942"/>
            <a:ext cx="1271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	ha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443" y="4318787"/>
            <a:ext cx="9108440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Response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Annual_Premium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Policy_Sales_Channel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Drop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duplicate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Changing categorical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numerical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387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14727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955" y="1985622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799"/>
            <a:ext cx="9677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dirty="0">
                <a:latin typeface="Calibri"/>
                <a:cs typeface="Calibri"/>
              </a:rPr>
              <a:t> fig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imbalanced.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years.There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08" y="254584"/>
            <a:ext cx="3875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639" y="1189253"/>
            <a:ext cx="5984194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3"/>
            <a:ext cx="4266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there's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5" y="5178933"/>
            <a:ext cx="510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annual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premimum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spc="-15" dirty="0">
                <a:latin typeface="Calibri"/>
                <a:cs typeface="Calibri"/>
              </a:rPr>
              <a:t>skewed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1511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MT</vt:lpstr>
      <vt:lpstr>Calibri</vt:lpstr>
      <vt:lpstr>Calibri Light</vt:lpstr>
      <vt:lpstr>Roboto</vt:lpstr>
      <vt:lpstr>Times New Roman</vt:lpstr>
      <vt:lpstr>Office Theme</vt:lpstr>
      <vt:lpstr>Capstone Project </vt:lpstr>
      <vt:lpstr>Content</vt:lpstr>
      <vt:lpstr>Introduction</vt:lpstr>
      <vt:lpstr>Problem Statement</vt:lpstr>
      <vt:lpstr>Dataset Description</vt:lpstr>
      <vt:lpstr>Import Libraries</vt:lpstr>
      <vt:lpstr>BASIC EXPLORATION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Krishanu Saha</cp:lastModifiedBy>
  <cp:revision>2</cp:revision>
  <dcterms:created xsi:type="dcterms:W3CDTF">2023-05-22T05:04:43Z</dcterms:created>
  <dcterms:modified xsi:type="dcterms:W3CDTF">2023-05-22T05:23:02Z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2023-05-22T00:00:00Z</vt:filetime>
  </property>
</Properties>
</file>