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75" y="66525"/>
            <a:ext cx="348618" cy="3579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699" y="58638"/>
            <a:ext cx="1891030" cy="34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134F5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2036" y="890498"/>
            <a:ext cx="5399927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ithika16k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C</a:t>
            </a:r>
            <a:r>
              <a:rPr dirty="0" spc="-165"/>
              <a:t>aps</a:t>
            </a:r>
            <a:r>
              <a:rPr dirty="0" spc="-185"/>
              <a:t>t</a:t>
            </a:r>
            <a:r>
              <a:rPr dirty="0" spc="-110"/>
              <a:t>o</a:t>
            </a:r>
            <a:r>
              <a:rPr dirty="0" spc="-105"/>
              <a:t>n</a:t>
            </a:r>
            <a:r>
              <a:rPr dirty="0" spc="-140"/>
              <a:t>e</a:t>
            </a:r>
            <a:r>
              <a:rPr dirty="0" spc="-250"/>
              <a:t> </a:t>
            </a:r>
            <a:r>
              <a:rPr dirty="0" spc="-45"/>
              <a:t>P</a:t>
            </a:r>
            <a:r>
              <a:rPr dirty="0" spc="-315"/>
              <a:t>r</a:t>
            </a:r>
            <a:r>
              <a:rPr dirty="0" spc="-170"/>
              <a:t>oje</a:t>
            </a:r>
            <a:r>
              <a:rPr dirty="0" spc="-145"/>
              <a:t>c</a:t>
            </a:r>
            <a:r>
              <a:rPr dirty="0" spc="-90"/>
              <a:t>t</a:t>
            </a:r>
            <a:r>
              <a:rPr dirty="0" spc="-250"/>
              <a:t> </a:t>
            </a:r>
            <a:r>
              <a:rPr dirty="0" spc="-509"/>
              <a:t>2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3600" spc="-145">
                <a:solidFill>
                  <a:srgbClr val="134F5C"/>
                </a:solidFill>
              </a:rPr>
              <a:t>Retail</a:t>
            </a:r>
            <a:r>
              <a:rPr dirty="0" sz="3600" spc="-215">
                <a:solidFill>
                  <a:srgbClr val="134F5C"/>
                </a:solidFill>
              </a:rPr>
              <a:t> </a:t>
            </a:r>
            <a:r>
              <a:rPr dirty="0" sz="3600" spc="-190">
                <a:solidFill>
                  <a:srgbClr val="134F5C"/>
                </a:solidFill>
              </a:rPr>
              <a:t>Sales</a:t>
            </a:r>
            <a:r>
              <a:rPr dirty="0" sz="3600" spc="-215">
                <a:solidFill>
                  <a:srgbClr val="134F5C"/>
                </a:solidFill>
              </a:rPr>
              <a:t> </a:t>
            </a:r>
            <a:r>
              <a:rPr dirty="0" sz="3600" spc="-45">
                <a:solidFill>
                  <a:srgbClr val="134F5C"/>
                </a:solidFill>
              </a:rPr>
              <a:t>P</a:t>
            </a:r>
            <a:r>
              <a:rPr dirty="0" sz="3600" spc="-275">
                <a:solidFill>
                  <a:srgbClr val="134F5C"/>
                </a:solidFill>
              </a:rPr>
              <a:t>r</a:t>
            </a:r>
            <a:r>
              <a:rPr dirty="0" sz="3600" spc="-70">
                <a:solidFill>
                  <a:srgbClr val="134F5C"/>
                </a:solidFill>
              </a:rPr>
              <a:t>edi</a:t>
            </a:r>
            <a:r>
              <a:rPr dirty="0" sz="3600" spc="-50">
                <a:solidFill>
                  <a:srgbClr val="134F5C"/>
                </a:solidFill>
              </a:rPr>
              <a:t>c</a:t>
            </a:r>
            <a:r>
              <a:rPr dirty="0" sz="3600" spc="-105">
                <a:solidFill>
                  <a:srgbClr val="134F5C"/>
                </a:solidFill>
              </a:rPr>
              <a:t>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05905" y="3433546"/>
            <a:ext cx="313372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dirty="0" sz="1600" spc="-195" b="1">
                <a:solidFill>
                  <a:srgbClr val="134F5C"/>
                </a:solidFill>
                <a:latin typeface="Verdana"/>
                <a:cs typeface="Verdana"/>
              </a:rPr>
              <a:t>In</a:t>
            </a:r>
            <a:r>
              <a:rPr dirty="0" sz="1600" spc="-55" b="1">
                <a:solidFill>
                  <a:srgbClr val="134F5C"/>
                </a:solidFill>
                <a:latin typeface="Verdana"/>
                <a:cs typeface="Verdana"/>
              </a:rPr>
              <a:t>dividual</a:t>
            </a:r>
            <a:r>
              <a:rPr dirty="0" sz="1600" spc="-9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20" b="1">
                <a:solidFill>
                  <a:srgbClr val="134F5C"/>
                </a:solidFill>
                <a:latin typeface="Verdana"/>
                <a:cs typeface="Verdana"/>
              </a:rPr>
              <a:t>P</a:t>
            </a:r>
            <a:r>
              <a:rPr dirty="0" sz="1600" spc="-12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-65" b="1">
                <a:solidFill>
                  <a:srgbClr val="134F5C"/>
                </a:solidFill>
                <a:latin typeface="Verdana"/>
                <a:cs typeface="Verdana"/>
              </a:rPr>
              <a:t>oje</a:t>
            </a:r>
            <a:r>
              <a:rPr dirty="0" sz="1600" spc="-55" b="1">
                <a:solidFill>
                  <a:srgbClr val="134F5C"/>
                </a:solidFill>
                <a:latin typeface="Verdana"/>
                <a:cs typeface="Verdana"/>
              </a:rPr>
              <a:t>c</a:t>
            </a:r>
            <a:r>
              <a:rPr dirty="0" sz="1600" spc="-130" b="1">
                <a:solidFill>
                  <a:srgbClr val="134F5C"/>
                </a:solidFill>
                <a:latin typeface="Verdana"/>
                <a:cs typeface="Verdana"/>
              </a:rPr>
              <a:t>t:</a:t>
            </a:r>
            <a:endParaRPr sz="1600">
              <a:latin typeface="Verdana"/>
              <a:cs typeface="Verdana"/>
            </a:endParaRPr>
          </a:p>
          <a:p>
            <a:pPr marL="12700" marR="5080" indent="464184">
              <a:lnSpc>
                <a:spcPct val="200000"/>
              </a:lnSpc>
            </a:pPr>
            <a:r>
              <a:rPr dirty="0" sz="1600" spc="-55" b="1">
                <a:solidFill>
                  <a:srgbClr val="134F5C"/>
                </a:solidFill>
                <a:latin typeface="Verdana"/>
                <a:cs typeface="Verdana"/>
              </a:rPr>
              <a:t>Nam</a:t>
            </a:r>
            <a:r>
              <a:rPr dirty="0" sz="1600" spc="-140" b="1">
                <a:solidFill>
                  <a:srgbClr val="134F5C"/>
                </a:solidFill>
                <a:latin typeface="Verdana"/>
                <a:cs typeface="Verdana"/>
              </a:rPr>
              <a:t>e:</a:t>
            </a:r>
            <a:r>
              <a:rPr dirty="0" sz="1600" spc="-9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40" b="1">
                <a:solidFill>
                  <a:srgbClr val="134F5C"/>
                </a:solidFill>
                <a:latin typeface="Verdana"/>
                <a:cs typeface="Verdana"/>
              </a:rPr>
              <a:t>V</a:t>
            </a:r>
            <a:r>
              <a:rPr dirty="0" sz="1600" spc="-40" b="1">
                <a:solidFill>
                  <a:srgbClr val="134F5C"/>
                </a:solidFill>
                <a:latin typeface="Verdana"/>
                <a:cs typeface="Verdana"/>
              </a:rPr>
              <a:t>ithi</a:t>
            </a:r>
            <a:r>
              <a:rPr dirty="0" sz="1600" spc="-75" b="1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dirty="0" sz="1600" spc="-85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-9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70" b="1">
                <a:solidFill>
                  <a:srgbClr val="134F5C"/>
                </a:solidFill>
                <a:latin typeface="Verdana"/>
                <a:cs typeface="Verdana"/>
              </a:rPr>
              <a:t>K</a:t>
            </a:r>
            <a:r>
              <a:rPr dirty="0" sz="1600" spc="-110" b="1">
                <a:solidFill>
                  <a:srgbClr val="134F5C"/>
                </a:solidFill>
                <a:latin typeface="Verdana"/>
                <a:cs typeface="Verdana"/>
              </a:rPr>
              <a:t>a</a:t>
            </a:r>
            <a:r>
              <a:rPr dirty="0" sz="1600" spc="-145" b="1">
                <a:solidFill>
                  <a:srgbClr val="134F5C"/>
                </a:solidFill>
                <a:latin typeface="Verdana"/>
                <a:cs typeface="Verdana"/>
              </a:rPr>
              <a:t>r</a:t>
            </a:r>
            <a:r>
              <a:rPr dirty="0" sz="1600" spc="-45" b="1">
                <a:solidFill>
                  <a:srgbClr val="134F5C"/>
                </a:solidFill>
                <a:latin typeface="Verdana"/>
                <a:cs typeface="Verdana"/>
              </a:rPr>
              <a:t>an  </a:t>
            </a:r>
            <a:r>
              <a:rPr dirty="0" sz="1600" spc="-80" b="1">
                <a:solidFill>
                  <a:srgbClr val="134F5C"/>
                </a:solidFill>
                <a:latin typeface="Verdana"/>
                <a:cs typeface="Verdana"/>
              </a:rPr>
              <a:t>Email:</a:t>
            </a:r>
            <a:r>
              <a:rPr dirty="0" sz="1600" spc="-95" b="1">
                <a:solidFill>
                  <a:srgbClr val="134F5C"/>
                </a:solidFill>
                <a:latin typeface="Verdana"/>
                <a:cs typeface="Verdana"/>
              </a:rPr>
              <a:t> </a:t>
            </a:r>
            <a:r>
              <a:rPr dirty="0" sz="1600" spc="-50" b="1">
                <a:solidFill>
                  <a:srgbClr val="134F5C"/>
                </a:solidFill>
                <a:latin typeface="Verdana"/>
                <a:cs typeface="Verdana"/>
                <a:hlinkClick r:id="rId2"/>
              </a:rPr>
              <a:t>vithi</a:t>
            </a:r>
            <a:r>
              <a:rPr dirty="0" sz="1600" spc="-80" b="1">
                <a:solidFill>
                  <a:srgbClr val="134F5C"/>
                </a:solidFill>
                <a:latin typeface="Verdana"/>
                <a:cs typeface="Verdana"/>
                <a:hlinkClick r:id="rId2"/>
              </a:rPr>
              <a:t>k</a:t>
            </a:r>
            <a:r>
              <a:rPr dirty="0" sz="1600" spc="-120" b="1">
                <a:solidFill>
                  <a:srgbClr val="134F5C"/>
                </a:solidFill>
                <a:latin typeface="Verdana"/>
                <a:cs typeface="Verdana"/>
                <a:hlinkClick r:id="rId2"/>
              </a:rPr>
              <a:t>a</a:t>
            </a:r>
            <a:r>
              <a:rPr dirty="0" sz="1600" spc="-100" b="1">
                <a:solidFill>
                  <a:srgbClr val="134F5C"/>
                </a:solidFill>
                <a:latin typeface="Verdana"/>
                <a:cs typeface="Verdana"/>
                <a:hlinkClick r:id="rId2"/>
              </a:rPr>
              <a:t>16k@gmail</a:t>
            </a:r>
            <a:r>
              <a:rPr dirty="0" sz="1600" spc="-70" b="1">
                <a:solidFill>
                  <a:srgbClr val="134F5C"/>
                </a:solidFill>
                <a:latin typeface="Verdana"/>
                <a:cs typeface="Verdana"/>
                <a:hlinkClick r:id="rId2"/>
              </a:rPr>
              <a:t>.</a:t>
            </a:r>
            <a:r>
              <a:rPr dirty="0" sz="1600" spc="-15" b="1">
                <a:solidFill>
                  <a:srgbClr val="134F5C"/>
                </a:solidFill>
                <a:latin typeface="Verdana"/>
                <a:cs typeface="Verdana"/>
                <a:hlinkClick r:id="rId2"/>
              </a:rPr>
              <a:t>c</a:t>
            </a:r>
            <a:r>
              <a:rPr dirty="0" sz="1600" spc="-35" b="1">
                <a:solidFill>
                  <a:srgbClr val="134F5C"/>
                </a:solidFill>
                <a:latin typeface="Verdana"/>
                <a:cs typeface="Verdana"/>
                <a:hlinkClick r:id="rId2"/>
              </a:rPr>
              <a:t>om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75" y="359400"/>
            <a:ext cx="2741424" cy="260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0325" y="359400"/>
            <a:ext cx="2741424" cy="2664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5275" y="359397"/>
            <a:ext cx="2583199" cy="26042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583" y="3030096"/>
            <a:ext cx="759396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latin typeface="Arial MT"/>
                <a:cs typeface="Arial MT"/>
              </a:rPr>
              <a:t>Upon further exploration it </a:t>
            </a:r>
            <a:r>
              <a:rPr dirty="0" sz="1300">
                <a:latin typeface="Arial MT"/>
                <a:cs typeface="Arial MT"/>
              </a:rPr>
              <a:t>can </a:t>
            </a:r>
            <a:r>
              <a:rPr dirty="0" sz="1300" spc="-5">
                <a:latin typeface="Arial MT"/>
                <a:cs typeface="Arial MT"/>
              </a:rPr>
              <a:t>be </a:t>
            </a:r>
            <a:r>
              <a:rPr dirty="0" sz="1300">
                <a:latin typeface="Arial MT"/>
                <a:cs typeface="Arial MT"/>
              </a:rPr>
              <a:t>clearly </a:t>
            </a:r>
            <a:r>
              <a:rPr dirty="0" sz="1300" spc="-5">
                <a:latin typeface="Arial MT"/>
                <a:cs typeface="Arial MT"/>
              </a:rPr>
              <a:t>observed that the highest </a:t>
            </a:r>
            <a:r>
              <a:rPr dirty="0" sz="1300">
                <a:latin typeface="Arial MT"/>
                <a:cs typeface="Arial MT"/>
              </a:rPr>
              <a:t>sales </a:t>
            </a:r>
            <a:r>
              <a:rPr dirty="0" sz="1300" spc="-5">
                <a:latin typeface="Arial MT"/>
                <a:cs typeface="Arial MT"/>
              </a:rPr>
              <a:t>belonged to the </a:t>
            </a:r>
            <a:r>
              <a:rPr dirty="0" sz="1300">
                <a:latin typeface="Arial MT"/>
                <a:cs typeface="Arial MT"/>
              </a:rPr>
              <a:t>store </a:t>
            </a:r>
            <a:r>
              <a:rPr dirty="0" sz="1300" spc="-5">
                <a:latin typeface="Arial MT"/>
                <a:cs typeface="Arial MT"/>
              </a:rPr>
              <a:t>type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‘a’ due to the high number of type </a:t>
            </a:r>
            <a:r>
              <a:rPr dirty="0" sz="1300">
                <a:latin typeface="Arial MT"/>
                <a:cs typeface="Arial MT"/>
              </a:rPr>
              <a:t>a stores </a:t>
            </a:r>
            <a:r>
              <a:rPr dirty="0" sz="1300" spc="-5">
                <a:latin typeface="Arial MT"/>
                <a:cs typeface="Arial MT"/>
              </a:rPr>
              <a:t>in our dataset. Store type </a:t>
            </a:r>
            <a:r>
              <a:rPr dirty="0" sz="1300">
                <a:latin typeface="Arial MT"/>
                <a:cs typeface="Arial MT"/>
              </a:rPr>
              <a:t>a </a:t>
            </a:r>
            <a:r>
              <a:rPr dirty="0" sz="1300" spc="-5">
                <a:latin typeface="Arial MT"/>
                <a:cs typeface="Arial MT"/>
              </a:rPr>
              <a:t>and </a:t>
            </a:r>
            <a:r>
              <a:rPr dirty="0" sz="1300">
                <a:latin typeface="Arial MT"/>
                <a:cs typeface="Arial MT"/>
              </a:rPr>
              <a:t>c </a:t>
            </a:r>
            <a:r>
              <a:rPr dirty="0" sz="1300" spc="-5">
                <a:latin typeface="Arial MT"/>
                <a:cs typeface="Arial MT"/>
              </a:rPr>
              <a:t>had </a:t>
            </a:r>
            <a:r>
              <a:rPr dirty="0" sz="1300">
                <a:latin typeface="Arial MT"/>
                <a:cs typeface="Arial MT"/>
              </a:rPr>
              <a:t>a similar kind </a:t>
            </a:r>
            <a:r>
              <a:rPr dirty="0" sz="1300" spc="-5">
                <a:latin typeface="Arial MT"/>
                <a:cs typeface="Arial MT"/>
              </a:rPr>
              <a:t>of </a:t>
            </a:r>
            <a:r>
              <a:rPr dirty="0" sz="1300">
                <a:latin typeface="Arial MT"/>
                <a:cs typeface="Arial MT"/>
              </a:rPr>
              <a:t> sales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and </a:t>
            </a:r>
            <a:r>
              <a:rPr dirty="0" sz="1300">
                <a:latin typeface="Arial MT"/>
                <a:cs typeface="Arial MT"/>
              </a:rPr>
              <a:t>customer</a:t>
            </a:r>
            <a:r>
              <a:rPr dirty="0" sz="1300" spc="-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share.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4064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latin typeface="Arial MT"/>
                <a:cs typeface="Arial MT"/>
              </a:rPr>
              <a:t>Based on the above findings it </a:t>
            </a:r>
            <a:r>
              <a:rPr dirty="0" sz="1300">
                <a:latin typeface="Arial MT"/>
                <a:cs typeface="Arial MT"/>
              </a:rPr>
              <a:t>seems </a:t>
            </a:r>
            <a:r>
              <a:rPr dirty="0" sz="1300" spc="-5">
                <a:latin typeface="Arial MT"/>
                <a:cs typeface="Arial MT"/>
              </a:rPr>
              <a:t>that there are quite </a:t>
            </a:r>
            <a:r>
              <a:rPr dirty="0" sz="1300">
                <a:latin typeface="Arial MT"/>
                <a:cs typeface="Arial MT"/>
              </a:rPr>
              <a:t>a </a:t>
            </a:r>
            <a:r>
              <a:rPr dirty="0" sz="1300" spc="-5">
                <a:latin typeface="Arial MT"/>
                <a:cs typeface="Arial MT"/>
              </a:rPr>
              <a:t>lot of opportunities in </a:t>
            </a:r>
            <a:r>
              <a:rPr dirty="0" sz="1300">
                <a:latin typeface="Arial MT"/>
                <a:cs typeface="Arial MT"/>
              </a:rPr>
              <a:t>store </a:t>
            </a:r>
            <a:r>
              <a:rPr dirty="0" sz="1300" spc="-5">
                <a:latin typeface="Arial MT"/>
                <a:cs typeface="Arial MT"/>
              </a:rPr>
              <a:t>type 'b' </a:t>
            </a:r>
            <a:r>
              <a:rPr dirty="0" sz="1300">
                <a:latin typeface="Arial MT"/>
                <a:cs typeface="Arial MT"/>
              </a:rPr>
              <a:t>&amp; </a:t>
            </a:r>
            <a:r>
              <a:rPr dirty="0" sz="1300" spc="-5">
                <a:latin typeface="Arial MT"/>
                <a:cs typeface="Arial MT"/>
              </a:rPr>
              <a:t>'d'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as they had </a:t>
            </a:r>
            <a:r>
              <a:rPr dirty="0" sz="1300">
                <a:latin typeface="Arial MT"/>
                <a:cs typeface="Arial MT"/>
              </a:rPr>
              <a:t>more </a:t>
            </a:r>
            <a:r>
              <a:rPr dirty="0" sz="1300" spc="-5">
                <a:latin typeface="Arial MT"/>
                <a:cs typeface="Arial MT"/>
              </a:rPr>
              <a:t>number of </a:t>
            </a:r>
            <a:r>
              <a:rPr dirty="0" sz="1300">
                <a:latin typeface="Arial MT"/>
                <a:cs typeface="Arial MT"/>
              </a:rPr>
              <a:t>customers </a:t>
            </a:r>
            <a:r>
              <a:rPr dirty="0" sz="1300" spc="-5">
                <a:latin typeface="Arial MT"/>
                <a:cs typeface="Arial MT"/>
              </a:rPr>
              <a:t>per </a:t>
            </a:r>
            <a:r>
              <a:rPr dirty="0" sz="1300">
                <a:latin typeface="Arial MT"/>
                <a:cs typeface="Arial MT"/>
              </a:rPr>
              <a:t>store </a:t>
            </a:r>
            <a:r>
              <a:rPr dirty="0" sz="1300" spc="-5">
                <a:latin typeface="Arial MT"/>
                <a:cs typeface="Arial MT"/>
              </a:rPr>
              <a:t>and </a:t>
            </a:r>
            <a:r>
              <a:rPr dirty="0" sz="1300">
                <a:latin typeface="Arial MT"/>
                <a:cs typeface="Arial MT"/>
              </a:rPr>
              <a:t>more sales </a:t>
            </a:r>
            <a:r>
              <a:rPr dirty="0" sz="1300" spc="-5">
                <a:latin typeface="Arial MT"/>
                <a:cs typeface="Arial MT"/>
              </a:rPr>
              <a:t>per </a:t>
            </a:r>
            <a:r>
              <a:rPr dirty="0" sz="1300" spc="-10">
                <a:latin typeface="Arial MT"/>
                <a:cs typeface="Arial MT"/>
              </a:rPr>
              <a:t>customer, respectively. </a:t>
            </a:r>
            <a:r>
              <a:rPr dirty="0" sz="1300" spc="-5">
                <a:latin typeface="Arial MT"/>
                <a:cs typeface="Arial MT"/>
              </a:rPr>
              <a:t>Store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type </a:t>
            </a:r>
            <a:r>
              <a:rPr dirty="0" sz="1300">
                <a:latin typeface="Arial MT"/>
                <a:cs typeface="Arial MT"/>
              </a:rPr>
              <a:t>a &amp; c </a:t>
            </a:r>
            <a:r>
              <a:rPr dirty="0" sz="1300" spc="-5">
                <a:latin typeface="Arial MT"/>
                <a:cs typeface="Arial MT"/>
              </a:rPr>
              <a:t>are quite </a:t>
            </a:r>
            <a:r>
              <a:rPr dirty="0" sz="1300">
                <a:latin typeface="Arial MT"/>
                <a:cs typeface="Arial MT"/>
              </a:rPr>
              <a:t>similar </a:t>
            </a:r>
            <a:r>
              <a:rPr dirty="0" sz="1300" spc="-5">
                <a:latin typeface="Arial MT"/>
                <a:cs typeface="Arial MT"/>
              </a:rPr>
              <a:t>in terms of "per </a:t>
            </a:r>
            <a:r>
              <a:rPr dirty="0" sz="1300">
                <a:latin typeface="Arial MT"/>
                <a:cs typeface="Arial MT"/>
              </a:rPr>
              <a:t>customer </a:t>
            </a:r>
            <a:r>
              <a:rPr dirty="0" sz="1300" spc="-5">
                <a:latin typeface="Arial MT"/>
                <a:cs typeface="Arial MT"/>
              </a:rPr>
              <a:t>and per </a:t>
            </a:r>
            <a:r>
              <a:rPr dirty="0" sz="1300">
                <a:latin typeface="Arial MT"/>
                <a:cs typeface="Arial MT"/>
              </a:rPr>
              <a:t>store" sales </a:t>
            </a:r>
            <a:r>
              <a:rPr dirty="0" sz="1300" spc="-5">
                <a:latin typeface="Arial MT"/>
                <a:cs typeface="Arial MT"/>
              </a:rPr>
              <a:t>numbers and just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because the </a:t>
            </a:r>
            <a:r>
              <a:rPr dirty="0" sz="1300">
                <a:latin typeface="Arial MT"/>
                <a:cs typeface="Arial MT"/>
              </a:rPr>
              <a:t>majority </a:t>
            </a:r>
            <a:r>
              <a:rPr dirty="0" sz="1300" spc="-5">
                <a:latin typeface="Arial MT"/>
                <a:cs typeface="Arial MT"/>
              </a:rPr>
              <a:t>of the </a:t>
            </a:r>
            <a:r>
              <a:rPr dirty="0" sz="1300">
                <a:latin typeface="Arial MT"/>
                <a:cs typeface="Arial MT"/>
              </a:rPr>
              <a:t>stores </a:t>
            </a:r>
            <a:r>
              <a:rPr dirty="0" sz="1300" spc="-5">
                <a:latin typeface="Arial MT"/>
                <a:cs typeface="Arial MT"/>
              </a:rPr>
              <a:t>were of these </a:t>
            </a:r>
            <a:r>
              <a:rPr dirty="0" sz="1300">
                <a:latin typeface="Arial MT"/>
                <a:cs typeface="Arial MT"/>
              </a:rPr>
              <a:t>kinds, </a:t>
            </a:r>
            <a:r>
              <a:rPr dirty="0" sz="1300" spc="-5">
                <a:latin typeface="Arial MT"/>
                <a:cs typeface="Arial MT"/>
              </a:rPr>
              <a:t>they had the best overall </a:t>
            </a:r>
            <a:r>
              <a:rPr dirty="0" sz="1300">
                <a:latin typeface="Arial MT"/>
                <a:cs typeface="Arial MT"/>
              </a:rPr>
              <a:t>revenue </a:t>
            </a:r>
            <a:r>
              <a:rPr dirty="0" sz="1300" spc="-5">
                <a:latin typeface="Arial MT"/>
                <a:cs typeface="Arial MT"/>
              </a:rPr>
              <a:t>numbers.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On the other hand, </a:t>
            </a:r>
            <a:r>
              <a:rPr dirty="0" sz="1300">
                <a:latin typeface="Arial MT"/>
                <a:cs typeface="Arial MT"/>
              </a:rPr>
              <a:t>store </a:t>
            </a:r>
            <a:r>
              <a:rPr dirty="0" sz="1300" spc="-5">
                <a:latin typeface="Arial MT"/>
                <a:cs typeface="Arial MT"/>
              </a:rPr>
              <a:t>type </a:t>
            </a:r>
            <a:r>
              <a:rPr dirty="0" sz="1300">
                <a:latin typeface="Arial MT"/>
                <a:cs typeface="Arial MT"/>
              </a:rPr>
              <a:t>b </a:t>
            </a:r>
            <a:r>
              <a:rPr dirty="0" sz="1300" spc="-5">
                <a:latin typeface="Arial MT"/>
                <a:cs typeface="Arial MT"/>
              </a:rPr>
              <a:t>were </a:t>
            </a:r>
            <a:r>
              <a:rPr dirty="0" sz="1300">
                <a:latin typeface="Arial MT"/>
                <a:cs typeface="Arial MT"/>
              </a:rPr>
              <a:t>very </a:t>
            </a:r>
            <a:r>
              <a:rPr dirty="0" sz="1300" spc="-5">
                <a:latin typeface="Arial MT"/>
                <a:cs typeface="Arial MT"/>
              </a:rPr>
              <a:t>few in number and even then they had better average </a:t>
            </a:r>
            <a:r>
              <a:rPr dirty="0" sz="1300">
                <a:latin typeface="Arial MT"/>
                <a:cs typeface="Arial MT"/>
              </a:rPr>
              <a:t> sales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than others.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762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76200"/>
            <a:ext cx="381952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591250"/>
            <a:ext cx="3914774" cy="23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874" y="2864104"/>
            <a:ext cx="405447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75565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dirty="0" sz="1200" spc="-5">
                <a:latin typeface="Arial MT"/>
                <a:cs typeface="Arial MT"/>
              </a:rPr>
              <a:t>It's pretty obvious that there is going to be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5">
                <a:latin typeface="Arial MT"/>
                <a:cs typeface="Arial MT"/>
              </a:rPr>
              <a:t>positive </a:t>
            </a:r>
            <a:r>
              <a:rPr dirty="0" sz="1200">
                <a:latin typeface="Arial MT"/>
                <a:cs typeface="Arial MT"/>
              </a:rPr>
              <a:t> correlation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between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customers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sales.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There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are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3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few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outliers.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dirty="0" sz="1200">
                <a:latin typeface="Arial MT"/>
                <a:cs typeface="Arial MT"/>
              </a:rPr>
              <a:t>Most stores </a:t>
            </a:r>
            <a:r>
              <a:rPr dirty="0" sz="1200" spc="-5">
                <a:latin typeface="Arial MT"/>
                <a:cs typeface="Arial MT"/>
              </a:rPr>
              <a:t>have </a:t>
            </a:r>
            <a:r>
              <a:rPr dirty="0" sz="1200">
                <a:latin typeface="Arial MT"/>
                <a:cs typeface="Arial MT"/>
              </a:rPr>
              <a:t>competition </a:t>
            </a:r>
            <a:r>
              <a:rPr dirty="0" sz="1200" spc="-5">
                <a:latin typeface="Arial MT"/>
                <a:cs typeface="Arial MT"/>
              </a:rPr>
              <a:t>distance within the </a:t>
            </a:r>
            <a:r>
              <a:rPr dirty="0" sz="1200">
                <a:latin typeface="Arial MT"/>
                <a:cs typeface="Arial MT"/>
              </a:rPr>
              <a:t>range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of </a:t>
            </a:r>
            <a:r>
              <a:rPr dirty="0" sz="1200">
                <a:latin typeface="Arial MT"/>
                <a:cs typeface="Arial MT"/>
              </a:rPr>
              <a:t>0 </a:t>
            </a:r>
            <a:r>
              <a:rPr dirty="0" sz="1200" spc="-5">
                <a:latin typeface="Arial MT"/>
                <a:cs typeface="Arial MT"/>
              </a:rPr>
              <a:t>to 10 </a:t>
            </a:r>
            <a:r>
              <a:rPr dirty="0" sz="1200">
                <a:latin typeface="Arial MT"/>
                <a:cs typeface="Arial MT"/>
              </a:rPr>
              <a:t>kms </a:t>
            </a:r>
            <a:r>
              <a:rPr dirty="0" sz="1200" spc="-5">
                <a:latin typeface="Arial MT"/>
                <a:cs typeface="Arial MT"/>
              </a:rPr>
              <a:t>and had </a:t>
            </a:r>
            <a:r>
              <a:rPr dirty="0" sz="1200">
                <a:latin typeface="Arial MT"/>
                <a:cs typeface="Arial MT"/>
              </a:rPr>
              <a:t>more sales </a:t>
            </a:r>
            <a:r>
              <a:rPr dirty="0" sz="1200" spc="-5">
                <a:latin typeface="Arial MT"/>
                <a:cs typeface="Arial MT"/>
              </a:rPr>
              <a:t>than </a:t>
            </a:r>
            <a:r>
              <a:rPr dirty="0" sz="1200">
                <a:latin typeface="Arial MT"/>
                <a:cs typeface="Arial MT"/>
              </a:rPr>
              <a:t>stores </a:t>
            </a:r>
            <a:r>
              <a:rPr dirty="0" sz="1200" spc="-5">
                <a:latin typeface="Arial MT"/>
                <a:cs typeface="Arial MT"/>
              </a:rPr>
              <a:t>far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away.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175895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dirty="0" sz="1200" spc="-5">
                <a:latin typeface="Arial MT"/>
                <a:cs typeface="Arial MT"/>
              </a:rPr>
              <a:t>The drop in </a:t>
            </a:r>
            <a:r>
              <a:rPr dirty="0" sz="1200">
                <a:latin typeface="Arial MT"/>
                <a:cs typeface="Arial MT"/>
              </a:rPr>
              <a:t>sales </a:t>
            </a:r>
            <a:r>
              <a:rPr dirty="0" sz="1200" spc="-5">
                <a:latin typeface="Arial MT"/>
                <a:cs typeface="Arial MT"/>
              </a:rPr>
              <a:t>indicates the </a:t>
            </a:r>
            <a:r>
              <a:rPr dirty="0" sz="1200">
                <a:latin typeface="Arial MT"/>
                <a:cs typeface="Arial MT"/>
              </a:rPr>
              <a:t>0 sales </a:t>
            </a:r>
            <a:r>
              <a:rPr dirty="0" sz="1200" spc="-5">
                <a:latin typeface="Arial MT"/>
                <a:cs typeface="Arial MT"/>
              </a:rPr>
              <a:t>accounting to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stores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temporarily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closed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refurbishment.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72675"/>
            <a:ext cx="5589199" cy="3690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4093" y="1683363"/>
            <a:ext cx="226568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 MT"/>
                <a:cs typeface="Arial MT"/>
              </a:rPr>
              <a:t>Sales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rise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up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by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end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 the </a:t>
            </a:r>
            <a:r>
              <a:rPr dirty="0" sz="1400">
                <a:latin typeface="Arial MT"/>
                <a:cs typeface="Arial MT"/>
              </a:rPr>
              <a:t>year </a:t>
            </a:r>
            <a:r>
              <a:rPr dirty="0" sz="1400" spc="-5">
                <a:latin typeface="Arial MT"/>
                <a:cs typeface="Arial MT"/>
              </a:rPr>
              <a:t>before the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holidays. Sales for 2014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went down there for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couple months - July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September, </a:t>
            </a:r>
            <a:r>
              <a:rPr dirty="0" sz="1400" spc="-5">
                <a:latin typeface="Arial MT"/>
                <a:cs typeface="Arial MT"/>
              </a:rPr>
              <a:t>indicating </a:t>
            </a:r>
            <a:r>
              <a:rPr dirty="0" sz="1400">
                <a:latin typeface="Arial MT"/>
                <a:cs typeface="Arial MT"/>
              </a:rPr>
              <a:t> stores closed </a:t>
            </a:r>
            <a:r>
              <a:rPr dirty="0" sz="1400" spc="-5">
                <a:latin typeface="Arial MT"/>
                <a:cs typeface="Arial MT"/>
              </a:rPr>
              <a:t>due to </a:t>
            </a:r>
            <a:r>
              <a:rPr dirty="0" sz="1400">
                <a:latin typeface="Arial MT"/>
                <a:cs typeface="Arial MT"/>
              </a:rPr>
              <a:t> refurbishment.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5" y="315636"/>
            <a:ext cx="217043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Outlier</a:t>
            </a:r>
            <a:r>
              <a:rPr dirty="0" spc="-85"/>
              <a:t> </a:t>
            </a:r>
            <a:r>
              <a:rPr dirty="0" spc="-5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89" y="1482720"/>
            <a:ext cx="3596640" cy="240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360" marR="79375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latin typeface="Arial MT"/>
                <a:cs typeface="Arial MT"/>
              </a:rPr>
              <a:t>In </a:t>
            </a:r>
            <a:r>
              <a:rPr dirty="0" sz="1300">
                <a:latin typeface="Arial MT"/>
                <a:cs typeface="Arial MT"/>
              </a:rPr>
              <a:t>statistics, </a:t>
            </a:r>
            <a:r>
              <a:rPr dirty="0" sz="1300" spc="-5">
                <a:latin typeface="Arial MT"/>
                <a:cs typeface="Arial MT"/>
              </a:rPr>
              <a:t>an outlier is </a:t>
            </a:r>
            <a:r>
              <a:rPr dirty="0" sz="1300">
                <a:latin typeface="Arial MT"/>
                <a:cs typeface="Arial MT"/>
              </a:rPr>
              <a:t>a </a:t>
            </a:r>
            <a:r>
              <a:rPr dirty="0" sz="1300" spc="-5">
                <a:latin typeface="Arial MT"/>
                <a:cs typeface="Arial MT"/>
              </a:rPr>
              <a:t>data point that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10">
                <a:latin typeface="Arial MT"/>
                <a:cs typeface="Arial MT"/>
              </a:rPr>
              <a:t>differs </a:t>
            </a:r>
            <a:r>
              <a:rPr dirty="0" sz="1300">
                <a:latin typeface="Arial MT"/>
                <a:cs typeface="Arial MT"/>
              </a:rPr>
              <a:t>significantly </a:t>
            </a:r>
            <a:r>
              <a:rPr dirty="0" sz="1300" spc="-5">
                <a:latin typeface="Arial MT"/>
                <a:cs typeface="Arial MT"/>
              </a:rPr>
              <a:t>from other observations.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Outliers </a:t>
            </a:r>
            <a:r>
              <a:rPr dirty="0" sz="1300">
                <a:latin typeface="Arial MT"/>
                <a:cs typeface="Arial MT"/>
              </a:rPr>
              <a:t>can </a:t>
            </a:r>
            <a:r>
              <a:rPr dirty="0" sz="1300" spc="-5">
                <a:latin typeface="Arial MT"/>
                <a:cs typeface="Arial MT"/>
              </a:rPr>
              <a:t>occur by </a:t>
            </a:r>
            <a:r>
              <a:rPr dirty="0" sz="1300">
                <a:latin typeface="Arial MT"/>
                <a:cs typeface="Arial MT"/>
              </a:rPr>
              <a:t>chance </a:t>
            </a:r>
            <a:r>
              <a:rPr dirty="0" sz="1300" spc="-5">
                <a:latin typeface="Arial MT"/>
                <a:cs typeface="Arial MT"/>
              </a:rPr>
              <a:t>in any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distribution, but they often indicate either </a:t>
            </a:r>
            <a:r>
              <a:rPr dirty="0" sz="1300">
                <a:latin typeface="Arial MT"/>
                <a:cs typeface="Arial MT"/>
              </a:rPr>
              <a:t> measurement </a:t>
            </a:r>
            <a:r>
              <a:rPr dirty="0" sz="1300" spc="-5">
                <a:latin typeface="Arial MT"/>
                <a:cs typeface="Arial MT"/>
              </a:rPr>
              <a:t>error or that the population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has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heavy-tailed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distribution.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latin typeface="Arial MT"/>
                <a:cs typeface="Arial MT"/>
              </a:rPr>
              <a:t>Z-score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is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statistical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measure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that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tells</a:t>
            </a:r>
            <a:r>
              <a:rPr dirty="0" sz="1300" spc="-1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you </a:t>
            </a:r>
            <a:r>
              <a:rPr dirty="0" sz="1300" spc="-34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how far is </a:t>
            </a:r>
            <a:r>
              <a:rPr dirty="0" sz="1300">
                <a:latin typeface="Arial MT"/>
                <a:cs typeface="Arial MT"/>
              </a:rPr>
              <a:t>a </a:t>
            </a:r>
            <a:r>
              <a:rPr dirty="0" sz="1300" spc="-5">
                <a:latin typeface="Arial MT"/>
                <a:cs typeface="Arial MT"/>
              </a:rPr>
              <a:t>data point from the </a:t>
            </a:r>
            <a:r>
              <a:rPr dirty="0" sz="1300">
                <a:latin typeface="Arial MT"/>
                <a:cs typeface="Arial MT"/>
              </a:rPr>
              <a:t>rest </a:t>
            </a:r>
            <a:r>
              <a:rPr dirty="0" sz="1300" spc="-5">
                <a:latin typeface="Arial MT"/>
                <a:cs typeface="Arial MT"/>
              </a:rPr>
              <a:t>of the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dataset. In </a:t>
            </a:r>
            <a:r>
              <a:rPr dirty="0" sz="1300">
                <a:latin typeface="Arial MT"/>
                <a:cs typeface="Arial MT"/>
              </a:rPr>
              <a:t>a more </a:t>
            </a:r>
            <a:r>
              <a:rPr dirty="0" sz="1300" spc="-5">
                <a:latin typeface="Arial MT"/>
                <a:cs typeface="Arial MT"/>
              </a:rPr>
              <a:t>technical term, Z-score </a:t>
            </a:r>
            <a:r>
              <a:rPr dirty="0" sz="130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tells how </a:t>
            </a:r>
            <a:r>
              <a:rPr dirty="0" sz="1300">
                <a:latin typeface="Arial MT"/>
                <a:cs typeface="Arial MT"/>
              </a:rPr>
              <a:t>many standard </a:t>
            </a:r>
            <a:r>
              <a:rPr dirty="0" sz="1300" spc="-5">
                <a:latin typeface="Arial MT"/>
                <a:cs typeface="Arial MT"/>
              </a:rPr>
              <a:t>deviations away </a:t>
            </a:r>
            <a:r>
              <a:rPr dirty="0" sz="1300">
                <a:latin typeface="Arial MT"/>
                <a:cs typeface="Arial MT"/>
              </a:rPr>
              <a:t>a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given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observation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from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 </a:t>
            </a:r>
            <a:r>
              <a:rPr dirty="0" sz="1300">
                <a:latin typeface="Arial MT"/>
                <a:cs typeface="Arial MT"/>
              </a:rPr>
              <a:t>mean.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100" y="1312850"/>
            <a:ext cx="4473874" cy="2729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61800"/>
            <a:ext cx="8012825" cy="4656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1574" y="787618"/>
            <a:ext cx="3905885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334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dirty="0" sz="1200" spc="-5">
                <a:latin typeface="Arial MT"/>
                <a:cs typeface="Arial MT"/>
              </a:rPr>
              <a:t>It </a:t>
            </a:r>
            <a:r>
              <a:rPr dirty="0" sz="1200">
                <a:latin typeface="Arial MT"/>
                <a:cs typeface="Arial MT"/>
              </a:rPr>
              <a:t>can </a:t>
            </a:r>
            <a:r>
              <a:rPr dirty="0" sz="1200" spc="-5">
                <a:latin typeface="Arial MT"/>
                <a:cs typeface="Arial MT"/>
              </a:rPr>
              <a:t>be well established that the outliers are </a:t>
            </a:r>
            <a:r>
              <a:rPr dirty="0" sz="1200">
                <a:latin typeface="Arial MT"/>
                <a:cs typeface="Arial MT"/>
              </a:rPr>
              <a:t> showing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this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behaviour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for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stores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with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promotion</a:t>
            </a:r>
            <a:endParaRPr sz="1200">
              <a:latin typeface="Arial MT"/>
              <a:cs typeface="Arial MT"/>
            </a:endParaRPr>
          </a:p>
          <a:p>
            <a:pPr marL="332740" marR="104775">
              <a:lnSpc>
                <a:spcPct val="100000"/>
              </a:lnSpc>
            </a:pPr>
            <a:r>
              <a:rPr dirty="0" sz="1200">
                <a:latin typeface="Arial MT"/>
                <a:cs typeface="Arial MT"/>
              </a:rPr>
              <a:t>= 1 </a:t>
            </a:r>
            <a:r>
              <a:rPr dirty="0" sz="1200" spc="-5">
                <a:latin typeface="Arial MT"/>
                <a:cs typeface="Arial MT"/>
              </a:rPr>
              <a:t>and </a:t>
            </a:r>
            <a:r>
              <a:rPr dirty="0" sz="1200">
                <a:latin typeface="Arial MT"/>
                <a:cs typeface="Arial MT"/>
              </a:rPr>
              <a:t>store </a:t>
            </a:r>
            <a:r>
              <a:rPr dirty="0" sz="1200" spc="-5">
                <a:latin typeface="Arial MT"/>
                <a:cs typeface="Arial MT"/>
              </a:rPr>
              <a:t>type B. It would not be wise to treat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them because the </a:t>
            </a:r>
            <a:r>
              <a:rPr dirty="0" sz="1200">
                <a:latin typeface="Arial MT"/>
                <a:cs typeface="Arial MT"/>
              </a:rPr>
              <a:t>reasons </a:t>
            </a:r>
            <a:r>
              <a:rPr dirty="0" sz="1200" spc="-5">
                <a:latin typeface="Arial MT"/>
                <a:cs typeface="Arial MT"/>
              </a:rPr>
              <a:t>behind this behaviour </a:t>
            </a:r>
            <a:r>
              <a:rPr dirty="0" sz="1200">
                <a:latin typeface="Arial MT"/>
                <a:cs typeface="Arial MT"/>
              </a:rPr>
              <a:t> seems </a:t>
            </a:r>
            <a:r>
              <a:rPr dirty="0" sz="1200" spc="-5">
                <a:latin typeface="Arial MT"/>
                <a:cs typeface="Arial MT"/>
              </a:rPr>
              <a:t>fair and important from the business point of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dirty="0" sz="1200" spc="-5">
                <a:latin typeface="Arial MT"/>
                <a:cs typeface="Arial MT"/>
              </a:rPr>
              <a:t>If the outliers are </a:t>
            </a:r>
            <a:r>
              <a:rPr dirty="0" sz="1200">
                <a:latin typeface="Arial MT"/>
                <a:cs typeface="Arial MT"/>
              </a:rPr>
              <a:t>a valid </a:t>
            </a:r>
            <a:r>
              <a:rPr dirty="0" sz="1200" spc="-5">
                <a:latin typeface="Arial MT"/>
                <a:cs typeface="Arial MT"/>
              </a:rPr>
              <a:t>occurrence it would be wise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not to treat them by deleting or </a:t>
            </a:r>
            <a:r>
              <a:rPr dirty="0" sz="1200">
                <a:latin typeface="Arial MT"/>
                <a:cs typeface="Arial MT"/>
              </a:rPr>
              <a:t>manipulating </a:t>
            </a:r>
            <a:r>
              <a:rPr dirty="0" sz="1200" spc="-5">
                <a:latin typeface="Arial MT"/>
                <a:cs typeface="Arial MT"/>
              </a:rPr>
              <a:t>them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especially when we have established the ups and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downs of the target </a:t>
            </a:r>
            <a:r>
              <a:rPr dirty="0" sz="1200">
                <a:latin typeface="Arial MT"/>
                <a:cs typeface="Arial MT"/>
              </a:rPr>
              <a:t>variable </a:t>
            </a:r>
            <a:r>
              <a:rPr dirty="0" sz="1200" spc="-5">
                <a:latin typeface="Arial MT"/>
                <a:cs typeface="Arial MT"/>
              </a:rPr>
              <a:t>in </a:t>
            </a:r>
            <a:r>
              <a:rPr dirty="0" sz="1200">
                <a:latin typeface="Arial MT"/>
                <a:cs typeface="Arial MT"/>
              </a:rPr>
              <a:t>relation </a:t>
            </a:r>
            <a:r>
              <a:rPr dirty="0" sz="1200" spc="-5">
                <a:latin typeface="Arial MT"/>
                <a:cs typeface="Arial MT"/>
              </a:rPr>
              <a:t>to the other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features. It is well established that there is </a:t>
            </a:r>
            <a:r>
              <a:rPr dirty="0" sz="1200">
                <a:latin typeface="Arial MT"/>
                <a:cs typeface="Arial MT"/>
              </a:rPr>
              <a:t> seasonality </a:t>
            </a:r>
            <a:r>
              <a:rPr dirty="0" sz="1200" spc="-5">
                <a:latin typeface="Arial MT"/>
                <a:cs typeface="Arial MT"/>
              </a:rPr>
              <a:t>involved and no linear </a:t>
            </a:r>
            <a:r>
              <a:rPr dirty="0" sz="1200">
                <a:latin typeface="Arial MT"/>
                <a:cs typeface="Arial MT"/>
              </a:rPr>
              <a:t>relationship </a:t>
            </a:r>
            <a:r>
              <a:rPr dirty="0" sz="1200" spc="-5">
                <a:latin typeface="Arial MT"/>
                <a:cs typeface="Arial MT"/>
              </a:rPr>
              <a:t>is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possible to fit. For these </a:t>
            </a:r>
            <a:r>
              <a:rPr dirty="0" sz="1200">
                <a:latin typeface="Arial MT"/>
                <a:cs typeface="Arial MT"/>
              </a:rPr>
              <a:t>kinds </a:t>
            </a:r>
            <a:r>
              <a:rPr dirty="0" sz="1200" spc="-5">
                <a:latin typeface="Arial MT"/>
                <a:cs typeface="Arial MT"/>
              </a:rPr>
              <a:t>of datasets tree based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machine </a:t>
            </a:r>
            <a:r>
              <a:rPr dirty="0" sz="1200" spc="-5">
                <a:latin typeface="Arial MT"/>
                <a:cs typeface="Arial MT"/>
              </a:rPr>
              <a:t>learning algorithms are used which are </a:t>
            </a:r>
            <a:r>
              <a:rPr dirty="0" sz="1200">
                <a:latin typeface="Arial MT"/>
                <a:cs typeface="Arial MT"/>
              </a:rPr>
              <a:t> robust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to outlier </a:t>
            </a:r>
            <a:r>
              <a:rPr dirty="0" sz="1200" spc="-10">
                <a:latin typeface="Arial MT"/>
                <a:cs typeface="Arial MT"/>
              </a:rPr>
              <a:t>effect.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78105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dirty="0" sz="1200" spc="-5">
                <a:latin typeface="Arial MT"/>
                <a:cs typeface="Arial MT"/>
              </a:rPr>
              <a:t>Being open 24*7 along with all </a:t>
            </a:r>
            <a:r>
              <a:rPr dirty="0" sz="1200">
                <a:latin typeface="Arial MT"/>
                <a:cs typeface="Arial MT"/>
              </a:rPr>
              <a:t>kinds </a:t>
            </a:r>
            <a:r>
              <a:rPr dirty="0" sz="1200" spc="-5">
                <a:latin typeface="Arial MT"/>
                <a:cs typeface="Arial MT"/>
              </a:rPr>
              <a:t>of assortments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available is probably the </a:t>
            </a:r>
            <a:r>
              <a:rPr dirty="0" sz="1200">
                <a:latin typeface="Arial MT"/>
                <a:cs typeface="Arial MT"/>
              </a:rPr>
              <a:t>reason </a:t>
            </a:r>
            <a:r>
              <a:rPr dirty="0" sz="1200" spc="-5">
                <a:latin typeface="Arial MT"/>
                <a:cs typeface="Arial MT"/>
              </a:rPr>
              <a:t>why it had higher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average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sales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than any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other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store</a:t>
            </a:r>
            <a:r>
              <a:rPr dirty="0" sz="1200" spc="-5">
                <a:latin typeface="Arial MT"/>
                <a:cs typeface="Arial MT"/>
              </a:rPr>
              <a:t> type.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9" y="1092437"/>
            <a:ext cx="4794324" cy="2958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49" y="280831"/>
            <a:ext cx="4304665" cy="721995"/>
          </a:xfrm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/>
              <a:t>Modeling: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750" spc="-5">
                <a:solidFill>
                  <a:srgbClr val="212121"/>
                </a:solidFill>
              </a:rPr>
              <a:t>Factors</a:t>
            </a:r>
            <a:r>
              <a:rPr dirty="0" sz="1750" spc="-20">
                <a:solidFill>
                  <a:srgbClr val="212121"/>
                </a:solidFill>
              </a:rPr>
              <a:t> </a:t>
            </a:r>
            <a:r>
              <a:rPr dirty="0" sz="1750" spc="-5">
                <a:solidFill>
                  <a:srgbClr val="212121"/>
                </a:solidFill>
              </a:rPr>
              <a:t>affecting</a:t>
            </a:r>
            <a:r>
              <a:rPr dirty="0" sz="1750" spc="-20">
                <a:solidFill>
                  <a:srgbClr val="212121"/>
                </a:solidFill>
              </a:rPr>
              <a:t> </a:t>
            </a:r>
            <a:r>
              <a:rPr dirty="0" sz="1750" spc="-5">
                <a:solidFill>
                  <a:srgbClr val="212121"/>
                </a:solidFill>
              </a:rPr>
              <a:t>in</a:t>
            </a:r>
            <a:r>
              <a:rPr dirty="0" sz="1750" spc="-20">
                <a:solidFill>
                  <a:srgbClr val="212121"/>
                </a:solidFill>
              </a:rPr>
              <a:t> </a:t>
            </a:r>
            <a:r>
              <a:rPr dirty="0" sz="1750" spc="-5">
                <a:solidFill>
                  <a:srgbClr val="212121"/>
                </a:solidFill>
              </a:rPr>
              <a:t>choosing</a:t>
            </a:r>
            <a:r>
              <a:rPr dirty="0" sz="1750" spc="-20">
                <a:solidFill>
                  <a:srgbClr val="212121"/>
                </a:solidFill>
              </a:rPr>
              <a:t> </a:t>
            </a:r>
            <a:r>
              <a:rPr dirty="0" sz="1750">
                <a:solidFill>
                  <a:srgbClr val="212121"/>
                </a:solidFill>
              </a:rPr>
              <a:t>the</a:t>
            </a:r>
            <a:r>
              <a:rPr dirty="0" sz="1750" spc="-20">
                <a:solidFill>
                  <a:srgbClr val="212121"/>
                </a:solidFill>
              </a:rPr>
              <a:t> </a:t>
            </a:r>
            <a:r>
              <a:rPr dirty="0" sz="1750" spc="-5">
                <a:solidFill>
                  <a:srgbClr val="212121"/>
                </a:solidFill>
              </a:rPr>
              <a:t>model: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489749" y="1378923"/>
            <a:ext cx="7658100" cy="279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35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Determining which algorithm to use depends on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many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factors like the problem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statement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and the </a:t>
            </a:r>
            <a:r>
              <a:rPr dirty="0" sz="1400" spc="-3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kind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of output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you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want, type and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size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of the data, the available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computational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time, number of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features,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and observations in the data, to name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212121"/>
                </a:solidFill>
                <a:latin typeface="Arial MT"/>
                <a:cs typeface="Arial MT"/>
              </a:rPr>
              <a:t>few.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4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dirty="0" sz="14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dirty="0" sz="14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14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dirty="0" sz="14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has: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469900" marR="14795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A multivariate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series relation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and hence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linear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relationship cannot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assumed in this analysis. This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kind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of dataset has patterns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such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as peak days, festive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 seasons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etc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which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most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likely be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outliers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469900" marR="508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Having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X columns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with 30%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continuous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and 70%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categorical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features. Business prefers the </a:t>
            </a:r>
            <a:r>
              <a:rPr dirty="0" sz="1400" spc="-3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model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to be interpretable in nature and decision based algorithms work better with </a:t>
            </a:r>
            <a:r>
              <a:rPr dirty="0" sz="1400">
                <a:solidFill>
                  <a:srgbClr val="212121"/>
                </a:solidFill>
                <a:latin typeface="Arial MT"/>
                <a:cs typeface="Arial MT"/>
              </a:rPr>
              <a:t> categorical</a:t>
            </a:r>
            <a:r>
              <a:rPr dirty="0" sz="14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3222625" cy="292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>
                <a:solidFill>
                  <a:srgbClr val="212121"/>
                </a:solidFill>
              </a:rPr>
              <a:t>Baseline</a:t>
            </a:r>
            <a:r>
              <a:rPr dirty="0" sz="1750" spc="-30">
                <a:solidFill>
                  <a:srgbClr val="212121"/>
                </a:solidFill>
              </a:rPr>
              <a:t> </a:t>
            </a:r>
            <a:r>
              <a:rPr dirty="0" sz="1750">
                <a:solidFill>
                  <a:srgbClr val="212121"/>
                </a:solidFill>
              </a:rPr>
              <a:t>Model:</a:t>
            </a:r>
            <a:r>
              <a:rPr dirty="0" sz="1750" spc="-35">
                <a:solidFill>
                  <a:srgbClr val="212121"/>
                </a:solidFill>
              </a:rPr>
              <a:t> </a:t>
            </a:r>
            <a:r>
              <a:rPr dirty="0" sz="1750" spc="-5">
                <a:solidFill>
                  <a:srgbClr val="212121"/>
                </a:solidFill>
              </a:rPr>
              <a:t>Decision</a:t>
            </a:r>
            <a:r>
              <a:rPr dirty="0" sz="1750" spc="-30">
                <a:solidFill>
                  <a:srgbClr val="212121"/>
                </a:solidFill>
              </a:rPr>
              <a:t> Tree</a:t>
            </a:r>
            <a:endParaRPr sz="1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500" y="855599"/>
            <a:ext cx="5166455" cy="3432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155" y="930686"/>
            <a:ext cx="2548890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marR="508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baseline is </a:t>
            </a:r>
            <a:r>
              <a:rPr dirty="0" sz="1100">
                <a:latin typeface="Arial MT"/>
                <a:cs typeface="Arial MT"/>
              </a:rPr>
              <a:t>a simple model </a:t>
            </a:r>
            <a:r>
              <a:rPr dirty="0" sz="1100" spc="-5">
                <a:latin typeface="Arial MT"/>
                <a:cs typeface="Arial MT"/>
              </a:rPr>
              <a:t>that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provides </a:t>
            </a:r>
            <a:r>
              <a:rPr dirty="0" sz="1100">
                <a:latin typeface="Arial MT"/>
                <a:cs typeface="Arial MT"/>
              </a:rPr>
              <a:t>reasonable results </a:t>
            </a:r>
            <a:r>
              <a:rPr dirty="0" sz="1100" spc="-5">
                <a:latin typeface="Arial MT"/>
                <a:cs typeface="Arial MT"/>
              </a:rPr>
              <a:t>on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task and does not </a:t>
            </a:r>
            <a:r>
              <a:rPr dirty="0" sz="1100">
                <a:latin typeface="Arial MT"/>
                <a:cs typeface="Arial MT"/>
              </a:rPr>
              <a:t>require much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expertise and time to build. It is well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established that there is </a:t>
            </a:r>
            <a:r>
              <a:rPr dirty="0" sz="1100">
                <a:latin typeface="Arial MT"/>
                <a:cs typeface="Arial MT"/>
              </a:rPr>
              <a:t>seasonality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involved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no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linear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relationship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is possible to fit. For these </a:t>
            </a:r>
            <a:r>
              <a:rPr dirty="0" sz="1100">
                <a:latin typeface="Arial MT"/>
                <a:cs typeface="Arial MT"/>
              </a:rPr>
              <a:t>kinds </a:t>
            </a:r>
            <a:r>
              <a:rPr dirty="0" sz="1100" spc="-5">
                <a:latin typeface="Arial MT"/>
                <a:cs typeface="Arial MT"/>
              </a:rPr>
              <a:t>of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datasets tree based </a:t>
            </a:r>
            <a:r>
              <a:rPr dirty="0" sz="1100">
                <a:latin typeface="Arial MT"/>
                <a:cs typeface="Arial MT"/>
              </a:rPr>
              <a:t>machine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learning algorithms are used which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are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robust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outlier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effect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which </a:t>
            </a:r>
            <a:r>
              <a:rPr dirty="0" sz="1100">
                <a:latin typeface="Arial MT"/>
                <a:cs typeface="Arial MT"/>
              </a:rPr>
              <a:t> can </a:t>
            </a:r>
            <a:r>
              <a:rPr dirty="0" sz="1100" spc="-5">
                <a:latin typeface="Arial MT"/>
                <a:cs typeface="Arial MT"/>
              </a:rPr>
              <a:t>handle non-linear data </a:t>
            </a:r>
            <a:r>
              <a:rPr dirty="0" sz="1100">
                <a:latin typeface="Arial MT"/>
                <a:cs typeface="Arial MT"/>
              </a:rPr>
              <a:t>sets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5">
                <a:latin typeface="Arial MT"/>
                <a:cs typeface="Arial MT"/>
              </a:rPr>
              <a:t>effectively.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8890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dirty="0" sz="1100" spc="-5">
                <a:latin typeface="Arial MT"/>
                <a:cs typeface="Arial MT"/>
              </a:rPr>
              <a:t>The </a:t>
            </a:r>
            <a:r>
              <a:rPr dirty="0" sz="1100">
                <a:latin typeface="Arial MT"/>
                <a:cs typeface="Arial MT"/>
              </a:rPr>
              <a:t>results show </a:t>
            </a:r>
            <a:r>
              <a:rPr dirty="0" sz="1100" spc="-5">
                <a:latin typeface="Arial MT"/>
                <a:cs typeface="Arial MT"/>
              </a:rPr>
              <a:t>that </a:t>
            </a:r>
            <a:r>
              <a:rPr dirty="0" sz="1100">
                <a:latin typeface="Arial MT"/>
                <a:cs typeface="Arial MT"/>
              </a:rPr>
              <a:t>a simple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decision tree is performing pretty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well on the </a:t>
            </a:r>
            <a:r>
              <a:rPr dirty="0" sz="1100">
                <a:latin typeface="Arial MT"/>
                <a:cs typeface="Arial MT"/>
              </a:rPr>
              <a:t>validation set </a:t>
            </a:r>
            <a:r>
              <a:rPr dirty="0" sz="1100" spc="-5">
                <a:latin typeface="Arial MT"/>
                <a:cs typeface="Arial MT"/>
              </a:rPr>
              <a:t>but it has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completely </a:t>
            </a:r>
            <a:r>
              <a:rPr dirty="0" sz="1100" spc="-5">
                <a:latin typeface="Arial MT"/>
                <a:cs typeface="Arial MT"/>
              </a:rPr>
              <a:t>overfitted the train </a:t>
            </a:r>
            <a:r>
              <a:rPr dirty="0" sz="1100">
                <a:latin typeface="Arial MT"/>
                <a:cs typeface="Arial MT"/>
              </a:rPr>
              <a:t>set.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It's better to have </a:t>
            </a:r>
            <a:r>
              <a:rPr dirty="0" sz="1100">
                <a:latin typeface="Arial MT"/>
                <a:cs typeface="Arial MT"/>
              </a:rPr>
              <a:t>a much more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generalized </a:t>
            </a:r>
            <a:r>
              <a:rPr dirty="0" sz="1100">
                <a:latin typeface="Arial MT"/>
                <a:cs typeface="Arial MT"/>
              </a:rPr>
              <a:t>model </a:t>
            </a:r>
            <a:r>
              <a:rPr dirty="0" sz="1100" spc="-5">
                <a:latin typeface="Arial MT"/>
                <a:cs typeface="Arial MT"/>
              </a:rPr>
              <a:t>for future data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points.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287900"/>
            <a:ext cx="8682549" cy="703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1654175" cy="292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>
                <a:solidFill>
                  <a:srgbClr val="212121"/>
                </a:solidFill>
              </a:rPr>
              <a:t>Random</a:t>
            </a:r>
            <a:r>
              <a:rPr dirty="0" sz="1750" spc="-80">
                <a:solidFill>
                  <a:srgbClr val="212121"/>
                </a:solidFill>
              </a:rPr>
              <a:t> </a:t>
            </a:r>
            <a:r>
              <a:rPr dirty="0" sz="1750" spc="-5">
                <a:solidFill>
                  <a:srgbClr val="212121"/>
                </a:solidFill>
              </a:rPr>
              <a:t>Forest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930686"/>
            <a:ext cx="2526030" cy="3210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marR="1143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dirty="0" sz="1100" spc="-5">
                <a:latin typeface="Arial MT"/>
                <a:cs typeface="Arial MT"/>
              </a:rPr>
              <a:t>Random forests are an ensemble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learning </a:t>
            </a:r>
            <a:r>
              <a:rPr dirty="0" sz="1100">
                <a:latin typeface="Arial MT"/>
                <a:cs typeface="Arial MT"/>
              </a:rPr>
              <a:t>method </a:t>
            </a:r>
            <a:r>
              <a:rPr dirty="0" sz="1100" spc="-5">
                <a:latin typeface="Arial MT"/>
                <a:cs typeface="Arial MT"/>
              </a:rPr>
              <a:t>for </a:t>
            </a:r>
            <a:r>
              <a:rPr dirty="0" sz="1100">
                <a:latin typeface="Arial MT"/>
                <a:cs typeface="Arial MT"/>
              </a:rPr>
              <a:t>classification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 </a:t>
            </a:r>
            <a:r>
              <a:rPr dirty="0" sz="1100">
                <a:latin typeface="Arial MT"/>
                <a:cs typeface="Arial MT"/>
              </a:rPr>
              <a:t>regression </a:t>
            </a:r>
            <a:r>
              <a:rPr dirty="0" sz="1100" spc="-5">
                <a:latin typeface="Arial MT"/>
                <a:cs typeface="Arial MT"/>
              </a:rPr>
              <a:t>that operates by </a:t>
            </a:r>
            <a:r>
              <a:rPr dirty="0" sz="1100">
                <a:latin typeface="Arial MT"/>
                <a:cs typeface="Arial MT"/>
              </a:rPr>
              <a:t> constructing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multitude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decision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trees at training time. For </a:t>
            </a:r>
            <a:r>
              <a:rPr dirty="0" sz="1100">
                <a:latin typeface="Arial MT"/>
                <a:cs typeface="Arial MT"/>
              </a:rPr>
              <a:t> regression </a:t>
            </a:r>
            <a:r>
              <a:rPr dirty="0" sz="1100" spc="-5">
                <a:latin typeface="Arial MT"/>
                <a:cs typeface="Arial MT"/>
              </a:rPr>
              <a:t>tasks, the output of the </a:t>
            </a:r>
            <a:r>
              <a:rPr dirty="0" sz="1100">
                <a:latin typeface="Arial MT"/>
                <a:cs typeface="Arial MT"/>
              </a:rPr>
              <a:t> random </a:t>
            </a:r>
            <a:r>
              <a:rPr dirty="0" sz="1100" spc="-5">
                <a:latin typeface="Arial MT"/>
                <a:cs typeface="Arial MT"/>
              </a:rPr>
              <a:t>forest is the average of the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results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given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trees.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2159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dirty="0" sz="1100" spc="-65">
                <a:latin typeface="Arial MT"/>
                <a:cs typeface="Arial MT"/>
              </a:rPr>
              <a:t>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prevent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overfitting,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built </a:t>
            </a:r>
            <a:r>
              <a:rPr dirty="0" sz="1100">
                <a:latin typeface="Arial MT"/>
                <a:cs typeface="Arial MT"/>
              </a:rPr>
              <a:t> random </a:t>
            </a:r>
            <a:r>
              <a:rPr dirty="0" sz="1100" spc="-5">
                <a:latin typeface="Arial MT"/>
                <a:cs typeface="Arial MT"/>
              </a:rPr>
              <a:t>forest </a:t>
            </a:r>
            <a:r>
              <a:rPr dirty="0" sz="1100">
                <a:latin typeface="Arial MT"/>
                <a:cs typeface="Arial MT"/>
              </a:rPr>
              <a:t>model. </a:t>
            </a:r>
            <a:r>
              <a:rPr dirty="0" sz="1100" spc="-5">
                <a:latin typeface="Arial MT"/>
                <a:cs typeface="Arial MT"/>
              </a:rPr>
              <a:t>Random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forest builds </a:t>
            </a:r>
            <a:r>
              <a:rPr dirty="0" sz="1100">
                <a:latin typeface="Arial MT"/>
                <a:cs typeface="Arial MT"/>
              </a:rPr>
              <a:t>multiple </a:t>
            </a:r>
            <a:r>
              <a:rPr dirty="0" sz="1100" spc="-5">
                <a:latin typeface="Arial MT"/>
                <a:cs typeface="Arial MT"/>
              </a:rPr>
              <a:t>decision trees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 </a:t>
            </a:r>
            <a:r>
              <a:rPr dirty="0" sz="1100">
                <a:latin typeface="Arial MT"/>
                <a:cs typeface="Arial MT"/>
              </a:rPr>
              <a:t>merges </a:t>
            </a:r>
            <a:r>
              <a:rPr dirty="0" sz="1100" spc="-5">
                <a:latin typeface="Arial MT"/>
                <a:cs typeface="Arial MT"/>
              </a:rPr>
              <a:t>them together to get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more </a:t>
            </a:r>
            <a:r>
              <a:rPr dirty="0" sz="1100" spc="-5">
                <a:latin typeface="Arial MT"/>
                <a:cs typeface="Arial MT"/>
              </a:rPr>
              <a:t>accurate and </a:t>
            </a:r>
            <a:r>
              <a:rPr dirty="0" sz="1100">
                <a:latin typeface="Arial MT"/>
                <a:cs typeface="Arial MT"/>
              </a:rPr>
              <a:t>stable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prediction.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dirty="0" sz="1100" spc="-5">
                <a:latin typeface="Arial MT"/>
                <a:cs typeface="Arial MT"/>
              </a:rPr>
              <a:t>Random Forest Regressor </a:t>
            </a:r>
            <a:r>
              <a:rPr dirty="0" sz="1100">
                <a:latin typeface="Arial MT"/>
                <a:cs typeface="Arial MT"/>
              </a:rPr>
              <a:t>results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were </a:t>
            </a:r>
            <a:r>
              <a:rPr dirty="0" sz="1100">
                <a:latin typeface="Arial MT"/>
                <a:cs typeface="Arial MT"/>
              </a:rPr>
              <a:t>much </a:t>
            </a:r>
            <a:r>
              <a:rPr dirty="0" sz="1100" spc="-5">
                <a:latin typeface="Arial MT"/>
                <a:cs typeface="Arial MT"/>
              </a:rPr>
              <a:t>better than our baseline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with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R^2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of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0.955673.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725" y="863246"/>
            <a:ext cx="4839075" cy="321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825" y="4346052"/>
            <a:ext cx="8027625" cy="6075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4202430" cy="292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>
                <a:solidFill>
                  <a:srgbClr val="212121"/>
                </a:solidFill>
              </a:rPr>
              <a:t>Random</a:t>
            </a:r>
            <a:r>
              <a:rPr dirty="0" sz="1750" spc="-25">
                <a:solidFill>
                  <a:srgbClr val="212121"/>
                </a:solidFill>
              </a:rPr>
              <a:t> </a:t>
            </a:r>
            <a:r>
              <a:rPr dirty="0" sz="1750" spc="-5">
                <a:solidFill>
                  <a:srgbClr val="212121"/>
                </a:solidFill>
              </a:rPr>
              <a:t>Forest</a:t>
            </a:r>
            <a:r>
              <a:rPr dirty="0" sz="1750" spc="-25">
                <a:solidFill>
                  <a:srgbClr val="212121"/>
                </a:solidFill>
              </a:rPr>
              <a:t> </a:t>
            </a:r>
            <a:r>
              <a:rPr dirty="0" sz="1750" spc="-5">
                <a:solidFill>
                  <a:srgbClr val="212121"/>
                </a:solidFill>
              </a:rPr>
              <a:t>Hyperparameter</a:t>
            </a:r>
            <a:r>
              <a:rPr dirty="0" sz="1750" spc="-25">
                <a:solidFill>
                  <a:srgbClr val="212121"/>
                </a:solidFill>
              </a:rPr>
              <a:t> </a:t>
            </a:r>
            <a:r>
              <a:rPr dirty="0" sz="1750" spc="-30">
                <a:solidFill>
                  <a:srgbClr val="212121"/>
                </a:solidFill>
              </a:rPr>
              <a:t>Tuning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1333024"/>
            <a:ext cx="253428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marR="36195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dirty="0" sz="1100" spc="-5">
                <a:latin typeface="Arial MT"/>
                <a:cs typeface="Arial MT"/>
              </a:rPr>
              <a:t>The </a:t>
            </a:r>
            <a:r>
              <a:rPr dirty="0" sz="1100">
                <a:latin typeface="Arial MT"/>
                <a:cs typeface="Arial MT"/>
              </a:rPr>
              <a:t>maximum </a:t>
            </a:r>
            <a:r>
              <a:rPr dirty="0" sz="1100" spc="-5">
                <a:latin typeface="Arial MT"/>
                <a:cs typeface="Arial MT"/>
              </a:rPr>
              <a:t>R^2 was </a:t>
            </a:r>
            <a:r>
              <a:rPr dirty="0" sz="1100">
                <a:latin typeface="Arial MT"/>
                <a:cs typeface="Arial MT"/>
              </a:rPr>
              <a:t>seen </a:t>
            </a:r>
            <a:r>
              <a:rPr dirty="0" sz="1100" spc="-5">
                <a:latin typeface="Arial MT"/>
                <a:cs typeface="Arial MT"/>
              </a:rPr>
              <a:t>in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tuned Random Forest </a:t>
            </a:r>
            <a:r>
              <a:rPr dirty="0" sz="1100">
                <a:latin typeface="Arial MT"/>
                <a:cs typeface="Arial MT"/>
              </a:rPr>
              <a:t>model </a:t>
            </a:r>
            <a:r>
              <a:rPr dirty="0" sz="1100" spc="-5">
                <a:latin typeface="Arial MT"/>
                <a:cs typeface="Arial MT"/>
              </a:rPr>
              <a:t>with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 </a:t>
            </a:r>
            <a:r>
              <a:rPr dirty="0" sz="1100">
                <a:latin typeface="Arial MT"/>
                <a:cs typeface="Arial MT"/>
              </a:rPr>
              <a:t>value </a:t>
            </a:r>
            <a:r>
              <a:rPr dirty="0" sz="1100" spc="-5">
                <a:latin typeface="Arial MT"/>
                <a:cs typeface="Arial MT"/>
              </a:rPr>
              <a:t>0.955878 which was only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0.021% improved from </a:t>
            </a:r>
            <a:r>
              <a:rPr dirty="0" sz="1100">
                <a:latin typeface="Arial MT"/>
                <a:cs typeface="Arial MT"/>
              </a:rPr>
              <a:t>a simple 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random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forest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dirty="0" sz="1100" spc="-5">
                <a:latin typeface="Arial MT"/>
                <a:cs typeface="Arial MT"/>
              </a:rPr>
              <a:t>This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indicates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that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all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the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trends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and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patterns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that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could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captured </a:t>
            </a:r>
            <a:r>
              <a:rPr dirty="0" sz="1100" spc="-29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by these </a:t>
            </a:r>
            <a:r>
              <a:rPr dirty="0" sz="1100">
                <a:latin typeface="Arial MT"/>
                <a:cs typeface="Arial MT"/>
              </a:rPr>
              <a:t>models </a:t>
            </a:r>
            <a:r>
              <a:rPr dirty="0" sz="1100" spc="-5">
                <a:latin typeface="Arial MT"/>
                <a:cs typeface="Arial MT"/>
              </a:rPr>
              <a:t>without overfitting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were done and </a:t>
            </a:r>
            <a:r>
              <a:rPr dirty="0" sz="1100">
                <a:latin typeface="Arial MT"/>
                <a:cs typeface="Arial MT"/>
              </a:rPr>
              <a:t>maximum </a:t>
            </a:r>
            <a:r>
              <a:rPr dirty="0" sz="1100" spc="-5">
                <a:latin typeface="Arial MT"/>
                <a:cs typeface="Arial MT"/>
              </a:rPr>
              <a:t>level of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performance achievable by the </a:t>
            </a:r>
            <a:r>
              <a:rPr dirty="0" sz="1100">
                <a:latin typeface="Arial MT"/>
                <a:cs typeface="Arial MT"/>
              </a:rPr>
              <a:t> model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achieved.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825" y="4346052"/>
            <a:ext cx="8027670" cy="607695"/>
            <a:chOff x="389825" y="4346052"/>
            <a:chExt cx="8027670" cy="60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25" y="4346052"/>
              <a:ext cx="8027625" cy="303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00" y="4649850"/>
              <a:ext cx="7697669" cy="3037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8250" y="924647"/>
            <a:ext cx="4958574" cy="329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215706"/>
            <a:ext cx="16402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dirty="0" sz="3000" spc="-85">
                <a:solidFill>
                  <a:srgbClr val="CC0000"/>
                </a:solidFill>
                <a:latin typeface="Verdana"/>
                <a:cs typeface="Verdana"/>
              </a:rPr>
              <a:t>on</a:t>
            </a:r>
            <a:r>
              <a:rPr dirty="0" sz="3000" spc="-105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dirty="0" sz="3000" spc="-75">
                <a:solidFill>
                  <a:srgbClr val="CC0000"/>
                </a:solidFill>
                <a:latin typeface="Verdana"/>
                <a:cs typeface="Verdana"/>
              </a:rPr>
              <a:t>ent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99" y="747581"/>
            <a:ext cx="4859655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Problem</a:t>
            </a:r>
            <a:r>
              <a:rPr dirty="0" sz="1800" spc="-5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Retail</a:t>
            </a:r>
            <a:r>
              <a:rPr dirty="0" sz="1800" spc="-3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dirty="0" sz="1800" spc="-4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dirty="0" sz="1800" spc="-5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Exploratory</a:t>
            </a:r>
            <a:r>
              <a:rPr dirty="0" sz="1800" spc="-4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Data</a:t>
            </a:r>
            <a:r>
              <a:rPr dirty="0" sz="1800" spc="-9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Outlier</a:t>
            </a:r>
            <a:r>
              <a:rPr dirty="0" sz="1800" spc="-5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b="1">
                <a:solidFill>
                  <a:srgbClr val="134F5C"/>
                </a:solidFill>
                <a:latin typeface="Arial"/>
                <a:cs typeface="Arial"/>
              </a:rPr>
              <a:t>Modeling:</a:t>
            </a:r>
            <a:endParaRPr sz="1800">
              <a:latin typeface="Arial"/>
              <a:cs typeface="Arial"/>
            </a:endParaRPr>
          </a:p>
          <a:p>
            <a:pPr lvl="1" marL="518795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Baseline</a:t>
            </a:r>
            <a:r>
              <a:rPr dirty="0" sz="1800" spc="-2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dirty="0" sz="1800" spc="-2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34F5C"/>
                </a:solidFill>
                <a:latin typeface="Arial"/>
                <a:cs typeface="Arial"/>
              </a:rPr>
              <a:t>-</a:t>
            </a:r>
            <a:r>
              <a:rPr dirty="0" sz="1800" spc="-2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Decision</a:t>
            </a:r>
            <a:r>
              <a:rPr dirty="0" sz="1800" spc="-2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134F5C"/>
                </a:solidFill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  <a:p>
            <a:pPr lvl="1" marL="518795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dirty="0" sz="1800" spc="-5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endParaRPr sz="1800">
              <a:latin typeface="Arial"/>
              <a:cs typeface="Arial"/>
            </a:endParaRPr>
          </a:p>
          <a:p>
            <a:pPr lvl="1" marL="518795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Random</a:t>
            </a:r>
            <a:r>
              <a:rPr dirty="0" sz="1800" spc="-3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134F5C"/>
                </a:solidFill>
                <a:latin typeface="Arial"/>
                <a:cs typeface="Arial"/>
              </a:rPr>
              <a:t>forest</a:t>
            </a:r>
            <a:r>
              <a:rPr dirty="0" sz="1800" spc="-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Hypertuning</a:t>
            </a:r>
            <a:r>
              <a:rPr dirty="0" sz="1800" spc="-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lvl="1" marL="518795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Feature</a:t>
            </a:r>
            <a:r>
              <a:rPr dirty="0" sz="1800" spc="-5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Importance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b="1">
                <a:solidFill>
                  <a:srgbClr val="134F5C"/>
                </a:solidFill>
                <a:latin typeface="Arial"/>
                <a:cs typeface="Arial"/>
              </a:rPr>
              <a:t>Model</a:t>
            </a:r>
            <a:r>
              <a:rPr dirty="0" sz="1800" spc="-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Performance</a:t>
            </a:r>
            <a:r>
              <a:rPr dirty="0" sz="1800" spc="-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dirty="0" sz="1800" spc="-2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Store</a:t>
            </a:r>
            <a:r>
              <a:rPr dirty="0" sz="1800" spc="-3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wise</a:t>
            </a:r>
            <a:r>
              <a:rPr dirty="0" sz="1800" spc="-2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Sales</a:t>
            </a:r>
            <a:r>
              <a:rPr dirty="0" sz="1800" spc="-30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Predictions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Conclusion</a:t>
            </a:r>
            <a:r>
              <a:rPr dirty="0" sz="1800" spc="-3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dirty="0" sz="1800" spc="-35" b="1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134F5C"/>
                </a:solidFill>
                <a:latin typeface="Arial"/>
                <a:cs typeface="Arial"/>
              </a:rPr>
              <a:t>Recommendations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99" y="818000"/>
            <a:ext cx="7460999" cy="4028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875" y="354810"/>
            <a:ext cx="377253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 b="1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dirty="0" sz="175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750" spc="-5" b="1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dirty="0" sz="1750" spc="-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750" spc="-5" b="1">
                <a:solidFill>
                  <a:srgbClr val="212121"/>
                </a:solidFill>
                <a:latin typeface="Arial"/>
                <a:cs typeface="Arial"/>
              </a:rPr>
              <a:t>Feature</a:t>
            </a:r>
            <a:r>
              <a:rPr dirty="0" sz="1750" spc="-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750" spc="-5" b="1">
                <a:solidFill>
                  <a:srgbClr val="212121"/>
                </a:solidFill>
                <a:latin typeface="Arial"/>
                <a:cs typeface="Arial"/>
              </a:rPr>
              <a:t>Importance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162436"/>
            <a:ext cx="446214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dirty="0" spc="-35"/>
              <a:t> </a:t>
            </a:r>
            <a:r>
              <a:rPr dirty="0" spc="-5"/>
              <a:t>Performance</a:t>
            </a:r>
            <a:r>
              <a:rPr dirty="0" spc="-35"/>
              <a:t> </a:t>
            </a:r>
            <a:r>
              <a:rPr dirty="0" spc="-5"/>
              <a:t>and</a:t>
            </a:r>
            <a:r>
              <a:rPr dirty="0" spc="-35"/>
              <a:t> </a:t>
            </a:r>
            <a:r>
              <a:rPr dirty="0" spc="-5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707775"/>
            <a:ext cx="7642225" cy="402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2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dirty="0" sz="12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dirty="0" sz="12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dirty="0" sz="12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12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analysis</a:t>
            </a:r>
            <a:r>
              <a:rPr dirty="0" sz="12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has: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Arial MT"/>
              <a:cs typeface="Arial MT"/>
            </a:endParaRPr>
          </a:p>
          <a:p>
            <a:pPr marL="469900" marR="508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 multivariate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series relation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and hence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linear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relationship cannot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be assumed in this </a:t>
            </a:r>
            <a:r>
              <a:rPr dirty="0" sz="1250" spc="-3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analysis. This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kind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of dataset has patterns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such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as peak days, festive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seasons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etc which would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most </a:t>
            </a:r>
            <a:r>
              <a:rPr dirty="0" sz="125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likely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considered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as outliers in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linear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regression.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marR="1778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Having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X columns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with 30%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continuous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and 70%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categorical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features. Businesses prefer the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dirty="0" sz="1250" spc="-3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be interpretable in nature and decision based algorithms work better with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categorical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data. Hence,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25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simple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decision tree was used as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baseline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baseline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completely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overfitted the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data with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train R^2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and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test R^2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of 0.91575.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marR="8255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50" spc="-7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prevent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overfitting, we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built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forest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Random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builds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multiple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trees and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 merges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them together to get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 more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accurate and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stable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prediction. Random Forest Regressor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results </a:t>
            </a:r>
            <a:r>
              <a:rPr dirty="0" sz="1250" spc="-3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were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much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better than our baseline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with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test R^2 of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0.955673.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indicates that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the improvement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in the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 performance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was 4.36%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than the baseline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>
              <a:latin typeface="Arial MT"/>
              <a:cs typeface="Arial MT"/>
            </a:endParaRPr>
          </a:p>
          <a:p>
            <a:pPr marL="469900" marR="17145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250" spc="-15">
                <a:solidFill>
                  <a:srgbClr val="212121"/>
                </a:solidFill>
                <a:latin typeface="Arial MT"/>
                <a:cs typeface="Arial MT"/>
              </a:rPr>
              <a:t>Tuning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the hyperparameters gave the best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results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test R^2 of 0.955878 which was only 0.021% </a:t>
            </a:r>
            <a:r>
              <a:rPr dirty="0" sz="1250" spc="-3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improved from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a simple random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forest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model.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It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signifies maxed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out performance by the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model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on the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dirty="0" sz="12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352936"/>
            <a:ext cx="3646804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Store</a:t>
            </a:r>
            <a:r>
              <a:rPr dirty="0" spc="-40"/>
              <a:t> </a:t>
            </a:r>
            <a:r>
              <a:rPr dirty="0" spc="-5"/>
              <a:t>wise</a:t>
            </a:r>
            <a:r>
              <a:rPr dirty="0" spc="-35"/>
              <a:t> </a:t>
            </a:r>
            <a:r>
              <a:rPr dirty="0" spc="-5"/>
              <a:t>Sales</a:t>
            </a:r>
            <a:r>
              <a:rPr dirty="0" spc="-35"/>
              <a:t> </a:t>
            </a:r>
            <a:r>
              <a:rPr dirty="0" spc="-5"/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898275"/>
            <a:ext cx="76606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Here are the latest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six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weeks actual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sales values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against the predictions which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can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be located date and </a:t>
            </a:r>
            <a:r>
              <a:rPr dirty="0" sz="1250">
                <a:solidFill>
                  <a:srgbClr val="212121"/>
                </a:solidFill>
                <a:latin typeface="Arial MT"/>
                <a:cs typeface="Arial MT"/>
              </a:rPr>
              <a:t>store </a:t>
            </a:r>
            <a:r>
              <a:rPr dirty="0" sz="1250" spc="-3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5">
                <a:solidFill>
                  <a:srgbClr val="212121"/>
                </a:solidFill>
                <a:latin typeface="Arial MT"/>
                <a:cs typeface="Arial MT"/>
              </a:rPr>
              <a:t>wise:</a:t>
            </a:r>
            <a:endParaRPr sz="12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24" y="1493475"/>
            <a:ext cx="3645253" cy="2836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5" y="231647"/>
            <a:ext cx="457263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  <a:r>
              <a:rPr dirty="0" spc="-45"/>
              <a:t> </a:t>
            </a:r>
            <a:r>
              <a:rPr dirty="0" spc="-5"/>
              <a:t>and</a:t>
            </a:r>
            <a:r>
              <a:rPr dirty="0" spc="-45"/>
              <a:t> </a:t>
            </a:r>
            <a:r>
              <a:rPr dirty="0" spc="-5"/>
              <a:t>Recommendations: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225" y="715263"/>
            <a:ext cx="7682230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Businesses use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sales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forecasts to determine what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revenue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they will be generating in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a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particular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timespan to empower themselves with powerful and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strategic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business plans. Important decisions </a:t>
            </a:r>
            <a:r>
              <a:rPr dirty="0" sz="1400" spc="-37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such</a:t>
            </a:r>
            <a:r>
              <a:rPr dirty="0" sz="1400" spc="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as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budgets,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hiring,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incentives,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goals,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acquisitions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various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other</a:t>
            </a:r>
            <a:r>
              <a:rPr dirty="0" sz="1400" spc="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growth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plans</a:t>
            </a:r>
            <a:r>
              <a:rPr dirty="0" sz="1400" spc="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are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affected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by the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revenue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company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is going to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make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in the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coming months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and for these plans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to be as 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effective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 as they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are planned to be it is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important for these forecasts to also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be as good.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Some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important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conclusions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 drawn from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the analysis are as follows: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positive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effect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promotion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on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Customers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and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Sales.</a:t>
            </a:r>
            <a:endParaRPr sz="1400">
              <a:latin typeface="Arial MT"/>
              <a:cs typeface="Arial MT"/>
            </a:endParaRPr>
          </a:p>
          <a:p>
            <a:pPr marL="469900" marR="10350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Most stores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have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competition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distance within the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range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of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0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to 10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kms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and had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more sales </a:t>
            </a:r>
            <a:r>
              <a:rPr dirty="0" sz="1400" spc="-37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than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far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away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probably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indicating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competition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busy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locations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vs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remote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 locations.</a:t>
            </a:r>
            <a:endParaRPr sz="1400">
              <a:latin typeface="Arial MT"/>
              <a:cs typeface="Arial MT"/>
            </a:endParaRPr>
          </a:p>
          <a:p>
            <a:pPr marL="469900" marR="5588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Store type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B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though being few in number had the highest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sales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average. The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reasons </a:t>
            </a:r>
            <a:r>
              <a:rPr dirty="0" sz="1400" spc="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include all three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kinds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of assortments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specially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assortment level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b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which is only available at </a:t>
            </a:r>
            <a:r>
              <a:rPr dirty="0" sz="1400" spc="-37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 and being open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on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sundays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 as well.</a:t>
            </a:r>
            <a:endParaRPr sz="1400">
              <a:latin typeface="Arial MT"/>
              <a:cs typeface="Arial MT"/>
            </a:endParaRPr>
          </a:p>
          <a:p>
            <a:pPr marL="469900" marR="29654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The outliers in the dataset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showed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justifiable 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behaviour.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The outliers were either of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store </a:t>
            </a:r>
            <a:r>
              <a:rPr dirty="0" sz="1400" spc="-37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 or had promotion going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on which increased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sales.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Recommendations: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More</a:t>
            </a:r>
            <a:r>
              <a:rPr dirty="0" sz="140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stores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dirty="0" sz="140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encouraged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for</a:t>
            </a:r>
            <a:r>
              <a:rPr dirty="0" sz="1400" spc="-2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promotion.</a:t>
            </a:r>
            <a:endParaRPr sz="140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Store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type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B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should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be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increased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134F5C"/>
                </a:solidFill>
                <a:latin typeface="Arial MT"/>
                <a:cs typeface="Arial MT"/>
              </a:rPr>
              <a:t> number.</a:t>
            </a:r>
            <a:endParaRPr sz="1400">
              <a:latin typeface="Arial MT"/>
              <a:cs typeface="Arial MT"/>
            </a:endParaRPr>
          </a:p>
          <a:p>
            <a:pPr marL="469900" marR="36703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There's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a seasonality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involved, hence the </a:t>
            </a:r>
            <a:r>
              <a:rPr dirty="0" sz="1400">
                <a:solidFill>
                  <a:srgbClr val="134F5C"/>
                </a:solidFill>
                <a:latin typeface="Arial MT"/>
                <a:cs typeface="Arial MT"/>
              </a:rPr>
              <a:t>stores should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be encouraged to promote and </a:t>
            </a:r>
            <a:r>
              <a:rPr dirty="0" sz="1400" spc="-37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take</a:t>
            </a:r>
            <a:r>
              <a:rPr dirty="0" sz="1400" spc="-1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134F5C"/>
                </a:solidFill>
                <a:latin typeface="Arial MT"/>
                <a:cs typeface="Arial MT"/>
              </a:rPr>
              <a:t>advantage of the holidays.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8875" y="265146"/>
            <a:ext cx="155194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References: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4771" y="1250666"/>
            <a:ext cx="29584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dirty="0" sz="1600">
                <a:solidFill>
                  <a:srgbClr val="134F5C"/>
                </a:solidFill>
                <a:latin typeface="Arial MT"/>
                <a:cs typeface="Arial MT"/>
              </a:rPr>
              <a:t>Machine</a:t>
            </a:r>
            <a:r>
              <a:rPr dirty="0" sz="16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Learning</a:t>
            </a:r>
            <a:r>
              <a:rPr dirty="0" sz="16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134F5C"/>
                </a:solidFill>
                <a:latin typeface="Arial MT"/>
                <a:cs typeface="Arial MT"/>
              </a:rPr>
              <a:t>Mastery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GeeksforGeeks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Analytics</a:t>
            </a:r>
            <a:r>
              <a:rPr dirty="0" sz="16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134F5C"/>
                </a:solidFill>
                <a:latin typeface="Arial MT"/>
                <a:cs typeface="Arial MT"/>
              </a:rPr>
              <a:t>Vidhya</a:t>
            </a:r>
            <a:r>
              <a:rPr dirty="0" sz="16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 sz="1600" spc="-30">
                <a:solidFill>
                  <a:srgbClr val="134F5C"/>
                </a:solidFill>
                <a:latin typeface="Arial MT"/>
                <a:cs typeface="Arial MT"/>
              </a:rPr>
              <a:t>Towards</a:t>
            </a:r>
            <a:r>
              <a:rPr dirty="0" sz="16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dirty="0" sz="16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Science</a:t>
            </a:r>
            <a:r>
              <a:rPr dirty="0" sz="16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Built</a:t>
            </a:r>
            <a:r>
              <a:rPr dirty="0" sz="1600" spc="-2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in</a:t>
            </a:r>
            <a:r>
              <a:rPr dirty="0" sz="1600" spc="-2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Data</a:t>
            </a:r>
            <a:r>
              <a:rPr dirty="0" sz="1600" spc="-2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Science</a:t>
            </a:r>
            <a:r>
              <a:rPr dirty="0" sz="1600" spc="-2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Blogs</a:t>
            </a:r>
            <a:endParaRPr sz="1600">
              <a:latin typeface="Arial MT"/>
              <a:cs typeface="Arial MT"/>
            </a:endParaRPr>
          </a:p>
          <a:p>
            <a:pPr marL="363855" indent="-351790">
              <a:lnSpc>
                <a:spcPct val="100000"/>
              </a:lnSpc>
              <a:buChar char="●"/>
              <a:tabLst>
                <a:tab pos="363855" algn="l"/>
                <a:tab pos="364490" algn="l"/>
              </a:tabLst>
            </a:pP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Scikit-Learn</a:t>
            </a:r>
            <a:r>
              <a:rPr dirty="0" sz="1600" spc="-5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134F5C"/>
                </a:solidFill>
                <a:latin typeface="Arial MT"/>
                <a:cs typeface="Arial MT"/>
              </a:rPr>
              <a:t>Org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575" y="365804"/>
            <a:ext cx="256540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Problem</a:t>
            </a:r>
            <a:r>
              <a:rPr dirty="0" sz="2200" spc="-90"/>
              <a:t> </a:t>
            </a:r>
            <a:r>
              <a:rPr dirty="0" sz="2200" spc="-5"/>
              <a:t>Statement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66575" y="1100244"/>
            <a:ext cx="7429500" cy="319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6525">
              <a:lnSpc>
                <a:spcPct val="114999"/>
              </a:lnSpc>
              <a:spcBef>
                <a:spcPts val="100"/>
              </a:spcBef>
            </a:pP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Rossmann operates over 3,000 drug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7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European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countries. </a:t>
            </a:r>
            <a:r>
              <a:rPr dirty="0" sz="175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20">
                <a:solidFill>
                  <a:srgbClr val="212121"/>
                </a:solidFill>
                <a:latin typeface="Arial MT"/>
                <a:cs typeface="Arial MT"/>
              </a:rPr>
              <a:t>Currently,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Rossmann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store managers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are tasked with predicting their daily </a:t>
            </a:r>
            <a:r>
              <a:rPr dirty="0" sz="1750" spc="-4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for up to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six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weeks in advance. Store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are influenced by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many </a:t>
            </a:r>
            <a:r>
              <a:rPr dirty="0" sz="175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factors, including promotions,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competition, school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state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holidays,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15">
                <a:solidFill>
                  <a:srgbClr val="212121"/>
                </a:solidFill>
                <a:latin typeface="Arial MT"/>
                <a:cs typeface="Arial MT"/>
              </a:rPr>
              <a:t>seasonality,</a:t>
            </a:r>
            <a:r>
              <a:rPr dirty="0" sz="17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750" spc="-20">
                <a:solidFill>
                  <a:srgbClr val="212121"/>
                </a:solidFill>
                <a:latin typeface="Arial MT"/>
                <a:cs typeface="Arial MT"/>
              </a:rPr>
              <a:t>locality.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 With thousands</a:t>
            </a:r>
            <a:r>
              <a:rPr dirty="0" sz="17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of individual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managers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 predicting </a:t>
            </a:r>
            <a:r>
              <a:rPr dirty="0" sz="1750" spc="-4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based on their unique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circumstances,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the accuracy of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results can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be </a:t>
            </a:r>
            <a:r>
              <a:rPr dirty="0" sz="1750" spc="-4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quite</a:t>
            </a:r>
            <a:r>
              <a:rPr dirty="0" sz="17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varied.</a:t>
            </a:r>
            <a:endParaRPr sz="1750">
              <a:latin typeface="Arial MT"/>
              <a:cs typeface="Arial MT"/>
            </a:endParaRPr>
          </a:p>
          <a:p>
            <a:pPr algn="just" marL="12700" marR="5080">
              <a:lnSpc>
                <a:spcPct val="114999"/>
              </a:lnSpc>
              <a:spcBef>
                <a:spcPts val="800"/>
              </a:spcBef>
            </a:pPr>
            <a:r>
              <a:rPr dirty="0" sz="1750" spc="-60">
                <a:solidFill>
                  <a:srgbClr val="212121"/>
                </a:solidFill>
                <a:latin typeface="Arial MT"/>
                <a:cs typeface="Arial MT"/>
              </a:rPr>
              <a:t>You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are provided with historical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data for </a:t>
            </a:r>
            <a:r>
              <a:rPr dirty="0" sz="1750" spc="-30">
                <a:solidFill>
                  <a:srgbClr val="212121"/>
                </a:solidFill>
                <a:latin typeface="Arial MT"/>
                <a:cs typeface="Arial MT"/>
              </a:rPr>
              <a:t>1,115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Rossmann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stores.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task is to forecast the "Sales"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column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for the test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set.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Note that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some stores </a:t>
            </a:r>
            <a:r>
              <a:rPr dirty="0" sz="1750" spc="-4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dirty="0" sz="17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the dataset</a:t>
            </a:r>
            <a:r>
              <a:rPr dirty="0" sz="17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were temporarily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closed</a:t>
            </a:r>
            <a:r>
              <a:rPr dirty="0" sz="17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750" spc="-5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dirty="0" sz="1750">
                <a:solidFill>
                  <a:srgbClr val="212121"/>
                </a:solidFill>
                <a:latin typeface="Arial MT"/>
                <a:cs typeface="Arial MT"/>
              </a:rPr>
              <a:t>refurbishment.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4" y="441857"/>
            <a:ext cx="289496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Retail</a:t>
            </a:r>
            <a:r>
              <a:rPr dirty="0" spc="-45"/>
              <a:t> </a:t>
            </a:r>
            <a:r>
              <a:rPr dirty="0" spc="-5"/>
              <a:t>Sales</a:t>
            </a:r>
            <a:r>
              <a:rPr dirty="0" spc="-50"/>
              <a:t> </a:t>
            </a:r>
            <a:r>
              <a:rPr dirty="0" spc="-5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674" y="1008276"/>
            <a:ext cx="7996555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3355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Sales forecasting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refers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to the process of estimating demand for or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particular </a:t>
            </a:r>
            <a:r>
              <a:rPr dirty="0" sz="1600" spc="-4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product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over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specific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 period of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 MT"/>
              <a:cs typeface="Arial MT"/>
            </a:endParaRPr>
          </a:p>
          <a:p>
            <a:pPr marL="12700" marR="149225">
              <a:lnSpc>
                <a:spcPct val="100000"/>
              </a:lnSpc>
            </a:pP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Businesses use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forecasts to determine what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revenue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they will be generating in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6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particular timespan to empower themselves with powerful and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strategic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business plans. </a:t>
            </a:r>
            <a:r>
              <a:rPr dirty="0" sz="1600" spc="-4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Important decisions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such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as budgets, hiring, incentives, goals, acquisitions and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various </a:t>
            </a:r>
            <a:r>
              <a:rPr dirty="0" sz="16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other growth plans are 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affected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by the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revenue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company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is going to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make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in the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 coming months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and for these plans to be as 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effective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as they are planned to be it is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important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for these forecasts to also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be as good.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The work here predicts the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drug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store chain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in the European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market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time </a:t>
            </a:r>
            <a:r>
              <a:rPr dirty="0" sz="1600" spc="-4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period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of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six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weeks and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compares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 the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results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 of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different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dirty="0" sz="16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212121"/>
                </a:solidFill>
                <a:latin typeface="Arial MT"/>
                <a:cs typeface="Arial MT"/>
              </a:rPr>
              <a:t>learning algorithms.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85"/>
              <a:t> </a:t>
            </a:r>
            <a:r>
              <a:rPr dirty="0" spc="-5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608" y="382742"/>
            <a:ext cx="7704455" cy="478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Id</a:t>
            </a:r>
            <a:r>
              <a:rPr dirty="0" sz="13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represents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(Store,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Date)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duple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within the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set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dirty="0" sz="13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unique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Id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dirty="0" sz="13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turnover for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any given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day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(Dependent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212121"/>
                </a:solidFill>
                <a:latin typeface="Arial MT"/>
                <a:cs typeface="Arial MT"/>
              </a:rPr>
              <a:t>Variable)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Customers</a:t>
            </a:r>
            <a:r>
              <a:rPr dirty="0" sz="13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number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given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Open</a:t>
            </a:r>
            <a:r>
              <a:rPr dirty="0" sz="13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indicator for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was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open: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closed,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open</a:t>
            </a:r>
            <a:endParaRPr sz="130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StateHoliday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indicates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 state </a:t>
            </a:r>
            <a:r>
              <a:rPr dirty="0" sz="1300" spc="-20">
                <a:solidFill>
                  <a:srgbClr val="212121"/>
                </a:solidFill>
                <a:latin typeface="Arial MT"/>
                <a:cs typeface="Arial MT"/>
              </a:rPr>
              <a:t>holiday.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Normally all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stores,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with few exceptions, are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closed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on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state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holidays. Note that all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schools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are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closed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on public holidays and weekends.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 =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public </a:t>
            </a:r>
            <a:r>
              <a:rPr dirty="0" sz="1300" spc="-20">
                <a:solidFill>
                  <a:srgbClr val="212121"/>
                </a:solidFill>
                <a:latin typeface="Arial MT"/>
                <a:cs typeface="Arial MT"/>
              </a:rPr>
              <a:t>holiday,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b = </a:t>
            </a:r>
            <a:r>
              <a:rPr dirty="0" sz="13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Easter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212121"/>
                </a:solidFill>
                <a:latin typeface="Arial MT"/>
                <a:cs typeface="Arial MT"/>
              </a:rPr>
              <a:t>holiday,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Christmas,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0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None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SchoolHoliday</a:t>
            </a:r>
            <a:r>
              <a:rPr dirty="0" sz="13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if 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(Store,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Date)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was 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affected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by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closure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of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public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schools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15" b="1">
                <a:solidFill>
                  <a:srgbClr val="212121"/>
                </a:solidFill>
                <a:latin typeface="Arial"/>
                <a:cs typeface="Arial"/>
              </a:rPr>
              <a:t>StoreType</a:t>
            </a: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differentiates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between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4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different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models: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a, b,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c,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d</a:t>
            </a:r>
            <a:endParaRPr sz="1300">
              <a:latin typeface="Arial MT"/>
              <a:cs typeface="Arial MT"/>
            </a:endParaRPr>
          </a:p>
          <a:p>
            <a:pPr marL="340360" marR="35242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Assortment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describes an assortment level: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 =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basic,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b =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extra,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 =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extended. An assortment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 strategy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retailing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involves the number and type of products that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display for purchase by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consumers.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CompetitionDistance</a:t>
            </a:r>
            <a:r>
              <a:rPr dirty="0" sz="1300" spc="-1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distance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meters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nearest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competitor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endParaRPr sz="1300">
              <a:latin typeface="Arial MT"/>
              <a:cs typeface="Arial MT"/>
            </a:endParaRPr>
          </a:p>
          <a:p>
            <a:pPr marL="340360" marR="49022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10" b="1">
                <a:solidFill>
                  <a:srgbClr val="212121"/>
                </a:solidFill>
                <a:latin typeface="Arial"/>
                <a:cs typeface="Arial"/>
              </a:rPr>
              <a:t>CompetitionOpenSince[Month/Year]</a:t>
            </a: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gives the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approximate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year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month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of the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time the </a:t>
            </a:r>
            <a:r>
              <a:rPr dirty="0" sz="1300" spc="-3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nearest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competitor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was opened</a:t>
            </a:r>
            <a:endParaRPr sz="130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Promo</a:t>
            </a:r>
            <a:r>
              <a:rPr dirty="0" sz="1300" spc="-1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1300" spc="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indicates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running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promo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day</a:t>
            </a:r>
            <a:endParaRPr sz="1300">
              <a:latin typeface="Arial MT"/>
              <a:cs typeface="Arial MT"/>
            </a:endParaRPr>
          </a:p>
          <a:p>
            <a:pPr marL="340360" marR="53911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Promo2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Promo2 is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 continuing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consecutive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promotion for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some stores: 0 = store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is not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participating,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1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=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is participating</a:t>
            </a:r>
            <a:endParaRPr sz="1300">
              <a:latin typeface="Arial MT"/>
              <a:cs typeface="Arial MT"/>
            </a:endParaRPr>
          </a:p>
          <a:p>
            <a:pPr marL="340360" marR="76517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dirty="0" sz="1300" spc="-10" b="1">
                <a:solidFill>
                  <a:srgbClr val="212121"/>
                </a:solidFill>
                <a:latin typeface="Arial"/>
                <a:cs typeface="Arial"/>
              </a:rPr>
              <a:t>Promo2Since[Year/Week]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describes 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year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calendar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week when 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 started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participating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 Promo2</a:t>
            </a:r>
            <a:endParaRPr sz="1300">
              <a:latin typeface="Arial MT"/>
              <a:cs typeface="Arial MT"/>
            </a:endParaRPr>
          </a:p>
          <a:p>
            <a:pPr algn="just" marL="340360" marR="434975" indent="-328295">
              <a:lnSpc>
                <a:spcPct val="100000"/>
              </a:lnSpc>
              <a:buFont typeface="Arial MT"/>
              <a:buChar char="●"/>
              <a:tabLst>
                <a:tab pos="340995" algn="l"/>
              </a:tabLst>
            </a:pPr>
            <a:r>
              <a:rPr dirty="0" sz="1300" spc="-5" b="1">
                <a:solidFill>
                  <a:srgbClr val="212121"/>
                </a:solidFill>
                <a:latin typeface="Arial"/>
                <a:cs typeface="Arial"/>
              </a:rPr>
              <a:t>PromoInterval </a:t>
            </a:r>
            <a:r>
              <a:rPr dirty="0" sz="1300" b="1">
                <a:solidFill>
                  <a:srgbClr val="212121"/>
                </a:solidFill>
                <a:latin typeface="Arial"/>
                <a:cs typeface="Arial"/>
              </a:rPr>
              <a:t>-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describes 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consecutive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intervals Promo2 is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started,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naming 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months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promotion is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started </a:t>
            </a:r>
            <a:r>
              <a:rPr dirty="0" sz="1300" spc="-20">
                <a:solidFill>
                  <a:srgbClr val="212121"/>
                </a:solidFill>
                <a:latin typeface="Arial MT"/>
                <a:cs typeface="Arial MT"/>
              </a:rPr>
              <a:t>anew.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E.g. 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"Feb,May,Aug,Nov"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means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each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round starts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 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February, </a:t>
            </a:r>
            <a:r>
              <a:rPr dirty="0" sz="1300" spc="-25">
                <a:solidFill>
                  <a:srgbClr val="212121"/>
                </a:solidFill>
                <a:latin typeface="Arial MT"/>
                <a:cs typeface="Arial MT"/>
              </a:rPr>
              <a:t>May, </a:t>
            </a:r>
            <a:r>
              <a:rPr dirty="0" sz="13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August,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November of any given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year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for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that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25" y="108585"/>
            <a:ext cx="1270000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825" y="479933"/>
            <a:ext cx="5634990" cy="452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4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following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approach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was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followed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completion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5">
                <a:solidFill>
                  <a:srgbClr val="212121"/>
                </a:solidFill>
                <a:latin typeface="Arial MT"/>
                <a:cs typeface="Arial MT"/>
              </a:rPr>
              <a:t>project:</a:t>
            </a:r>
            <a:endParaRPr sz="145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Business</a:t>
            </a:r>
            <a:r>
              <a:rPr dirty="0" sz="1250" spc="-5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Problem</a:t>
            </a:r>
            <a:endParaRPr sz="1250">
              <a:latin typeface="Arial"/>
              <a:cs typeface="Arial"/>
            </a:endParaRPr>
          </a:p>
          <a:p>
            <a:pPr marL="469900" indent="-32448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dirty="0" sz="1250" spc="-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Collection</a:t>
            </a:r>
            <a:r>
              <a:rPr dirty="0" sz="12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dirty="0" sz="12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Preprocessing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dirty="0" sz="95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95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Cleaning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Missing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Handling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Merging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Datasets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Exploratory</a:t>
            </a:r>
            <a:r>
              <a:rPr dirty="0" sz="125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dirty="0" sz="1250" spc="-7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dirty="0" sz="95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950" spc="-5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Categorica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l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 Features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Continuou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s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 Features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ED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950" spc="-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Conclusio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n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 an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d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75">
                <a:solidFill>
                  <a:srgbClr val="212121"/>
                </a:solidFill>
                <a:latin typeface="Arial MT"/>
                <a:cs typeface="Arial MT"/>
              </a:rPr>
              <a:t>V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alidatin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g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 Hypotheses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dirty="0" sz="1250" spc="-5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212121"/>
                </a:solidFill>
                <a:latin typeface="Arial"/>
                <a:cs typeface="Arial"/>
              </a:rPr>
              <a:t>Manipulation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dirty="0" sz="95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95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Engineering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Outlier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Detection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95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Treatment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dirty="0" sz="95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Scaling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Encoding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50" b="1">
                <a:solidFill>
                  <a:srgbClr val="212121"/>
                </a:solidFill>
                <a:latin typeface="Arial"/>
                <a:cs typeface="Arial"/>
              </a:rPr>
              <a:t>Modeling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dirty="0" sz="95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950" spc="-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dirty="0" sz="95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3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Split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dirty="0" sz="9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Tree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dirty="0" sz="9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dirty="0" sz="9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Hyperparameter</a:t>
            </a:r>
            <a:r>
              <a:rPr dirty="0" sz="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15">
                <a:solidFill>
                  <a:srgbClr val="212121"/>
                </a:solidFill>
                <a:latin typeface="Arial MT"/>
                <a:cs typeface="Arial MT"/>
              </a:rPr>
              <a:t>Tuning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dirty="0" sz="95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Importance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50" b="1">
                <a:solidFill>
                  <a:srgbClr val="212121"/>
                </a:solidFill>
                <a:latin typeface="Arial"/>
                <a:cs typeface="Arial"/>
              </a:rPr>
              <a:t>Model</a:t>
            </a:r>
            <a:r>
              <a:rPr dirty="0" sz="1250" spc="-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dirty="0" sz="12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dirty="0" sz="12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Evaluation</a:t>
            </a:r>
            <a:endParaRPr sz="125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dirty="0" sz="950" b="1">
                <a:solidFill>
                  <a:srgbClr val="212121"/>
                </a:solidFill>
                <a:latin typeface="Arial"/>
                <a:cs typeface="Arial"/>
              </a:rPr>
              <a:t>-</a:t>
            </a:r>
            <a:r>
              <a:rPr dirty="0" sz="950" spc="-2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Visualizing</a:t>
            </a:r>
            <a:r>
              <a:rPr dirty="0" sz="9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dirty="0" sz="9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Performances</a:t>
            </a:r>
            <a:endParaRPr sz="95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dirty="0" sz="9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dirty="0" sz="9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endParaRPr sz="950">
              <a:latin typeface="Arial MT"/>
              <a:cs typeface="Arial MT"/>
            </a:endParaRPr>
          </a:p>
          <a:p>
            <a:pPr marL="1033780" indent="-74295">
              <a:lnSpc>
                <a:spcPts val="1135"/>
              </a:lnSpc>
              <a:buChar char="-"/>
              <a:tabLst>
                <a:tab pos="1034415" algn="l"/>
              </a:tabLst>
            </a:pP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dirty="0" sz="9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dirty="0" sz="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15">
                <a:solidFill>
                  <a:srgbClr val="212121"/>
                </a:solidFill>
                <a:latin typeface="Arial MT"/>
                <a:cs typeface="Arial MT"/>
              </a:rPr>
              <a:t>Tuned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vs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Baseline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 spc="-5">
                <a:solidFill>
                  <a:srgbClr val="212121"/>
                </a:solidFill>
                <a:latin typeface="Arial MT"/>
                <a:cs typeface="Arial MT"/>
              </a:rPr>
              <a:t>Forest</a:t>
            </a:r>
            <a:r>
              <a:rPr dirty="0" sz="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212121"/>
                </a:solidFill>
                <a:latin typeface="Arial MT"/>
                <a:cs typeface="Arial MT"/>
              </a:rPr>
              <a:t>Models</a:t>
            </a:r>
            <a:endParaRPr sz="95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Store</a:t>
            </a:r>
            <a:r>
              <a:rPr dirty="0" sz="1250" spc="-30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wise</a:t>
            </a:r>
            <a:r>
              <a:rPr dirty="0" sz="12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dirty="0" sz="1250" spc="-2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Predictions</a:t>
            </a:r>
            <a:endParaRPr sz="1250">
              <a:latin typeface="Arial"/>
              <a:cs typeface="Arial"/>
            </a:endParaRPr>
          </a:p>
          <a:p>
            <a:pPr marL="469900" indent="-32448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Conclusion</a:t>
            </a:r>
            <a:r>
              <a:rPr dirty="0" sz="125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dirty="0" sz="1250" spc="-35" b="1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1250" spc="-5" b="1">
                <a:solidFill>
                  <a:srgbClr val="212121"/>
                </a:solidFill>
                <a:latin typeface="Arial"/>
                <a:cs typeface="Arial"/>
              </a:rPr>
              <a:t>Recommendations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25" y="113946"/>
            <a:ext cx="331406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Exploratory</a:t>
            </a:r>
            <a:r>
              <a:rPr dirty="0" spc="-55"/>
              <a:t> </a:t>
            </a:r>
            <a:r>
              <a:rPr dirty="0" spc="-5"/>
              <a:t>Data</a:t>
            </a:r>
            <a:r>
              <a:rPr dirty="0" spc="-120"/>
              <a:t> </a:t>
            </a:r>
            <a:r>
              <a:rPr dirty="0" spc="-5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525" y="549654"/>
            <a:ext cx="7653655" cy="420878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spc="-5" b="1">
                <a:solidFill>
                  <a:srgbClr val="212121"/>
                </a:solidFill>
                <a:latin typeface="Arial"/>
                <a:cs typeface="Arial"/>
              </a:rPr>
              <a:t>Hypotheses</a:t>
            </a:r>
            <a:endParaRPr sz="1600">
              <a:latin typeface="Arial"/>
              <a:cs typeface="Arial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Just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by observing the head of the dataset and understanding the features involved in it, the following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hypotheses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could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be framed: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 MT"/>
              <a:cs typeface="Arial MT"/>
            </a:endParaRPr>
          </a:p>
          <a:p>
            <a:pPr marL="469900" marR="18923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There's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feature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called 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"DayOfWeek"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with 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values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1-7 denoting each day of the week. There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would be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week 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off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probably Sunday when 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would be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closed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and we would get low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overall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Customers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marR="508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 Store type and Assortment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strategy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involved would be having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 certain 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effect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on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as well.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Some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premium high quality products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would fetch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more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revenue.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Promotion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having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positive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correlation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dirty="0" sz="13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marR="52197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Some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stores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are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closed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due to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refurbishment,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those would generate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0 revenue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for that time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period.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469900" marR="307975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There would be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some seasonality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involved in the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pattern, probably before holidays </a:t>
            </a:r>
            <a:r>
              <a:rPr dirty="0" sz="1300">
                <a:solidFill>
                  <a:srgbClr val="212121"/>
                </a:solidFill>
                <a:latin typeface="Arial MT"/>
                <a:cs typeface="Arial MT"/>
              </a:rPr>
              <a:t>sales </a:t>
            </a:r>
            <a:r>
              <a:rPr dirty="0" sz="1300" spc="-3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would</a:t>
            </a:r>
            <a:r>
              <a:rPr dirty="0" sz="13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300" spc="-5">
                <a:solidFill>
                  <a:srgbClr val="212121"/>
                </a:solidFill>
                <a:latin typeface="Arial MT"/>
                <a:cs typeface="Arial MT"/>
              </a:rPr>
              <a:t>be high.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312" y="152400"/>
            <a:ext cx="376237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7512" y="152400"/>
            <a:ext cx="376237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312" y="2509775"/>
            <a:ext cx="3762374" cy="2495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259" y="2863595"/>
            <a:ext cx="4314825" cy="180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40360" marR="32384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995" algn="l"/>
              </a:tabLst>
            </a:pPr>
            <a:r>
              <a:rPr dirty="0" sz="1300" spc="-5">
                <a:latin typeface="Arial MT"/>
                <a:cs typeface="Arial MT"/>
              </a:rPr>
              <a:t>There were </a:t>
            </a:r>
            <a:r>
              <a:rPr dirty="0" sz="1300">
                <a:latin typeface="Arial MT"/>
                <a:cs typeface="Arial MT"/>
              </a:rPr>
              <a:t>more sales </a:t>
            </a:r>
            <a:r>
              <a:rPr dirty="0" sz="1300" spc="-5">
                <a:latin typeface="Arial MT"/>
                <a:cs typeface="Arial MT"/>
              </a:rPr>
              <a:t>on </a:t>
            </a:r>
            <a:r>
              <a:rPr dirty="0" sz="1300" spc="-15">
                <a:latin typeface="Arial MT"/>
                <a:cs typeface="Arial MT"/>
              </a:rPr>
              <a:t>Monday, </a:t>
            </a:r>
            <a:r>
              <a:rPr dirty="0" sz="1300" spc="-5">
                <a:latin typeface="Arial MT"/>
                <a:cs typeface="Arial MT"/>
              </a:rPr>
              <a:t>probably because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shops </a:t>
            </a:r>
            <a:r>
              <a:rPr dirty="0" sz="1300" spc="-5">
                <a:latin typeface="Arial MT"/>
                <a:cs typeface="Arial MT"/>
              </a:rPr>
              <a:t>generally </a:t>
            </a:r>
            <a:r>
              <a:rPr dirty="0" sz="1300">
                <a:latin typeface="Arial MT"/>
                <a:cs typeface="Arial MT"/>
              </a:rPr>
              <a:t>remain closed </a:t>
            </a:r>
            <a:r>
              <a:rPr dirty="0" sz="1300" spc="-5">
                <a:latin typeface="Arial MT"/>
                <a:cs typeface="Arial MT"/>
              </a:rPr>
              <a:t>on Sundays which had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the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lowest </a:t>
            </a:r>
            <a:r>
              <a:rPr dirty="0" sz="1300">
                <a:latin typeface="Arial MT"/>
                <a:cs typeface="Arial MT"/>
              </a:rPr>
              <a:t>sales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in </a:t>
            </a:r>
            <a:r>
              <a:rPr dirty="0" sz="1300">
                <a:latin typeface="Arial MT"/>
                <a:cs typeface="Arial MT"/>
              </a:rPr>
              <a:t>a</a:t>
            </a:r>
            <a:r>
              <a:rPr dirty="0" sz="1300" spc="-5">
                <a:latin typeface="Arial MT"/>
                <a:cs typeface="Arial MT"/>
              </a:rPr>
              <a:t> week.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latin typeface="Arial MT"/>
                <a:cs typeface="Arial MT"/>
              </a:rPr>
              <a:t>Promo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leads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to</a:t>
            </a:r>
            <a:r>
              <a:rPr dirty="0" sz="1300" spc="-2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more</a:t>
            </a:r>
            <a:r>
              <a:rPr dirty="0" sz="1300" spc="-25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dirty="0" sz="1300" spc="-5">
                <a:latin typeface="Arial MT"/>
                <a:cs typeface="Arial MT"/>
              </a:rPr>
              <a:t>Normally all </a:t>
            </a:r>
            <a:r>
              <a:rPr dirty="0" sz="1300">
                <a:latin typeface="Arial MT"/>
                <a:cs typeface="Arial MT"/>
              </a:rPr>
              <a:t>stores, </a:t>
            </a:r>
            <a:r>
              <a:rPr dirty="0" sz="1300" spc="-5">
                <a:latin typeface="Arial MT"/>
                <a:cs typeface="Arial MT"/>
              </a:rPr>
              <a:t>with few exceptions, are </a:t>
            </a:r>
            <a:r>
              <a:rPr dirty="0" sz="1300">
                <a:latin typeface="Arial MT"/>
                <a:cs typeface="Arial MT"/>
              </a:rPr>
              <a:t>closed </a:t>
            </a:r>
            <a:r>
              <a:rPr dirty="0" sz="1300" spc="-5">
                <a:latin typeface="Arial MT"/>
                <a:cs typeface="Arial MT"/>
              </a:rPr>
              <a:t>on </a:t>
            </a:r>
            <a:r>
              <a:rPr dirty="0" sz="1300" spc="-350">
                <a:latin typeface="Arial MT"/>
                <a:cs typeface="Arial MT"/>
              </a:rPr>
              <a:t> </a:t>
            </a:r>
            <a:r>
              <a:rPr dirty="0" sz="1300">
                <a:latin typeface="Arial MT"/>
                <a:cs typeface="Arial MT"/>
              </a:rPr>
              <a:t>state </a:t>
            </a:r>
            <a:r>
              <a:rPr dirty="0" sz="1300" spc="-5">
                <a:latin typeface="Arial MT"/>
                <a:cs typeface="Arial MT"/>
              </a:rPr>
              <a:t>holidays. Lowest of Sales were </a:t>
            </a:r>
            <a:r>
              <a:rPr dirty="0" sz="1300">
                <a:latin typeface="Arial MT"/>
                <a:cs typeface="Arial MT"/>
              </a:rPr>
              <a:t>seen </a:t>
            </a:r>
            <a:r>
              <a:rPr dirty="0" sz="1300" spc="-5">
                <a:latin typeface="Arial MT"/>
                <a:cs typeface="Arial MT"/>
              </a:rPr>
              <a:t>on </a:t>
            </a:r>
            <a:r>
              <a:rPr dirty="0" sz="1300">
                <a:latin typeface="Arial MT"/>
                <a:cs typeface="Arial MT"/>
              </a:rPr>
              <a:t>state </a:t>
            </a:r>
            <a:r>
              <a:rPr dirty="0" sz="1300" spc="5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holidays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especially on</a:t>
            </a:r>
            <a:r>
              <a:rPr dirty="0" sz="1300" spc="-10">
                <a:latin typeface="Arial MT"/>
                <a:cs typeface="Arial MT"/>
              </a:rPr>
              <a:t> </a:t>
            </a:r>
            <a:r>
              <a:rPr dirty="0" sz="1300" spc="-5">
                <a:latin typeface="Arial MT"/>
                <a:cs typeface="Arial MT"/>
              </a:rPr>
              <a:t>Christmas.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2" y="3981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398100"/>
            <a:ext cx="3819524" cy="249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018" y="3127213"/>
            <a:ext cx="7684770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8615" marR="2286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bar plot </a:t>
            </a:r>
            <a:r>
              <a:rPr dirty="0" sz="1400">
                <a:latin typeface="Arial MT"/>
                <a:cs typeface="Arial MT"/>
              </a:rPr>
              <a:t>represents </a:t>
            </a:r>
            <a:r>
              <a:rPr dirty="0" sz="1400" spc="-5">
                <a:latin typeface="Arial MT"/>
                <a:cs typeface="Arial MT"/>
              </a:rPr>
              <a:t>an estimate of </a:t>
            </a:r>
            <a:r>
              <a:rPr dirty="0" sz="1400">
                <a:latin typeface="Arial MT"/>
                <a:cs typeface="Arial MT"/>
              </a:rPr>
              <a:t>central </a:t>
            </a:r>
            <a:r>
              <a:rPr dirty="0" sz="1400" spc="-5">
                <a:latin typeface="Arial MT"/>
                <a:cs typeface="Arial MT"/>
              </a:rPr>
              <a:t>tendency for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numeric </a:t>
            </a:r>
            <a:r>
              <a:rPr dirty="0" sz="1400">
                <a:latin typeface="Arial MT"/>
                <a:cs typeface="Arial MT"/>
              </a:rPr>
              <a:t>variable </a:t>
            </a:r>
            <a:r>
              <a:rPr dirty="0" sz="1400" spc="-5">
                <a:latin typeface="Arial MT"/>
                <a:cs typeface="Arial MT"/>
              </a:rPr>
              <a:t>with the height of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each </a:t>
            </a:r>
            <a:r>
              <a:rPr dirty="0" sz="1400">
                <a:latin typeface="Arial MT"/>
                <a:cs typeface="Arial MT"/>
              </a:rPr>
              <a:t>rectangle. </a:t>
            </a:r>
            <a:r>
              <a:rPr dirty="0" sz="1400" spc="-5">
                <a:latin typeface="Arial MT"/>
                <a:cs typeface="Arial MT"/>
              </a:rPr>
              <a:t>Here, it </a:t>
            </a:r>
            <a:r>
              <a:rPr dirty="0" sz="1400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be </a:t>
            </a:r>
            <a:r>
              <a:rPr dirty="0" sz="1400">
                <a:latin typeface="Arial MT"/>
                <a:cs typeface="Arial MT"/>
              </a:rPr>
              <a:t>seen </a:t>
            </a:r>
            <a:r>
              <a:rPr dirty="0" sz="1400" spc="-5">
                <a:latin typeface="Arial MT"/>
                <a:cs typeface="Arial MT"/>
              </a:rPr>
              <a:t>that on an average Store type </a:t>
            </a:r>
            <a:r>
              <a:rPr dirty="0" sz="1400">
                <a:latin typeface="Arial MT"/>
                <a:cs typeface="Arial MT"/>
              </a:rPr>
              <a:t>B </a:t>
            </a:r>
            <a:r>
              <a:rPr dirty="0" sz="1400" spc="-5">
                <a:latin typeface="Arial MT"/>
                <a:cs typeface="Arial MT"/>
              </a:rPr>
              <a:t>had the highest </a:t>
            </a:r>
            <a:r>
              <a:rPr dirty="0" sz="1400">
                <a:latin typeface="Arial MT"/>
                <a:cs typeface="Arial MT"/>
              </a:rPr>
              <a:t>sales.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There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has to be </a:t>
            </a:r>
            <a:r>
              <a:rPr dirty="0" sz="1400">
                <a:latin typeface="Arial MT"/>
                <a:cs typeface="Arial MT"/>
              </a:rPr>
              <a:t>something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different</a:t>
            </a:r>
            <a:r>
              <a:rPr dirty="0" sz="1400" spc="-5">
                <a:latin typeface="Arial MT"/>
                <a:cs typeface="Arial MT"/>
              </a:rPr>
              <a:t> about this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store</a:t>
            </a:r>
            <a:r>
              <a:rPr dirty="0" sz="1400" spc="-5">
                <a:latin typeface="Arial MT"/>
                <a:cs typeface="Arial MT"/>
              </a:rPr>
              <a:t> type.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dirty="0" sz="1400" spc="-5">
                <a:latin typeface="Arial MT"/>
                <a:cs typeface="Arial MT"/>
              </a:rPr>
              <a:t>Next it </a:t>
            </a:r>
            <a:r>
              <a:rPr dirty="0" sz="1400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be </a:t>
            </a:r>
            <a:r>
              <a:rPr dirty="0" sz="1400">
                <a:latin typeface="Arial MT"/>
                <a:cs typeface="Arial MT"/>
              </a:rPr>
              <a:t>seen </a:t>
            </a:r>
            <a:r>
              <a:rPr dirty="0" sz="1400" spc="-5">
                <a:latin typeface="Arial MT"/>
                <a:cs typeface="Arial MT"/>
              </a:rPr>
              <a:t>that the </a:t>
            </a:r>
            <a:r>
              <a:rPr dirty="0" sz="1400">
                <a:latin typeface="Arial MT"/>
                <a:cs typeface="Arial MT"/>
              </a:rPr>
              <a:t>store </a:t>
            </a:r>
            <a:r>
              <a:rPr dirty="0" sz="1400" spc="-5">
                <a:latin typeface="Arial MT"/>
                <a:cs typeface="Arial MT"/>
              </a:rPr>
              <a:t>types a, </a:t>
            </a:r>
            <a:r>
              <a:rPr dirty="0" sz="1400">
                <a:latin typeface="Arial MT"/>
                <a:cs typeface="Arial MT"/>
              </a:rPr>
              <a:t>c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d </a:t>
            </a:r>
            <a:r>
              <a:rPr dirty="0" sz="1400" spc="-5">
                <a:latin typeface="Arial MT"/>
                <a:cs typeface="Arial MT"/>
              </a:rPr>
              <a:t>have only assortment level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c. </a:t>
            </a:r>
            <a:r>
              <a:rPr dirty="0" sz="1400" spc="-5">
                <a:latin typeface="Arial MT"/>
                <a:cs typeface="Arial MT"/>
              </a:rPr>
              <a:t>On 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other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hand the </a:t>
            </a:r>
            <a:r>
              <a:rPr dirty="0" sz="1400">
                <a:latin typeface="Arial MT"/>
                <a:cs typeface="Arial MT"/>
              </a:rPr>
              <a:t>store</a:t>
            </a:r>
            <a:r>
              <a:rPr dirty="0" sz="1400" spc="-5">
                <a:latin typeface="Arial MT"/>
                <a:cs typeface="Arial MT"/>
              </a:rPr>
              <a:t> type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</a:t>
            </a:r>
            <a:r>
              <a:rPr dirty="0" sz="1400" spc="-5">
                <a:latin typeface="Arial MT"/>
                <a:cs typeface="Arial MT"/>
              </a:rPr>
              <a:t> has all 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three </a:t>
            </a:r>
            <a:r>
              <a:rPr dirty="0" sz="1400">
                <a:latin typeface="Arial MT"/>
                <a:cs typeface="Arial MT"/>
              </a:rPr>
              <a:t>kinds</a:t>
            </a:r>
            <a:r>
              <a:rPr dirty="0" sz="1400" spc="-5">
                <a:latin typeface="Arial MT"/>
                <a:cs typeface="Arial MT"/>
              </a:rPr>
              <a:t> of assortment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strategies.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4F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 Regression</dc:title>
  <dcterms:created xsi:type="dcterms:W3CDTF">2023-05-22T05:04:16Z</dcterms:created>
  <dcterms:modified xsi:type="dcterms:W3CDTF">2023-05-22T05:04:16Z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