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134F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134F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134F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699" y="58638"/>
            <a:ext cx="1891030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134F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2036" y="890498"/>
            <a:ext cx="5399927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C</a:t>
            </a:r>
            <a:r>
              <a:rPr spc="-165" dirty="0"/>
              <a:t>aps</a:t>
            </a:r>
            <a:r>
              <a:rPr spc="-185" dirty="0"/>
              <a:t>t</a:t>
            </a:r>
            <a:r>
              <a:rPr spc="-110" dirty="0"/>
              <a:t>o</a:t>
            </a:r>
            <a:r>
              <a:rPr spc="-105" dirty="0"/>
              <a:t>n</a:t>
            </a:r>
            <a:r>
              <a:rPr spc="-140" dirty="0"/>
              <a:t>e</a:t>
            </a:r>
            <a:r>
              <a:rPr spc="-250" dirty="0"/>
              <a:t> </a:t>
            </a:r>
            <a:r>
              <a:rPr spc="-45" dirty="0"/>
              <a:t>P</a:t>
            </a:r>
            <a:r>
              <a:rPr spc="-315" dirty="0"/>
              <a:t>r</a:t>
            </a:r>
            <a:r>
              <a:rPr spc="-170" dirty="0"/>
              <a:t>oje</a:t>
            </a:r>
            <a:r>
              <a:rPr spc="-145" dirty="0"/>
              <a:t>c</a:t>
            </a:r>
            <a:r>
              <a:rPr spc="-90" dirty="0"/>
              <a:t>t</a:t>
            </a:r>
            <a:r>
              <a:rPr spc="-250" dirty="0"/>
              <a:t> </a:t>
            </a:r>
            <a:r>
              <a:rPr spc="-509" dirty="0"/>
              <a:t>2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3600" spc="-145" dirty="0">
                <a:solidFill>
                  <a:srgbClr val="134F5C"/>
                </a:solidFill>
              </a:rPr>
              <a:t>Retail</a:t>
            </a:r>
            <a:r>
              <a:rPr sz="3600" spc="-215" dirty="0">
                <a:solidFill>
                  <a:srgbClr val="134F5C"/>
                </a:solidFill>
              </a:rPr>
              <a:t> </a:t>
            </a:r>
            <a:r>
              <a:rPr sz="3600" spc="-190" dirty="0">
                <a:solidFill>
                  <a:srgbClr val="134F5C"/>
                </a:solidFill>
              </a:rPr>
              <a:t>Sales</a:t>
            </a:r>
            <a:r>
              <a:rPr sz="3600" spc="-215" dirty="0">
                <a:solidFill>
                  <a:srgbClr val="134F5C"/>
                </a:solidFill>
              </a:rPr>
              <a:t> </a:t>
            </a:r>
            <a:r>
              <a:rPr sz="3600" spc="-45" dirty="0">
                <a:solidFill>
                  <a:srgbClr val="134F5C"/>
                </a:solidFill>
              </a:rPr>
              <a:t>P</a:t>
            </a:r>
            <a:r>
              <a:rPr sz="3600" spc="-275" dirty="0">
                <a:solidFill>
                  <a:srgbClr val="134F5C"/>
                </a:solidFill>
              </a:rPr>
              <a:t>r</a:t>
            </a:r>
            <a:r>
              <a:rPr sz="3600" spc="-70" dirty="0">
                <a:solidFill>
                  <a:srgbClr val="134F5C"/>
                </a:solidFill>
              </a:rPr>
              <a:t>edi</a:t>
            </a:r>
            <a:r>
              <a:rPr sz="3600" spc="-50" dirty="0">
                <a:solidFill>
                  <a:srgbClr val="134F5C"/>
                </a:solidFill>
              </a:rPr>
              <a:t>c</a:t>
            </a:r>
            <a:r>
              <a:rPr sz="3600" spc="-105" dirty="0">
                <a:solidFill>
                  <a:srgbClr val="134F5C"/>
                </a:solidFill>
              </a:rPr>
              <a:t>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209801" y="3433546"/>
            <a:ext cx="5181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17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latin typeface="Verdana"/>
                <a:cs typeface="Verdana"/>
              </a:rPr>
              <a:t>KRISHANU SAHA</a:t>
            </a:r>
            <a:endParaRPr sz="3200" b="1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375" y="359400"/>
            <a:ext cx="2741424" cy="26042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0325" y="359400"/>
            <a:ext cx="2741424" cy="2664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5275" y="359397"/>
            <a:ext cx="2583199" cy="26042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0583" y="3030096"/>
            <a:ext cx="7593965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00000"/>
              </a:lnSpc>
              <a:spcBef>
                <a:spcPts val="10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latin typeface="Arial MT"/>
                <a:cs typeface="Arial MT"/>
              </a:rPr>
              <a:t>Upon further exploration it </a:t>
            </a:r>
            <a:r>
              <a:rPr sz="1300" dirty="0">
                <a:latin typeface="Arial MT"/>
                <a:cs typeface="Arial MT"/>
              </a:rPr>
              <a:t>can </a:t>
            </a:r>
            <a:r>
              <a:rPr sz="1300" spc="-5" dirty="0">
                <a:latin typeface="Arial MT"/>
                <a:cs typeface="Arial MT"/>
              </a:rPr>
              <a:t>be </a:t>
            </a:r>
            <a:r>
              <a:rPr sz="1300" dirty="0">
                <a:latin typeface="Arial MT"/>
                <a:cs typeface="Arial MT"/>
              </a:rPr>
              <a:t>clearly </a:t>
            </a:r>
            <a:r>
              <a:rPr sz="1300" spc="-5" dirty="0">
                <a:latin typeface="Arial MT"/>
                <a:cs typeface="Arial MT"/>
              </a:rPr>
              <a:t>observed that the highest </a:t>
            </a:r>
            <a:r>
              <a:rPr sz="1300" dirty="0">
                <a:latin typeface="Arial MT"/>
                <a:cs typeface="Arial MT"/>
              </a:rPr>
              <a:t>sales </a:t>
            </a:r>
            <a:r>
              <a:rPr sz="1300" spc="-5" dirty="0">
                <a:latin typeface="Arial MT"/>
                <a:cs typeface="Arial MT"/>
              </a:rPr>
              <a:t>belonged to the </a:t>
            </a:r>
            <a:r>
              <a:rPr sz="1300" dirty="0">
                <a:latin typeface="Arial MT"/>
                <a:cs typeface="Arial MT"/>
              </a:rPr>
              <a:t>store </a:t>
            </a:r>
            <a:r>
              <a:rPr sz="1300" spc="-5" dirty="0">
                <a:latin typeface="Arial MT"/>
                <a:cs typeface="Arial MT"/>
              </a:rPr>
              <a:t>type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‘a’ due to the high number of type </a:t>
            </a:r>
            <a:r>
              <a:rPr sz="1300" dirty="0">
                <a:latin typeface="Arial MT"/>
                <a:cs typeface="Arial MT"/>
              </a:rPr>
              <a:t>a stores </a:t>
            </a:r>
            <a:r>
              <a:rPr sz="1300" spc="-5" dirty="0">
                <a:latin typeface="Arial MT"/>
                <a:cs typeface="Arial MT"/>
              </a:rPr>
              <a:t>in our dataset. Store type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-5" dirty="0">
                <a:latin typeface="Arial MT"/>
                <a:cs typeface="Arial MT"/>
              </a:rPr>
              <a:t>and </a:t>
            </a:r>
            <a:r>
              <a:rPr sz="1300" dirty="0">
                <a:latin typeface="Arial MT"/>
                <a:cs typeface="Arial MT"/>
              </a:rPr>
              <a:t>c </a:t>
            </a:r>
            <a:r>
              <a:rPr sz="1300" spc="-5" dirty="0">
                <a:latin typeface="Arial MT"/>
                <a:cs typeface="Arial MT"/>
              </a:rPr>
              <a:t>had </a:t>
            </a:r>
            <a:r>
              <a:rPr sz="1300" dirty="0">
                <a:latin typeface="Arial MT"/>
                <a:cs typeface="Arial MT"/>
              </a:rPr>
              <a:t>a similar kind </a:t>
            </a:r>
            <a:r>
              <a:rPr sz="1300" spc="-5" dirty="0">
                <a:latin typeface="Arial MT"/>
                <a:cs typeface="Arial MT"/>
              </a:rPr>
              <a:t>of </a:t>
            </a:r>
            <a:r>
              <a:rPr sz="1300" dirty="0">
                <a:latin typeface="Arial MT"/>
                <a:cs typeface="Arial MT"/>
              </a:rPr>
              <a:t> sales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</a:t>
            </a:r>
            <a:r>
              <a:rPr sz="1300" dirty="0">
                <a:latin typeface="Arial MT"/>
                <a:cs typeface="Arial MT"/>
              </a:rPr>
              <a:t>customer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share.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340360" marR="40640" indent="-328295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latin typeface="Arial MT"/>
                <a:cs typeface="Arial MT"/>
              </a:rPr>
              <a:t>Based on the above findings it </a:t>
            </a:r>
            <a:r>
              <a:rPr sz="1300" dirty="0">
                <a:latin typeface="Arial MT"/>
                <a:cs typeface="Arial MT"/>
              </a:rPr>
              <a:t>seems </a:t>
            </a:r>
            <a:r>
              <a:rPr sz="1300" spc="-5" dirty="0">
                <a:latin typeface="Arial MT"/>
                <a:cs typeface="Arial MT"/>
              </a:rPr>
              <a:t>that there are quite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-5" dirty="0">
                <a:latin typeface="Arial MT"/>
                <a:cs typeface="Arial MT"/>
              </a:rPr>
              <a:t>lot of opportunities in </a:t>
            </a:r>
            <a:r>
              <a:rPr sz="1300" dirty="0">
                <a:latin typeface="Arial MT"/>
                <a:cs typeface="Arial MT"/>
              </a:rPr>
              <a:t>store </a:t>
            </a:r>
            <a:r>
              <a:rPr sz="1300" spc="-5" dirty="0">
                <a:latin typeface="Arial MT"/>
                <a:cs typeface="Arial MT"/>
              </a:rPr>
              <a:t>type 'b' </a:t>
            </a:r>
            <a:r>
              <a:rPr sz="1300" dirty="0">
                <a:latin typeface="Arial MT"/>
                <a:cs typeface="Arial MT"/>
              </a:rPr>
              <a:t>&amp; </a:t>
            </a:r>
            <a:r>
              <a:rPr sz="1300" spc="-5" dirty="0">
                <a:latin typeface="Arial MT"/>
                <a:cs typeface="Arial MT"/>
              </a:rPr>
              <a:t>'d'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as they had </a:t>
            </a:r>
            <a:r>
              <a:rPr sz="1300" dirty="0">
                <a:latin typeface="Arial MT"/>
                <a:cs typeface="Arial MT"/>
              </a:rPr>
              <a:t>more </a:t>
            </a:r>
            <a:r>
              <a:rPr sz="1300" spc="-5" dirty="0">
                <a:latin typeface="Arial MT"/>
                <a:cs typeface="Arial MT"/>
              </a:rPr>
              <a:t>number of </a:t>
            </a:r>
            <a:r>
              <a:rPr sz="1300" dirty="0">
                <a:latin typeface="Arial MT"/>
                <a:cs typeface="Arial MT"/>
              </a:rPr>
              <a:t>customers </a:t>
            </a:r>
            <a:r>
              <a:rPr sz="1300" spc="-5" dirty="0">
                <a:latin typeface="Arial MT"/>
                <a:cs typeface="Arial MT"/>
              </a:rPr>
              <a:t>per </a:t>
            </a:r>
            <a:r>
              <a:rPr sz="1300" dirty="0">
                <a:latin typeface="Arial MT"/>
                <a:cs typeface="Arial MT"/>
              </a:rPr>
              <a:t>store </a:t>
            </a:r>
            <a:r>
              <a:rPr sz="1300" spc="-5" dirty="0">
                <a:latin typeface="Arial MT"/>
                <a:cs typeface="Arial MT"/>
              </a:rPr>
              <a:t>and </a:t>
            </a:r>
            <a:r>
              <a:rPr sz="1300" dirty="0">
                <a:latin typeface="Arial MT"/>
                <a:cs typeface="Arial MT"/>
              </a:rPr>
              <a:t>more sales </a:t>
            </a:r>
            <a:r>
              <a:rPr sz="1300" spc="-5" dirty="0">
                <a:latin typeface="Arial MT"/>
                <a:cs typeface="Arial MT"/>
              </a:rPr>
              <a:t>per </a:t>
            </a:r>
            <a:r>
              <a:rPr sz="1300" spc="-10" dirty="0">
                <a:latin typeface="Arial MT"/>
                <a:cs typeface="Arial MT"/>
              </a:rPr>
              <a:t>customer, respectively. </a:t>
            </a:r>
            <a:r>
              <a:rPr sz="1300" spc="-5" dirty="0">
                <a:latin typeface="Arial MT"/>
                <a:cs typeface="Arial MT"/>
              </a:rPr>
              <a:t>Store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type </a:t>
            </a:r>
            <a:r>
              <a:rPr sz="1300" dirty="0">
                <a:latin typeface="Arial MT"/>
                <a:cs typeface="Arial MT"/>
              </a:rPr>
              <a:t>a &amp; c </a:t>
            </a:r>
            <a:r>
              <a:rPr sz="1300" spc="-5" dirty="0">
                <a:latin typeface="Arial MT"/>
                <a:cs typeface="Arial MT"/>
              </a:rPr>
              <a:t>are quite </a:t>
            </a:r>
            <a:r>
              <a:rPr sz="1300" dirty="0">
                <a:latin typeface="Arial MT"/>
                <a:cs typeface="Arial MT"/>
              </a:rPr>
              <a:t>similar </a:t>
            </a:r>
            <a:r>
              <a:rPr sz="1300" spc="-5" dirty="0">
                <a:latin typeface="Arial MT"/>
                <a:cs typeface="Arial MT"/>
              </a:rPr>
              <a:t>in terms of "per </a:t>
            </a:r>
            <a:r>
              <a:rPr sz="1300" dirty="0">
                <a:latin typeface="Arial MT"/>
                <a:cs typeface="Arial MT"/>
              </a:rPr>
              <a:t>customer </a:t>
            </a:r>
            <a:r>
              <a:rPr sz="1300" spc="-5" dirty="0">
                <a:latin typeface="Arial MT"/>
                <a:cs typeface="Arial MT"/>
              </a:rPr>
              <a:t>and per </a:t>
            </a:r>
            <a:r>
              <a:rPr sz="1300" dirty="0">
                <a:latin typeface="Arial MT"/>
                <a:cs typeface="Arial MT"/>
              </a:rPr>
              <a:t>store" sales </a:t>
            </a:r>
            <a:r>
              <a:rPr sz="1300" spc="-5" dirty="0">
                <a:latin typeface="Arial MT"/>
                <a:cs typeface="Arial MT"/>
              </a:rPr>
              <a:t>numbers and just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because the </a:t>
            </a:r>
            <a:r>
              <a:rPr sz="1300" dirty="0">
                <a:latin typeface="Arial MT"/>
                <a:cs typeface="Arial MT"/>
              </a:rPr>
              <a:t>majority </a:t>
            </a:r>
            <a:r>
              <a:rPr sz="1300" spc="-5" dirty="0">
                <a:latin typeface="Arial MT"/>
                <a:cs typeface="Arial MT"/>
              </a:rPr>
              <a:t>of the </a:t>
            </a:r>
            <a:r>
              <a:rPr sz="1300" dirty="0">
                <a:latin typeface="Arial MT"/>
                <a:cs typeface="Arial MT"/>
              </a:rPr>
              <a:t>stores </a:t>
            </a:r>
            <a:r>
              <a:rPr sz="1300" spc="-5" dirty="0">
                <a:latin typeface="Arial MT"/>
                <a:cs typeface="Arial MT"/>
              </a:rPr>
              <a:t>were of these </a:t>
            </a:r>
            <a:r>
              <a:rPr sz="1300" dirty="0">
                <a:latin typeface="Arial MT"/>
                <a:cs typeface="Arial MT"/>
              </a:rPr>
              <a:t>kinds, </a:t>
            </a:r>
            <a:r>
              <a:rPr sz="1300" spc="-5" dirty="0">
                <a:latin typeface="Arial MT"/>
                <a:cs typeface="Arial MT"/>
              </a:rPr>
              <a:t>they had the best overall </a:t>
            </a:r>
            <a:r>
              <a:rPr sz="1300" dirty="0">
                <a:latin typeface="Arial MT"/>
                <a:cs typeface="Arial MT"/>
              </a:rPr>
              <a:t>revenue </a:t>
            </a:r>
            <a:r>
              <a:rPr sz="1300" spc="-5" dirty="0">
                <a:latin typeface="Arial MT"/>
                <a:cs typeface="Arial MT"/>
              </a:rPr>
              <a:t>numbers.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On the other hand, </a:t>
            </a:r>
            <a:r>
              <a:rPr sz="1300" dirty="0">
                <a:latin typeface="Arial MT"/>
                <a:cs typeface="Arial MT"/>
              </a:rPr>
              <a:t>store </a:t>
            </a:r>
            <a:r>
              <a:rPr sz="1300" spc="-5" dirty="0">
                <a:latin typeface="Arial MT"/>
                <a:cs typeface="Arial MT"/>
              </a:rPr>
              <a:t>type </a:t>
            </a:r>
            <a:r>
              <a:rPr sz="1300" dirty="0">
                <a:latin typeface="Arial MT"/>
                <a:cs typeface="Arial MT"/>
              </a:rPr>
              <a:t>b </a:t>
            </a:r>
            <a:r>
              <a:rPr sz="1300" spc="-5" dirty="0">
                <a:latin typeface="Arial MT"/>
                <a:cs typeface="Arial MT"/>
              </a:rPr>
              <a:t>were </a:t>
            </a:r>
            <a:r>
              <a:rPr sz="1300" dirty="0">
                <a:latin typeface="Arial MT"/>
                <a:cs typeface="Arial MT"/>
              </a:rPr>
              <a:t>very </a:t>
            </a:r>
            <a:r>
              <a:rPr sz="1300" spc="-5" dirty="0">
                <a:latin typeface="Arial MT"/>
                <a:cs typeface="Arial MT"/>
              </a:rPr>
              <a:t>few in number and even then they had better average </a:t>
            </a:r>
            <a:r>
              <a:rPr sz="1300" dirty="0">
                <a:latin typeface="Arial MT"/>
                <a:cs typeface="Arial MT"/>
              </a:rPr>
              <a:t> sales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than others.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687" y="76200"/>
            <a:ext cx="3819524" cy="2495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1987" y="76200"/>
            <a:ext cx="3819524" cy="2495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1700" y="2591250"/>
            <a:ext cx="3914774" cy="2362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6874" y="2864104"/>
            <a:ext cx="405447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75565" indent="-320675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It's pretty obvious that there is going to be </a:t>
            </a:r>
            <a:r>
              <a:rPr sz="1200" dirty="0">
                <a:latin typeface="Arial MT"/>
                <a:cs typeface="Arial MT"/>
              </a:rPr>
              <a:t>a </a:t>
            </a:r>
            <a:r>
              <a:rPr sz="1200" spc="-5" dirty="0">
                <a:latin typeface="Arial MT"/>
                <a:cs typeface="Arial MT"/>
              </a:rPr>
              <a:t>positive </a:t>
            </a:r>
            <a:r>
              <a:rPr sz="1200" dirty="0">
                <a:latin typeface="Arial MT"/>
                <a:cs typeface="Arial MT"/>
              </a:rPr>
              <a:t> correlation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between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customers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sales.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few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outliers.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250">
              <a:latin typeface="Arial MT"/>
              <a:cs typeface="Arial MT"/>
            </a:endParaRPr>
          </a:p>
          <a:p>
            <a:pPr marL="332740" marR="5080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Arial MT"/>
                <a:cs typeface="Arial MT"/>
              </a:rPr>
              <a:t>Most stores </a:t>
            </a:r>
            <a:r>
              <a:rPr sz="1200" spc="-5" dirty="0">
                <a:latin typeface="Arial MT"/>
                <a:cs typeface="Arial MT"/>
              </a:rPr>
              <a:t>have </a:t>
            </a:r>
            <a:r>
              <a:rPr sz="1200" dirty="0">
                <a:latin typeface="Arial MT"/>
                <a:cs typeface="Arial MT"/>
              </a:rPr>
              <a:t>competition </a:t>
            </a:r>
            <a:r>
              <a:rPr sz="1200" spc="-5" dirty="0">
                <a:latin typeface="Arial MT"/>
                <a:cs typeface="Arial MT"/>
              </a:rPr>
              <a:t>distance within the </a:t>
            </a:r>
            <a:r>
              <a:rPr sz="1200" dirty="0">
                <a:latin typeface="Arial MT"/>
                <a:cs typeface="Arial MT"/>
              </a:rPr>
              <a:t>range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 </a:t>
            </a:r>
            <a:r>
              <a:rPr sz="1200" dirty="0">
                <a:latin typeface="Arial MT"/>
                <a:cs typeface="Arial MT"/>
              </a:rPr>
              <a:t>0 </a:t>
            </a:r>
            <a:r>
              <a:rPr sz="1200" spc="-5" dirty="0">
                <a:latin typeface="Arial MT"/>
                <a:cs typeface="Arial MT"/>
              </a:rPr>
              <a:t>to 10 </a:t>
            </a:r>
            <a:r>
              <a:rPr sz="1200" dirty="0">
                <a:latin typeface="Arial MT"/>
                <a:cs typeface="Arial MT"/>
              </a:rPr>
              <a:t>kms </a:t>
            </a:r>
            <a:r>
              <a:rPr sz="1200" spc="-5" dirty="0">
                <a:latin typeface="Arial MT"/>
                <a:cs typeface="Arial MT"/>
              </a:rPr>
              <a:t>and had </a:t>
            </a:r>
            <a:r>
              <a:rPr sz="1200" dirty="0">
                <a:latin typeface="Arial MT"/>
                <a:cs typeface="Arial MT"/>
              </a:rPr>
              <a:t>more sales </a:t>
            </a:r>
            <a:r>
              <a:rPr sz="1200" spc="-5" dirty="0">
                <a:latin typeface="Arial MT"/>
                <a:cs typeface="Arial MT"/>
              </a:rPr>
              <a:t>than </a:t>
            </a:r>
            <a:r>
              <a:rPr sz="1200" dirty="0">
                <a:latin typeface="Arial MT"/>
                <a:cs typeface="Arial MT"/>
              </a:rPr>
              <a:t>stores </a:t>
            </a:r>
            <a:r>
              <a:rPr sz="1200" spc="-5" dirty="0">
                <a:latin typeface="Arial MT"/>
                <a:cs typeface="Arial MT"/>
              </a:rPr>
              <a:t>far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away.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250">
              <a:latin typeface="Arial MT"/>
              <a:cs typeface="Arial MT"/>
            </a:endParaRPr>
          </a:p>
          <a:p>
            <a:pPr marL="332740" marR="175895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The drop in </a:t>
            </a:r>
            <a:r>
              <a:rPr sz="1200" dirty="0">
                <a:latin typeface="Arial MT"/>
                <a:cs typeface="Arial MT"/>
              </a:rPr>
              <a:t>sales </a:t>
            </a:r>
            <a:r>
              <a:rPr sz="1200" spc="-5" dirty="0">
                <a:latin typeface="Arial MT"/>
                <a:cs typeface="Arial MT"/>
              </a:rPr>
              <a:t>indicates the </a:t>
            </a:r>
            <a:r>
              <a:rPr sz="1200" dirty="0">
                <a:latin typeface="Arial MT"/>
                <a:cs typeface="Arial MT"/>
              </a:rPr>
              <a:t>0 sales </a:t>
            </a:r>
            <a:r>
              <a:rPr sz="1200" spc="-5" dirty="0">
                <a:latin typeface="Arial MT"/>
                <a:cs typeface="Arial MT"/>
              </a:rPr>
              <a:t>accounting to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temporarily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closed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due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refurbishment.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672675"/>
            <a:ext cx="5589199" cy="3690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54093" y="1683363"/>
            <a:ext cx="226568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 MT"/>
                <a:cs typeface="Arial MT"/>
              </a:rPr>
              <a:t>Sales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rise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up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 the </a:t>
            </a:r>
            <a:r>
              <a:rPr sz="1400" dirty="0">
                <a:latin typeface="Arial MT"/>
                <a:cs typeface="Arial MT"/>
              </a:rPr>
              <a:t>year </a:t>
            </a:r>
            <a:r>
              <a:rPr sz="1400" spc="-5" dirty="0">
                <a:latin typeface="Arial MT"/>
                <a:cs typeface="Arial MT"/>
              </a:rPr>
              <a:t>before the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holidays. Sales for 2014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went down there for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couple months - July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September, </a:t>
            </a:r>
            <a:r>
              <a:rPr sz="1400" spc="-5" dirty="0">
                <a:latin typeface="Arial MT"/>
                <a:cs typeface="Arial MT"/>
              </a:rPr>
              <a:t>indicating </a:t>
            </a:r>
            <a:r>
              <a:rPr sz="1400" dirty="0">
                <a:latin typeface="Arial MT"/>
                <a:cs typeface="Arial MT"/>
              </a:rPr>
              <a:t> stores closed </a:t>
            </a:r>
            <a:r>
              <a:rPr sz="1400" spc="-5" dirty="0">
                <a:latin typeface="Arial MT"/>
                <a:cs typeface="Arial MT"/>
              </a:rPr>
              <a:t>due to </a:t>
            </a:r>
            <a:r>
              <a:rPr sz="1400" dirty="0">
                <a:latin typeface="Arial MT"/>
                <a:cs typeface="Arial MT"/>
              </a:rPr>
              <a:t> refurbishment.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225" y="315636"/>
            <a:ext cx="21704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Outlier</a:t>
            </a:r>
            <a:r>
              <a:rPr spc="-85" dirty="0"/>
              <a:t> </a:t>
            </a:r>
            <a:r>
              <a:rPr spc="-5"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089" y="1482720"/>
            <a:ext cx="3596640" cy="240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79375" indent="-328295">
              <a:lnSpc>
                <a:spcPct val="100000"/>
              </a:lnSpc>
              <a:spcBef>
                <a:spcPts val="10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latin typeface="Arial MT"/>
                <a:cs typeface="Arial MT"/>
              </a:rPr>
              <a:t>In </a:t>
            </a:r>
            <a:r>
              <a:rPr sz="1300" dirty="0">
                <a:latin typeface="Arial MT"/>
                <a:cs typeface="Arial MT"/>
              </a:rPr>
              <a:t>statistics, </a:t>
            </a:r>
            <a:r>
              <a:rPr sz="1300" spc="-5" dirty="0">
                <a:latin typeface="Arial MT"/>
                <a:cs typeface="Arial MT"/>
              </a:rPr>
              <a:t>an outlier is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-5" dirty="0">
                <a:latin typeface="Arial MT"/>
                <a:cs typeface="Arial MT"/>
              </a:rPr>
              <a:t>data point that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differs </a:t>
            </a:r>
            <a:r>
              <a:rPr sz="1300" dirty="0">
                <a:latin typeface="Arial MT"/>
                <a:cs typeface="Arial MT"/>
              </a:rPr>
              <a:t>significantly </a:t>
            </a:r>
            <a:r>
              <a:rPr sz="1300" spc="-5" dirty="0">
                <a:latin typeface="Arial MT"/>
                <a:cs typeface="Arial MT"/>
              </a:rPr>
              <a:t>from other observations.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Outliers </a:t>
            </a:r>
            <a:r>
              <a:rPr sz="1300" dirty="0">
                <a:latin typeface="Arial MT"/>
                <a:cs typeface="Arial MT"/>
              </a:rPr>
              <a:t>can </a:t>
            </a:r>
            <a:r>
              <a:rPr sz="1300" spc="-5" dirty="0">
                <a:latin typeface="Arial MT"/>
                <a:cs typeface="Arial MT"/>
              </a:rPr>
              <a:t>occur by </a:t>
            </a:r>
            <a:r>
              <a:rPr sz="1300" dirty="0">
                <a:latin typeface="Arial MT"/>
                <a:cs typeface="Arial MT"/>
              </a:rPr>
              <a:t>chance </a:t>
            </a:r>
            <a:r>
              <a:rPr sz="1300" spc="-5" dirty="0">
                <a:latin typeface="Arial MT"/>
                <a:cs typeface="Arial MT"/>
              </a:rPr>
              <a:t>in any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distribution, but they often indicate either </a:t>
            </a:r>
            <a:r>
              <a:rPr sz="1300" dirty="0">
                <a:latin typeface="Arial MT"/>
                <a:cs typeface="Arial MT"/>
              </a:rPr>
              <a:t> measurement </a:t>
            </a:r>
            <a:r>
              <a:rPr sz="1300" spc="-5" dirty="0">
                <a:latin typeface="Arial MT"/>
                <a:cs typeface="Arial MT"/>
              </a:rPr>
              <a:t>error or that the population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has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heavy-tailed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distribution.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340360" marR="5080" indent="-328295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latin typeface="Arial MT"/>
                <a:cs typeface="Arial MT"/>
              </a:rPr>
              <a:t>Z-score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statistical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measure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that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tells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 </a:t>
            </a:r>
            <a:r>
              <a:rPr sz="1300" spc="-3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how far is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-5" dirty="0">
                <a:latin typeface="Arial MT"/>
                <a:cs typeface="Arial MT"/>
              </a:rPr>
              <a:t>data point from the </a:t>
            </a:r>
            <a:r>
              <a:rPr sz="1300" dirty="0">
                <a:latin typeface="Arial MT"/>
                <a:cs typeface="Arial MT"/>
              </a:rPr>
              <a:t>rest </a:t>
            </a:r>
            <a:r>
              <a:rPr sz="1300" spc="-5" dirty="0">
                <a:latin typeface="Arial MT"/>
                <a:cs typeface="Arial MT"/>
              </a:rPr>
              <a:t>of the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dataset. In </a:t>
            </a:r>
            <a:r>
              <a:rPr sz="1300" dirty="0">
                <a:latin typeface="Arial MT"/>
                <a:cs typeface="Arial MT"/>
              </a:rPr>
              <a:t>a more </a:t>
            </a:r>
            <a:r>
              <a:rPr sz="1300" spc="-5" dirty="0">
                <a:latin typeface="Arial MT"/>
                <a:cs typeface="Arial MT"/>
              </a:rPr>
              <a:t>technical term, Z-score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tells how </a:t>
            </a:r>
            <a:r>
              <a:rPr sz="1300" dirty="0">
                <a:latin typeface="Arial MT"/>
                <a:cs typeface="Arial MT"/>
              </a:rPr>
              <a:t>many standard </a:t>
            </a:r>
            <a:r>
              <a:rPr sz="1300" spc="-5" dirty="0">
                <a:latin typeface="Arial MT"/>
                <a:cs typeface="Arial MT"/>
              </a:rPr>
              <a:t>deviations away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given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observation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from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 </a:t>
            </a:r>
            <a:r>
              <a:rPr sz="1300" dirty="0">
                <a:latin typeface="Arial MT"/>
                <a:cs typeface="Arial MT"/>
              </a:rPr>
              <a:t>mean.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4100" y="1312850"/>
            <a:ext cx="4473874" cy="27299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61800"/>
            <a:ext cx="8012825" cy="46563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1574" y="787618"/>
            <a:ext cx="390588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3340" indent="-320675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It </a:t>
            </a:r>
            <a:r>
              <a:rPr sz="1200" dirty="0">
                <a:latin typeface="Arial MT"/>
                <a:cs typeface="Arial MT"/>
              </a:rPr>
              <a:t>can </a:t>
            </a:r>
            <a:r>
              <a:rPr sz="1200" spc="-5" dirty="0">
                <a:latin typeface="Arial MT"/>
                <a:cs typeface="Arial MT"/>
              </a:rPr>
              <a:t>be well established that the outliers are </a:t>
            </a:r>
            <a:r>
              <a:rPr sz="1200" dirty="0">
                <a:latin typeface="Arial MT"/>
                <a:cs typeface="Arial MT"/>
              </a:rPr>
              <a:t> showing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behaviour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promotion</a:t>
            </a:r>
            <a:endParaRPr sz="1200">
              <a:latin typeface="Arial MT"/>
              <a:cs typeface="Arial MT"/>
            </a:endParaRPr>
          </a:p>
          <a:p>
            <a:pPr marL="332740" marR="10477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= 1 </a:t>
            </a:r>
            <a:r>
              <a:rPr sz="1200" spc="-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store </a:t>
            </a:r>
            <a:r>
              <a:rPr sz="1200" spc="-5" dirty="0">
                <a:latin typeface="Arial MT"/>
                <a:cs typeface="Arial MT"/>
              </a:rPr>
              <a:t>type B. It would not be wise to treat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them because the </a:t>
            </a:r>
            <a:r>
              <a:rPr sz="1200" dirty="0">
                <a:latin typeface="Arial MT"/>
                <a:cs typeface="Arial MT"/>
              </a:rPr>
              <a:t>reasons </a:t>
            </a:r>
            <a:r>
              <a:rPr sz="1200" spc="-5" dirty="0">
                <a:latin typeface="Arial MT"/>
                <a:cs typeface="Arial MT"/>
              </a:rPr>
              <a:t>behind this behaviour </a:t>
            </a:r>
            <a:r>
              <a:rPr sz="1200" dirty="0">
                <a:latin typeface="Arial MT"/>
                <a:cs typeface="Arial MT"/>
              </a:rPr>
              <a:t> seems </a:t>
            </a:r>
            <a:r>
              <a:rPr sz="1200" spc="-5" dirty="0">
                <a:latin typeface="Arial MT"/>
                <a:cs typeface="Arial MT"/>
              </a:rPr>
              <a:t>fair and important from the business point of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view.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50">
              <a:latin typeface="Arial MT"/>
              <a:cs typeface="Arial MT"/>
            </a:endParaRPr>
          </a:p>
          <a:p>
            <a:pPr marL="332740" marR="5080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If the outliers are </a:t>
            </a:r>
            <a:r>
              <a:rPr sz="1200" dirty="0">
                <a:latin typeface="Arial MT"/>
                <a:cs typeface="Arial MT"/>
              </a:rPr>
              <a:t>a valid </a:t>
            </a:r>
            <a:r>
              <a:rPr sz="1200" spc="-5" dirty="0">
                <a:latin typeface="Arial MT"/>
                <a:cs typeface="Arial MT"/>
              </a:rPr>
              <a:t>occurrence it would be wise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not to treat them by deleting or </a:t>
            </a:r>
            <a:r>
              <a:rPr sz="1200" dirty="0">
                <a:latin typeface="Arial MT"/>
                <a:cs typeface="Arial MT"/>
              </a:rPr>
              <a:t>manipulating </a:t>
            </a:r>
            <a:r>
              <a:rPr sz="1200" spc="-5" dirty="0">
                <a:latin typeface="Arial MT"/>
                <a:cs typeface="Arial MT"/>
              </a:rPr>
              <a:t>them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especially when we have established the ups and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downs of the target </a:t>
            </a:r>
            <a:r>
              <a:rPr sz="1200" dirty="0">
                <a:latin typeface="Arial MT"/>
                <a:cs typeface="Arial MT"/>
              </a:rPr>
              <a:t>variable </a:t>
            </a:r>
            <a:r>
              <a:rPr sz="1200" spc="-5" dirty="0">
                <a:latin typeface="Arial MT"/>
                <a:cs typeface="Arial MT"/>
              </a:rPr>
              <a:t>in </a:t>
            </a:r>
            <a:r>
              <a:rPr sz="1200" dirty="0">
                <a:latin typeface="Arial MT"/>
                <a:cs typeface="Arial MT"/>
              </a:rPr>
              <a:t>relation </a:t>
            </a:r>
            <a:r>
              <a:rPr sz="1200" spc="-5" dirty="0">
                <a:latin typeface="Arial MT"/>
                <a:cs typeface="Arial MT"/>
              </a:rPr>
              <a:t>to the other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features. It is well established that there is </a:t>
            </a:r>
            <a:r>
              <a:rPr sz="1200" dirty="0">
                <a:latin typeface="Arial MT"/>
                <a:cs typeface="Arial MT"/>
              </a:rPr>
              <a:t> seasonality </a:t>
            </a:r>
            <a:r>
              <a:rPr sz="1200" spc="-5" dirty="0">
                <a:latin typeface="Arial MT"/>
                <a:cs typeface="Arial MT"/>
              </a:rPr>
              <a:t>involved and no linear </a:t>
            </a:r>
            <a:r>
              <a:rPr sz="1200" dirty="0">
                <a:latin typeface="Arial MT"/>
                <a:cs typeface="Arial MT"/>
              </a:rPr>
              <a:t>relationship </a:t>
            </a:r>
            <a:r>
              <a:rPr sz="1200" spc="-5" dirty="0">
                <a:latin typeface="Arial MT"/>
                <a:cs typeface="Arial MT"/>
              </a:rPr>
              <a:t>is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possible to fit. For these </a:t>
            </a:r>
            <a:r>
              <a:rPr sz="1200" dirty="0">
                <a:latin typeface="Arial MT"/>
                <a:cs typeface="Arial MT"/>
              </a:rPr>
              <a:t>kinds </a:t>
            </a:r>
            <a:r>
              <a:rPr sz="1200" spc="-5" dirty="0">
                <a:latin typeface="Arial MT"/>
                <a:cs typeface="Arial MT"/>
              </a:rPr>
              <a:t>of datasets tree based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machine </a:t>
            </a:r>
            <a:r>
              <a:rPr sz="1200" spc="-5" dirty="0">
                <a:latin typeface="Arial MT"/>
                <a:cs typeface="Arial MT"/>
              </a:rPr>
              <a:t>learning algorithms are used which are </a:t>
            </a:r>
            <a:r>
              <a:rPr sz="1200" dirty="0">
                <a:latin typeface="Arial MT"/>
                <a:cs typeface="Arial MT"/>
              </a:rPr>
              <a:t> robust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 outlier </a:t>
            </a:r>
            <a:r>
              <a:rPr sz="1200" spc="-10" dirty="0">
                <a:latin typeface="Arial MT"/>
                <a:cs typeface="Arial MT"/>
              </a:rPr>
              <a:t>effect.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250">
              <a:latin typeface="Arial MT"/>
              <a:cs typeface="Arial MT"/>
            </a:endParaRPr>
          </a:p>
          <a:p>
            <a:pPr marL="332740" marR="78105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Being open 24*7 along with all </a:t>
            </a:r>
            <a:r>
              <a:rPr sz="1200" dirty="0">
                <a:latin typeface="Arial MT"/>
                <a:cs typeface="Arial MT"/>
              </a:rPr>
              <a:t>kinds </a:t>
            </a:r>
            <a:r>
              <a:rPr sz="1200" spc="-5" dirty="0">
                <a:latin typeface="Arial MT"/>
                <a:cs typeface="Arial MT"/>
              </a:rPr>
              <a:t>of assortments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available is probably the </a:t>
            </a:r>
            <a:r>
              <a:rPr sz="1200" dirty="0">
                <a:latin typeface="Arial MT"/>
                <a:cs typeface="Arial MT"/>
              </a:rPr>
              <a:t>reason </a:t>
            </a:r>
            <a:r>
              <a:rPr sz="1200" spc="-5" dirty="0">
                <a:latin typeface="Arial MT"/>
                <a:cs typeface="Arial MT"/>
              </a:rPr>
              <a:t>why it had higher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average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sales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than any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other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</a:t>
            </a:r>
            <a:r>
              <a:rPr sz="1200" spc="-5" dirty="0">
                <a:latin typeface="Arial MT"/>
                <a:cs typeface="Arial MT"/>
              </a:rPr>
              <a:t> type.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49" y="1092437"/>
            <a:ext cx="4794324" cy="29586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749" y="280831"/>
            <a:ext cx="4304665" cy="72199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/>
              <a:t>Modeling: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750" spc="-5" dirty="0">
                <a:solidFill>
                  <a:srgbClr val="212121"/>
                </a:solidFill>
              </a:rPr>
              <a:t>Factors</a:t>
            </a:r>
            <a:r>
              <a:rPr sz="1750" spc="-20" dirty="0">
                <a:solidFill>
                  <a:srgbClr val="212121"/>
                </a:solidFill>
              </a:rPr>
              <a:t> </a:t>
            </a:r>
            <a:r>
              <a:rPr sz="1750" spc="-5" dirty="0">
                <a:solidFill>
                  <a:srgbClr val="212121"/>
                </a:solidFill>
              </a:rPr>
              <a:t>affecting</a:t>
            </a:r>
            <a:r>
              <a:rPr sz="1750" spc="-20" dirty="0">
                <a:solidFill>
                  <a:srgbClr val="212121"/>
                </a:solidFill>
              </a:rPr>
              <a:t> </a:t>
            </a:r>
            <a:r>
              <a:rPr sz="1750" spc="-5" dirty="0">
                <a:solidFill>
                  <a:srgbClr val="212121"/>
                </a:solidFill>
              </a:rPr>
              <a:t>in</a:t>
            </a:r>
            <a:r>
              <a:rPr sz="1750" spc="-20" dirty="0">
                <a:solidFill>
                  <a:srgbClr val="212121"/>
                </a:solidFill>
              </a:rPr>
              <a:t> </a:t>
            </a:r>
            <a:r>
              <a:rPr sz="1750" spc="-5" dirty="0">
                <a:solidFill>
                  <a:srgbClr val="212121"/>
                </a:solidFill>
              </a:rPr>
              <a:t>choosing</a:t>
            </a:r>
            <a:r>
              <a:rPr sz="1750" spc="-20" dirty="0">
                <a:solidFill>
                  <a:srgbClr val="212121"/>
                </a:solidFill>
              </a:rPr>
              <a:t> </a:t>
            </a:r>
            <a:r>
              <a:rPr sz="1750" dirty="0">
                <a:solidFill>
                  <a:srgbClr val="212121"/>
                </a:solidFill>
              </a:rPr>
              <a:t>the</a:t>
            </a:r>
            <a:r>
              <a:rPr sz="1750" spc="-20" dirty="0">
                <a:solidFill>
                  <a:srgbClr val="212121"/>
                </a:solidFill>
              </a:rPr>
              <a:t> </a:t>
            </a:r>
            <a:r>
              <a:rPr sz="1750" spc="-5" dirty="0">
                <a:solidFill>
                  <a:srgbClr val="212121"/>
                </a:solidFill>
              </a:rPr>
              <a:t>model:</a:t>
            </a:r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489749" y="1378923"/>
            <a:ext cx="7658100" cy="279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35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Determining which algorithm to use depends on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many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factors like the problem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statement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and the </a:t>
            </a:r>
            <a:r>
              <a:rPr sz="1400" spc="-3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kind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of output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you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want, type and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size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of the data, the available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computational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time, number of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features,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and observations in the data, to name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few.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used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analysis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has: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469900" marR="147955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 multivariate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time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series relation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with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and hence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linear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relationship cannot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be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assumed in this analysis. This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kind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of dataset has patterns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such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as peak days, festive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seasons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etc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which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most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likely be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considered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outliers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in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simple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linear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regression.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12121"/>
              </a:buClr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469900" marR="508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Having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X columns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with 30%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continuous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and 70%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categorical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features. Business prefers the </a:t>
            </a:r>
            <a:r>
              <a:rPr sz="1400" spc="-3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model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to be interpretable in nature and decision based algorithms work better with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categorical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5" y="474265"/>
            <a:ext cx="3222625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" dirty="0">
                <a:solidFill>
                  <a:srgbClr val="212121"/>
                </a:solidFill>
              </a:rPr>
              <a:t>Baseline</a:t>
            </a:r>
            <a:r>
              <a:rPr sz="1750" spc="-30" dirty="0">
                <a:solidFill>
                  <a:srgbClr val="212121"/>
                </a:solidFill>
              </a:rPr>
              <a:t> </a:t>
            </a:r>
            <a:r>
              <a:rPr sz="1750" dirty="0">
                <a:solidFill>
                  <a:srgbClr val="212121"/>
                </a:solidFill>
              </a:rPr>
              <a:t>Model:</a:t>
            </a:r>
            <a:r>
              <a:rPr sz="1750" spc="-35" dirty="0">
                <a:solidFill>
                  <a:srgbClr val="212121"/>
                </a:solidFill>
              </a:rPr>
              <a:t> </a:t>
            </a:r>
            <a:r>
              <a:rPr sz="1750" spc="-5" dirty="0">
                <a:solidFill>
                  <a:srgbClr val="212121"/>
                </a:solidFill>
              </a:rPr>
              <a:t>Decision</a:t>
            </a:r>
            <a:r>
              <a:rPr sz="1750" spc="-30" dirty="0">
                <a:solidFill>
                  <a:srgbClr val="212121"/>
                </a:solidFill>
              </a:rPr>
              <a:t> Tree</a:t>
            </a:r>
            <a:endParaRPr sz="17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8500" y="855599"/>
            <a:ext cx="5166455" cy="3432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5155" y="930686"/>
            <a:ext cx="254889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5080" indent="-313055">
              <a:lnSpc>
                <a:spcPct val="100000"/>
              </a:lnSpc>
              <a:spcBef>
                <a:spcPts val="100"/>
              </a:spcBef>
              <a:buChar char="●"/>
              <a:tabLst>
                <a:tab pos="325120" algn="l"/>
                <a:tab pos="325755" algn="l"/>
              </a:tabLst>
            </a:pP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baseline is </a:t>
            </a:r>
            <a:r>
              <a:rPr sz="1100" dirty="0">
                <a:latin typeface="Arial MT"/>
                <a:cs typeface="Arial MT"/>
              </a:rPr>
              <a:t>a simple model </a:t>
            </a:r>
            <a:r>
              <a:rPr sz="1100" spc="-5" dirty="0">
                <a:latin typeface="Arial MT"/>
                <a:cs typeface="Arial MT"/>
              </a:rPr>
              <a:t>that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provides </a:t>
            </a:r>
            <a:r>
              <a:rPr sz="1100" dirty="0">
                <a:latin typeface="Arial MT"/>
                <a:cs typeface="Arial MT"/>
              </a:rPr>
              <a:t>reasonable results </a:t>
            </a:r>
            <a:r>
              <a:rPr sz="1100" spc="-5" dirty="0">
                <a:latin typeface="Arial MT"/>
                <a:cs typeface="Arial MT"/>
              </a:rPr>
              <a:t>on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task and does not </a:t>
            </a:r>
            <a:r>
              <a:rPr sz="1100" dirty="0">
                <a:latin typeface="Arial MT"/>
                <a:cs typeface="Arial MT"/>
              </a:rPr>
              <a:t>require much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expertise and time to build. It is well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established that there is </a:t>
            </a:r>
            <a:r>
              <a:rPr sz="1100" dirty="0">
                <a:latin typeface="Arial MT"/>
                <a:cs typeface="Arial MT"/>
              </a:rPr>
              <a:t>seasonality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involved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no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linear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relationship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 possible to fit. For these </a:t>
            </a:r>
            <a:r>
              <a:rPr sz="1100" dirty="0">
                <a:latin typeface="Arial MT"/>
                <a:cs typeface="Arial MT"/>
              </a:rPr>
              <a:t>kinds </a:t>
            </a:r>
            <a:r>
              <a:rPr sz="1100" spc="-5" dirty="0">
                <a:latin typeface="Arial MT"/>
                <a:cs typeface="Arial MT"/>
              </a:rPr>
              <a:t>of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datasets tree based </a:t>
            </a:r>
            <a:r>
              <a:rPr sz="1100" dirty="0">
                <a:latin typeface="Arial MT"/>
                <a:cs typeface="Arial MT"/>
              </a:rPr>
              <a:t>machine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learning algorithms are used which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robust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outlier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effect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which </a:t>
            </a:r>
            <a:r>
              <a:rPr sz="1100" dirty="0">
                <a:latin typeface="Arial MT"/>
                <a:cs typeface="Arial MT"/>
              </a:rPr>
              <a:t> can </a:t>
            </a:r>
            <a:r>
              <a:rPr sz="1100" spc="-5" dirty="0">
                <a:latin typeface="Arial MT"/>
                <a:cs typeface="Arial MT"/>
              </a:rPr>
              <a:t>handle non-linear data </a:t>
            </a:r>
            <a:r>
              <a:rPr sz="1100" dirty="0">
                <a:latin typeface="Arial MT"/>
                <a:cs typeface="Arial MT"/>
              </a:rPr>
              <a:t>sets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effectively.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100">
              <a:latin typeface="Arial MT"/>
              <a:cs typeface="Arial MT"/>
            </a:endParaRPr>
          </a:p>
          <a:p>
            <a:pPr marL="325120" marR="8890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sz="1100" spc="-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results show </a:t>
            </a:r>
            <a:r>
              <a:rPr sz="1100" spc="-5" dirty="0">
                <a:latin typeface="Arial MT"/>
                <a:cs typeface="Arial MT"/>
              </a:rPr>
              <a:t>that </a:t>
            </a:r>
            <a:r>
              <a:rPr sz="1100" dirty="0">
                <a:latin typeface="Arial MT"/>
                <a:cs typeface="Arial MT"/>
              </a:rPr>
              <a:t>a simple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decision tree is performing pretty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well on the </a:t>
            </a:r>
            <a:r>
              <a:rPr sz="1100" dirty="0">
                <a:latin typeface="Arial MT"/>
                <a:cs typeface="Arial MT"/>
              </a:rPr>
              <a:t>validation set </a:t>
            </a:r>
            <a:r>
              <a:rPr sz="1100" spc="-5" dirty="0">
                <a:latin typeface="Arial MT"/>
                <a:cs typeface="Arial MT"/>
              </a:rPr>
              <a:t>but it has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completely </a:t>
            </a:r>
            <a:r>
              <a:rPr sz="1100" spc="-5" dirty="0">
                <a:latin typeface="Arial MT"/>
                <a:cs typeface="Arial MT"/>
              </a:rPr>
              <a:t>overfitted the train </a:t>
            </a:r>
            <a:r>
              <a:rPr sz="1100" dirty="0">
                <a:latin typeface="Arial MT"/>
                <a:cs typeface="Arial MT"/>
              </a:rPr>
              <a:t>set.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It's better to have </a:t>
            </a:r>
            <a:r>
              <a:rPr sz="1100" dirty="0">
                <a:latin typeface="Arial MT"/>
                <a:cs typeface="Arial MT"/>
              </a:rPr>
              <a:t>a much more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generalized </a:t>
            </a:r>
            <a:r>
              <a:rPr sz="1100" dirty="0">
                <a:latin typeface="Arial MT"/>
                <a:cs typeface="Arial MT"/>
              </a:rPr>
              <a:t>model </a:t>
            </a:r>
            <a:r>
              <a:rPr sz="1100" spc="-5" dirty="0">
                <a:latin typeface="Arial MT"/>
                <a:cs typeface="Arial MT"/>
              </a:rPr>
              <a:t>for future data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points.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4287900"/>
            <a:ext cx="8682549" cy="7031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5" y="474265"/>
            <a:ext cx="1654175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" dirty="0">
                <a:solidFill>
                  <a:srgbClr val="212121"/>
                </a:solidFill>
              </a:rPr>
              <a:t>Random</a:t>
            </a:r>
            <a:r>
              <a:rPr sz="1750" spc="-80" dirty="0">
                <a:solidFill>
                  <a:srgbClr val="212121"/>
                </a:solidFill>
              </a:rPr>
              <a:t> </a:t>
            </a:r>
            <a:r>
              <a:rPr sz="1750" spc="-5" dirty="0">
                <a:solidFill>
                  <a:srgbClr val="212121"/>
                </a:solidFill>
              </a:rPr>
              <a:t>Forest</a:t>
            </a:r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795155" y="930686"/>
            <a:ext cx="2526030" cy="32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11430" indent="-313055">
              <a:lnSpc>
                <a:spcPct val="100000"/>
              </a:lnSpc>
              <a:spcBef>
                <a:spcPts val="100"/>
              </a:spcBef>
              <a:buChar char="●"/>
              <a:tabLst>
                <a:tab pos="325120" algn="l"/>
                <a:tab pos="325755" algn="l"/>
              </a:tabLst>
            </a:pPr>
            <a:r>
              <a:rPr sz="1100" spc="-5" dirty="0">
                <a:latin typeface="Arial MT"/>
                <a:cs typeface="Arial MT"/>
              </a:rPr>
              <a:t>Random forests are an ensemble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learning </a:t>
            </a:r>
            <a:r>
              <a:rPr sz="1100" dirty="0">
                <a:latin typeface="Arial MT"/>
                <a:cs typeface="Arial MT"/>
              </a:rPr>
              <a:t>method </a:t>
            </a:r>
            <a:r>
              <a:rPr sz="1100" spc="-5" dirty="0">
                <a:latin typeface="Arial MT"/>
                <a:cs typeface="Arial MT"/>
              </a:rPr>
              <a:t>for </a:t>
            </a:r>
            <a:r>
              <a:rPr sz="1100" dirty="0">
                <a:latin typeface="Arial MT"/>
                <a:cs typeface="Arial MT"/>
              </a:rPr>
              <a:t>classification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</a:t>
            </a:r>
            <a:r>
              <a:rPr sz="1100" dirty="0">
                <a:latin typeface="Arial MT"/>
                <a:cs typeface="Arial MT"/>
              </a:rPr>
              <a:t>regression </a:t>
            </a:r>
            <a:r>
              <a:rPr sz="1100" spc="-5" dirty="0">
                <a:latin typeface="Arial MT"/>
                <a:cs typeface="Arial MT"/>
              </a:rPr>
              <a:t>that operates by </a:t>
            </a:r>
            <a:r>
              <a:rPr sz="1100" dirty="0">
                <a:latin typeface="Arial MT"/>
                <a:cs typeface="Arial MT"/>
              </a:rPr>
              <a:t> constructing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multitude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decision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trees at training time. For </a:t>
            </a:r>
            <a:r>
              <a:rPr sz="1100" dirty="0">
                <a:latin typeface="Arial MT"/>
                <a:cs typeface="Arial MT"/>
              </a:rPr>
              <a:t> regression </a:t>
            </a:r>
            <a:r>
              <a:rPr sz="1100" spc="-5" dirty="0">
                <a:latin typeface="Arial MT"/>
                <a:cs typeface="Arial MT"/>
              </a:rPr>
              <a:t>tasks, the output of the </a:t>
            </a:r>
            <a:r>
              <a:rPr sz="1100" dirty="0">
                <a:latin typeface="Arial MT"/>
                <a:cs typeface="Arial MT"/>
              </a:rPr>
              <a:t> random </a:t>
            </a:r>
            <a:r>
              <a:rPr sz="1100" spc="-5" dirty="0">
                <a:latin typeface="Arial MT"/>
                <a:cs typeface="Arial MT"/>
              </a:rPr>
              <a:t>forest is the average of the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results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given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most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trees.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100">
              <a:latin typeface="Arial MT"/>
              <a:cs typeface="Arial MT"/>
            </a:endParaRPr>
          </a:p>
          <a:p>
            <a:pPr marL="325120" marR="2159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sz="1100" spc="-65" dirty="0">
                <a:latin typeface="Arial MT"/>
                <a:cs typeface="Arial MT"/>
              </a:rPr>
              <a:t>To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prevent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overfitting,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built </a:t>
            </a:r>
            <a:r>
              <a:rPr sz="1100" dirty="0">
                <a:latin typeface="Arial MT"/>
                <a:cs typeface="Arial MT"/>
              </a:rPr>
              <a:t> random </a:t>
            </a:r>
            <a:r>
              <a:rPr sz="1100" spc="-5" dirty="0">
                <a:latin typeface="Arial MT"/>
                <a:cs typeface="Arial MT"/>
              </a:rPr>
              <a:t>forest </a:t>
            </a:r>
            <a:r>
              <a:rPr sz="1100" dirty="0">
                <a:latin typeface="Arial MT"/>
                <a:cs typeface="Arial MT"/>
              </a:rPr>
              <a:t>model. </a:t>
            </a:r>
            <a:r>
              <a:rPr sz="1100" spc="-5" dirty="0">
                <a:latin typeface="Arial MT"/>
                <a:cs typeface="Arial MT"/>
              </a:rPr>
              <a:t>Random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forest builds </a:t>
            </a:r>
            <a:r>
              <a:rPr sz="1100" dirty="0">
                <a:latin typeface="Arial MT"/>
                <a:cs typeface="Arial MT"/>
              </a:rPr>
              <a:t>multiple </a:t>
            </a:r>
            <a:r>
              <a:rPr sz="1100" spc="-5" dirty="0">
                <a:latin typeface="Arial MT"/>
                <a:cs typeface="Arial MT"/>
              </a:rPr>
              <a:t>decision trees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</a:t>
            </a:r>
            <a:r>
              <a:rPr sz="1100" dirty="0">
                <a:latin typeface="Arial MT"/>
                <a:cs typeface="Arial MT"/>
              </a:rPr>
              <a:t>merges </a:t>
            </a:r>
            <a:r>
              <a:rPr sz="1100" spc="-5" dirty="0">
                <a:latin typeface="Arial MT"/>
                <a:cs typeface="Arial MT"/>
              </a:rPr>
              <a:t>them together to get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more </a:t>
            </a:r>
            <a:r>
              <a:rPr sz="1100" spc="-5" dirty="0">
                <a:latin typeface="Arial MT"/>
                <a:cs typeface="Arial MT"/>
              </a:rPr>
              <a:t>accurate and </a:t>
            </a:r>
            <a:r>
              <a:rPr sz="1100" dirty="0">
                <a:latin typeface="Arial MT"/>
                <a:cs typeface="Arial MT"/>
              </a:rPr>
              <a:t>stable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prediction.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100">
              <a:latin typeface="Arial MT"/>
              <a:cs typeface="Arial MT"/>
            </a:endParaRPr>
          </a:p>
          <a:p>
            <a:pPr marL="325120" marR="508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sz="1100" spc="-5" dirty="0">
                <a:latin typeface="Arial MT"/>
                <a:cs typeface="Arial MT"/>
              </a:rPr>
              <a:t>Random Forest Regressor </a:t>
            </a:r>
            <a:r>
              <a:rPr sz="1100" dirty="0">
                <a:latin typeface="Arial MT"/>
                <a:cs typeface="Arial MT"/>
              </a:rPr>
              <a:t>results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were </a:t>
            </a:r>
            <a:r>
              <a:rPr sz="1100" dirty="0">
                <a:latin typeface="Arial MT"/>
                <a:cs typeface="Arial MT"/>
              </a:rPr>
              <a:t>much </a:t>
            </a:r>
            <a:r>
              <a:rPr sz="1100" spc="-5" dirty="0">
                <a:latin typeface="Arial MT"/>
                <a:cs typeface="Arial MT"/>
              </a:rPr>
              <a:t>better than our baseline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model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with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test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R^2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0.955673.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8725" y="863246"/>
            <a:ext cx="4839075" cy="32148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9825" y="4346052"/>
            <a:ext cx="8027625" cy="60759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5" y="474265"/>
            <a:ext cx="4202430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" dirty="0">
                <a:solidFill>
                  <a:srgbClr val="212121"/>
                </a:solidFill>
              </a:rPr>
              <a:t>Random</a:t>
            </a:r>
            <a:r>
              <a:rPr sz="1750" spc="-25" dirty="0">
                <a:solidFill>
                  <a:srgbClr val="212121"/>
                </a:solidFill>
              </a:rPr>
              <a:t> </a:t>
            </a:r>
            <a:r>
              <a:rPr sz="1750" spc="-5" dirty="0">
                <a:solidFill>
                  <a:srgbClr val="212121"/>
                </a:solidFill>
              </a:rPr>
              <a:t>Forest</a:t>
            </a:r>
            <a:r>
              <a:rPr sz="1750" spc="-25" dirty="0">
                <a:solidFill>
                  <a:srgbClr val="212121"/>
                </a:solidFill>
              </a:rPr>
              <a:t> </a:t>
            </a:r>
            <a:r>
              <a:rPr sz="1750" spc="-5" dirty="0">
                <a:solidFill>
                  <a:srgbClr val="212121"/>
                </a:solidFill>
              </a:rPr>
              <a:t>Hyperparameter</a:t>
            </a:r>
            <a:r>
              <a:rPr sz="1750" spc="-25" dirty="0">
                <a:solidFill>
                  <a:srgbClr val="212121"/>
                </a:solidFill>
              </a:rPr>
              <a:t> </a:t>
            </a:r>
            <a:r>
              <a:rPr sz="1750" spc="-30" dirty="0">
                <a:solidFill>
                  <a:srgbClr val="212121"/>
                </a:solidFill>
              </a:rPr>
              <a:t>Tuning</a:t>
            </a:r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795155" y="1333024"/>
            <a:ext cx="253428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36195" indent="-313055">
              <a:lnSpc>
                <a:spcPct val="100000"/>
              </a:lnSpc>
              <a:spcBef>
                <a:spcPts val="100"/>
              </a:spcBef>
              <a:buChar char="●"/>
              <a:tabLst>
                <a:tab pos="325120" algn="l"/>
                <a:tab pos="325755" algn="l"/>
              </a:tabLst>
            </a:pPr>
            <a:r>
              <a:rPr sz="1100" spc="-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maximum </a:t>
            </a:r>
            <a:r>
              <a:rPr sz="1100" spc="-5" dirty="0">
                <a:latin typeface="Arial MT"/>
                <a:cs typeface="Arial MT"/>
              </a:rPr>
              <a:t>R^2 was </a:t>
            </a:r>
            <a:r>
              <a:rPr sz="1100" dirty="0">
                <a:latin typeface="Arial MT"/>
                <a:cs typeface="Arial MT"/>
              </a:rPr>
              <a:t>seen </a:t>
            </a:r>
            <a:r>
              <a:rPr sz="1100" spc="-5" dirty="0">
                <a:latin typeface="Arial MT"/>
                <a:cs typeface="Arial MT"/>
              </a:rPr>
              <a:t>in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tuned Random Forest </a:t>
            </a:r>
            <a:r>
              <a:rPr sz="1100" dirty="0">
                <a:latin typeface="Arial MT"/>
                <a:cs typeface="Arial MT"/>
              </a:rPr>
              <a:t>model </a:t>
            </a:r>
            <a:r>
              <a:rPr sz="1100" spc="-5" dirty="0">
                <a:latin typeface="Arial MT"/>
                <a:cs typeface="Arial MT"/>
              </a:rPr>
              <a:t>with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value </a:t>
            </a:r>
            <a:r>
              <a:rPr sz="1100" spc="-5" dirty="0">
                <a:latin typeface="Arial MT"/>
                <a:cs typeface="Arial MT"/>
              </a:rPr>
              <a:t>0.955878 which was only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0.021% improved from </a:t>
            </a:r>
            <a:r>
              <a:rPr sz="1100" dirty="0">
                <a:latin typeface="Arial MT"/>
                <a:cs typeface="Arial MT"/>
              </a:rPr>
              <a:t>a simple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random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forest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model.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100">
              <a:latin typeface="Arial MT"/>
              <a:cs typeface="Arial MT"/>
            </a:endParaRPr>
          </a:p>
          <a:p>
            <a:pPr marL="325120" marR="508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sz="1100" spc="-5" dirty="0">
                <a:latin typeface="Arial MT"/>
                <a:cs typeface="Arial MT"/>
              </a:rPr>
              <a:t>This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indicates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that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all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trends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patterns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that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could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captured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by these </a:t>
            </a:r>
            <a:r>
              <a:rPr sz="1100" dirty="0">
                <a:latin typeface="Arial MT"/>
                <a:cs typeface="Arial MT"/>
              </a:rPr>
              <a:t>models </a:t>
            </a:r>
            <a:r>
              <a:rPr sz="1100" spc="-5" dirty="0">
                <a:latin typeface="Arial MT"/>
                <a:cs typeface="Arial MT"/>
              </a:rPr>
              <a:t>without overfitting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were done and </a:t>
            </a:r>
            <a:r>
              <a:rPr sz="1100" dirty="0">
                <a:latin typeface="Arial MT"/>
                <a:cs typeface="Arial MT"/>
              </a:rPr>
              <a:t>maximum </a:t>
            </a:r>
            <a:r>
              <a:rPr sz="1100" spc="-5" dirty="0">
                <a:latin typeface="Arial MT"/>
                <a:cs typeface="Arial MT"/>
              </a:rPr>
              <a:t>level of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performance achievable by the </a:t>
            </a:r>
            <a:r>
              <a:rPr sz="1100" dirty="0">
                <a:latin typeface="Arial MT"/>
                <a:cs typeface="Arial MT"/>
              </a:rPr>
              <a:t> model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was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achieved.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9825" y="4346052"/>
            <a:ext cx="8027670" cy="607695"/>
            <a:chOff x="389825" y="4346052"/>
            <a:chExt cx="8027670" cy="6076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825" y="4346052"/>
              <a:ext cx="8027625" cy="3037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00" y="4649850"/>
              <a:ext cx="7697669" cy="30379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78250" y="924647"/>
            <a:ext cx="4958574" cy="3294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75" y="215706"/>
            <a:ext cx="16402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CC0000"/>
                </a:solidFill>
                <a:latin typeface="Verdana"/>
                <a:cs typeface="Verdana"/>
              </a:rPr>
              <a:t>C</a:t>
            </a:r>
            <a:r>
              <a:rPr sz="3000" spc="-85" dirty="0">
                <a:solidFill>
                  <a:srgbClr val="CC0000"/>
                </a:solidFill>
                <a:latin typeface="Verdana"/>
                <a:cs typeface="Verdana"/>
              </a:rPr>
              <a:t>on</a:t>
            </a:r>
            <a:r>
              <a:rPr sz="3000" spc="-105" dirty="0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r>
              <a:rPr sz="3000" spc="-75" dirty="0">
                <a:solidFill>
                  <a:srgbClr val="CC0000"/>
                </a:solidFill>
                <a:latin typeface="Verdana"/>
                <a:cs typeface="Verdana"/>
              </a:rPr>
              <a:t>ent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299" y="747581"/>
            <a:ext cx="485965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Problem</a:t>
            </a:r>
            <a:r>
              <a:rPr sz="1800" b="1" spc="-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Retail</a:t>
            </a:r>
            <a:r>
              <a:rPr sz="18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Sales</a:t>
            </a:r>
            <a:r>
              <a:rPr sz="1800" b="1" spc="-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Prediction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r>
              <a:rPr sz="1800" b="1" spc="-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Summary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Approach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Exploratory</a:t>
            </a:r>
            <a:r>
              <a:rPr sz="1800" b="1" spc="-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r>
              <a:rPr sz="1800" b="1" spc="-9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Outlier</a:t>
            </a:r>
            <a:r>
              <a:rPr sz="1800" b="1" spc="-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Detection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Modeling:</a:t>
            </a:r>
            <a:endParaRPr sz="1800">
              <a:latin typeface="Arial"/>
              <a:cs typeface="Arial"/>
            </a:endParaRPr>
          </a:p>
          <a:p>
            <a:pPr marL="518795" lvl="1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Baseline</a:t>
            </a:r>
            <a:r>
              <a:rPr sz="18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Model</a:t>
            </a:r>
            <a:r>
              <a:rPr sz="18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Decision</a:t>
            </a:r>
            <a:r>
              <a:rPr sz="18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134F5C"/>
                </a:solidFill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  <a:p>
            <a:pPr marL="518795" lvl="1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Random</a:t>
            </a:r>
            <a:r>
              <a:rPr sz="1800" b="1" spc="-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Forest</a:t>
            </a:r>
            <a:endParaRPr sz="1800">
              <a:latin typeface="Arial"/>
              <a:cs typeface="Arial"/>
            </a:endParaRPr>
          </a:p>
          <a:p>
            <a:pPr marL="518795" lvl="1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Random</a:t>
            </a:r>
            <a:r>
              <a:rPr sz="18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forest</a:t>
            </a:r>
            <a:r>
              <a:rPr sz="18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Hypertuning</a:t>
            </a:r>
            <a:r>
              <a:rPr sz="18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Parameters</a:t>
            </a:r>
            <a:endParaRPr sz="1800">
              <a:latin typeface="Arial"/>
              <a:cs typeface="Arial"/>
            </a:endParaRPr>
          </a:p>
          <a:p>
            <a:pPr marL="518795" lvl="1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Feature</a:t>
            </a:r>
            <a:r>
              <a:rPr sz="1800" b="1" spc="-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Importance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Model</a:t>
            </a:r>
            <a:r>
              <a:rPr sz="18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Performance</a:t>
            </a:r>
            <a:r>
              <a:rPr sz="18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8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Evaluation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Store</a:t>
            </a:r>
            <a:r>
              <a:rPr sz="18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wise</a:t>
            </a:r>
            <a:r>
              <a:rPr sz="18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Sales</a:t>
            </a:r>
            <a:r>
              <a:rPr sz="18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Predictions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Conclusion</a:t>
            </a:r>
            <a:r>
              <a:rPr sz="18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8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34F5C"/>
                </a:solidFill>
                <a:latin typeface="Arial"/>
                <a:cs typeface="Arial"/>
              </a:rPr>
              <a:t>Recommendations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499" y="818000"/>
            <a:ext cx="7460999" cy="4028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3875" y="354810"/>
            <a:ext cx="3772535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5" dirty="0">
                <a:solidFill>
                  <a:srgbClr val="212121"/>
                </a:solidFill>
                <a:latin typeface="Arial"/>
                <a:cs typeface="Arial"/>
              </a:rPr>
              <a:t>Random</a:t>
            </a:r>
            <a:r>
              <a:rPr sz="175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212121"/>
                </a:solidFill>
                <a:latin typeface="Arial"/>
                <a:cs typeface="Arial"/>
              </a:rPr>
              <a:t>Forest</a:t>
            </a:r>
            <a:r>
              <a:rPr sz="175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212121"/>
                </a:solidFill>
                <a:latin typeface="Arial"/>
                <a:cs typeface="Arial"/>
              </a:rPr>
              <a:t>Feature</a:t>
            </a:r>
            <a:r>
              <a:rPr sz="175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212121"/>
                </a:solidFill>
                <a:latin typeface="Arial"/>
                <a:cs typeface="Arial"/>
              </a:rPr>
              <a:t>Importance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5" y="162436"/>
            <a:ext cx="44621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35" dirty="0"/>
              <a:t> </a:t>
            </a:r>
            <a:r>
              <a:rPr spc="-5" dirty="0"/>
              <a:t>Performance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spc="-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707775"/>
            <a:ext cx="7642225" cy="402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used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analysis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has: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 MT"/>
              <a:cs typeface="Arial MT"/>
            </a:endParaRPr>
          </a:p>
          <a:p>
            <a:pPr marL="469900" marR="5080" indent="-32448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 multivariate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time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series relation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with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and hence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linear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relationship cannot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be assumed in this </a:t>
            </a:r>
            <a:r>
              <a:rPr sz="1250" spc="-3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analysis. This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kind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of dataset has patterns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such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as peak days, festive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seasons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etc which would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most </a:t>
            </a:r>
            <a:r>
              <a:rPr sz="125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likely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be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considered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 as outliers in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simple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 linear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regression.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00">
              <a:latin typeface="Arial MT"/>
              <a:cs typeface="Arial MT"/>
            </a:endParaRPr>
          </a:p>
          <a:p>
            <a:pPr marL="469900" marR="17780" indent="-32448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Having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X columns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with 30%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continuous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and 70%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categorical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features. Businesses prefer the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model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to </a:t>
            </a:r>
            <a:r>
              <a:rPr sz="1250" spc="-3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be interpretable in nature and decision based algorithms work better with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categorical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data. Hence,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sz="125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simple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decision tree was used as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baseline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model.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00">
              <a:latin typeface="Arial MT"/>
              <a:cs typeface="Arial MT"/>
            </a:endParaRPr>
          </a:p>
          <a:p>
            <a:pPr marL="469900" indent="-32448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baseline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completely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 overfitted the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data with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 train R^2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of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1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 and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test R^2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of 0.91575.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00">
              <a:latin typeface="Arial MT"/>
              <a:cs typeface="Arial MT"/>
            </a:endParaRPr>
          </a:p>
          <a:p>
            <a:pPr marL="469900" marR="8255" indent="-32448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50" spc="-7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prevent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overfitting, we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built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 forest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model.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 Random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builds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multiple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decision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trees and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 merges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them together to get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 more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accurate and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stable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prediction. Random Forest Regressor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results </a:t>
            </a:r>
            <a:r>
              <a:rPr sz="1250" spc="-3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were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much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 better than our baseline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 with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 test R^2 of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0.955673.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00">
              <a:latin typeface="Arial MT"/>
              <a:cs typeface="Arial MT"/>
            </a:endParaRPr>
          </a:p>
          <a:p>
            <a:pPr marL="469900" indent="-32448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indicates that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the improvement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in the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 performance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was 4.36%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than the baseline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model.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00">
              <a:latin typeface="Arial MT"/>
              <a:cs typeface="Arial MT"/>
            </a:endParaRPr>
          </a:p>
          <a:p>
            <a:pPr marL="469900" marR="17145" indent="-32448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Tuning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the hyperparameters gave the best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results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with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test R^2 of 0.955878 which was only 0.021% </a:t>
            </a:r>
            <a:r>
              <a:rPr sz="1250" spc="-3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improved from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 simple random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forest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model.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It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signifies maxed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out performance by the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model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on the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given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data.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5" y="352936"/>
            <a:ext cx="364680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Store</a:t>
            </a:r>
            <a:r>
              <a:rPr spc="-40" dirty="0"/>
              <a:t> </a:t>
            </a:r>
            <a:r>
              <a:rPr spc="-5" dirty="0"/>
              <a:t>wise</a:t>
            </a:r>
            <a:r>
              <a:rPr spc="-35" dirty="0"/>
              <a:t> </a:t>
            </a:r>
            <a:r>
              <a:rPr spc="-5" dirty="0"/>
              <a:t>Sales</a:t>
            </a:r>
            <a:r>
              <a:rPr spc="-35" dirty="0"/>
              <a:t> </a:t>
            </a:r>
            <a:r>
              <a:rPr spc="-5" dirty="0"/>
              <a:t>Predictions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898275"/>
            <a:ext cx="76606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Here are the latest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six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weeks actual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sales values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against the predictions which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can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be located date and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store </a:t>
            </a:r>
            <a:r>
              <a:rPr sz="1250" spc="-3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wise:</a:t>
            </a:r>
            <a:endParaRPr sz="12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724" y="1493475"/>
            <a:ext cx="3645253" cy="283680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225" y="231647"/>
            <a:ext cx="4572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45" dirty="0"/>
              <a:t> </a:t>
            </a:r>
            <a:r>
              <a:rPr spc="-5" dirty="0"/>
              <a:t>Recommendations: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5225" y="715263"/>
            <a:ext cx="7682230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Businesses use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sales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forecasts to determine what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revenue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they will be generating in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particular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timespan to empower themselves with powerful and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strategic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business plans. Important decisions </a:t>
            </a:r>
            <a:r>
              <a:rPr sz="1400" spc="-37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such</a:t>
            </a:r>
            <a:r>
              <a:rPr sz="1400" spc="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as</a:t>
            </a:r>
            <a:r>
              <a:rPr sz="1400" spc="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budgets,</a:t>
            </a:r>
            <a:r>
              <a:rPr sz="1400" spc="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hiring,</a:t>
            </a:r>
            <a:r>
              <a:rPr sz="1400" spc="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incentives,</a:t>
            </a:r>
            <a:r>
              <a:rPr sz="1400" spc="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goals,</a:t>
            </a:r>
            <a:r>
              <a:rPr sz="1400" spc="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acquisitions</a:t>
            </a:r>
            <a:r>
              <a:rPr sz="1400" spc="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and</a:t>
            </a:r>
            <a:r>
              <a:rPr sz="1400" spc="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various</a:t>
            </a:r>
            <a:r>
              <a:rPr sz="1400" spc="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other</a:t>
            </a:r>
            <a:r>
              <a:rPr sz="1400" spc="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growth</a:t>
            </a:r>
            <a:r>
              <a:rPr sz="1400" spc="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plans</a:t>
            </a:r>
            <a:r>
              <a:rPr sz="1400" spc="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are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affected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by the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revenue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company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is going to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make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in the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coming months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and for these plans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to be as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effective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 as they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are planned to be it is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important for these forecasts to also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be as good.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Some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important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conclusions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 drawn from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the analysis are as follows:</a:t>
            </a:r>
            <a:endParaRPr sz="1400">
              <a:latin typeface="Arial MT"/>
              <a:cs typeface="Arial MT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positive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effect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promotion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on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Customers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and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Sales.</a:t>
            </a:r>
            <a:endParaRPr sz="1400">
              <a:latin typeface="Arial MT"/>
              <a:cs typeface="Arial MT"/>
            </a:endParaRPr>
          </a:p>
          <a:p>
            <a:pPr marL="469900" marR="103505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Most stores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have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competition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distance within the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range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of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0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to 10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kms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and had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more sales </a:t>
            </a:r>
            <a:r>
              <a:rPr sz="1400" spc="-37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than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stores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far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away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probably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indicating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competition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busy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locations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vs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remote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 locations.</a:t>
            </a:r>
            <a:endParaRPr sz="1400">
              <a:latin typeface="Arial MT"/>
              <a:cs typeface="Arial MT"/>
            </a:endParaRPr>
          </a:p>
          <a:p>
            <a:pPr marL="469900" marR="5588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Store type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though being few in number had the highest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sales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average. The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reasons </a:t>
            </a:r>
            <a:r>
              <a:rPr sz="1400" spc="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include all three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kinds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of assortments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specially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assortment level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which is only available at </a:t>
            </a:r>
            <a:r>
              <a:rPr sz="1400" spc="-37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type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stores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 and being open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on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sundays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 as well.</a:t>
            </a:r>
            <a:endParaRPr sz="1400">
              <a:latin typeface="Arial MT"/>
              <a:cs typeface="Arial MT"/>
            </a:endParaRPr>
          </a:p>
          <a:p>
            <a:pPr marL="469900" marR="296545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The outliers in the dataset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showed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justifiable 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behaviour.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The outliers were either of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store </a:t>
            </a:r>
            <a:r>
              <a:rPr sz="1400" spc="-37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type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 or had promotion going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on which increased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sales.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34F5C"/>
              </a:buClr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Recommendations:</a:t>
            </a:r>
            <a:endParaRPr sz="1400">
              <a:latin typeface="Arial MT"/>
              <a:cs typeface="Arial MT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More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stores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should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be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encouraged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for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promotion.</a:t>
            </a:r>
            <a:endParaRPr sz="1400">
              <a:latin typeface="Arial MT"/>
              <a:cs typeface="Arial MT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Store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type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should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be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increased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number.</a:t>
            </a:r>
            <a:endParaRPr sz="1400">
              <a:latin typeface="Arial MT"/>
              <a:cs typeface="Arial MT"/>
            </a:endParaRPr>
          </a:p>
          <a:p>
            <a:pPr marL="469900" marR="36703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There's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 seasonality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involved, hence the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stores should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be encouraged to promote and </a:t>
            </a:r>
            <a:r>
              <a:rPr sz="1400" spc="-37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take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34F5C"/>
                </a:solidFill>
                <a:latin typeface="Arial MT"/>
                <a:cs typeface="Arial MT"/>
              </a:rPr>
              <a:t>advantage of the holidays.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875" y="265146"/>
            <a:ext cx="15519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References: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771" y="1250666"/>
            <a:ext cx="295846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Machine</a:t>
            </a:r>
            <a:r>
              <a:rPr sz="16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Learning</a:t>
            </a:r>
            <a:r>
              <a:rPr sz="16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Mastery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GeeksforGeeks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Analytics</a:t>
            </a:r>
            <a:r>
              <a:rPr sz="16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Vidhya</a:t>
            </a:r>
            <a:r>
              <a:rPr sz="16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Blogs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z="1600" spc="-30" dirty="0">
                <a:solidFill>
                  <a:srgbClr val="134F5C"/>
                </a:solidFill>
                <a:latin typeface="Arial MT"/>
                <a:cs typeface="Arial MT"/>
              </a:rPr>
              <a:t>Towards</a:t>
            </a:r>
            <a:r>
              <a:rPr sz="16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Data</a:t>
            </a:r>
            <a:r>
              <a:rPr sz="16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Science</a:t>
            </a:r>
            <a:r>
              <a:rPr sz="16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Blogs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Built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Data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Science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Blogs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Scikit-Learn</a:t>
            </a:r>
            <a:r>
              <a:rPr sz="1600" spc="-5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34F5C"/>
                </a:solidFill>
                <a:latin typeface="Arial MT"/>
                <a:cs typeface="Arial MT"/>
              </a:rPr>
              <a:t>Org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575" y="365804"/>
            <a:ext cx="25654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/>
              <a:t>Problem</a:t>
            </a:r>
            <a:r>
              <a:rPr sz="2200" spc="-90" dirty="0"/>
              <a:t> </a:t>
            </a:r>
            <a:r>
              <a:rPr sz="2200" spc="-5" dirty="0"/>
              <a:t>Statement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666575" y="1100244"/>
            <a:ext cx="7429500" cy="319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6525">
              <a:lnSpc>
                <a:spcPct val="114999"/>
              </a:lnSpc>
              <a:spcBef>
                <a:spcPts val="100"/>
              </a:spcBef>
            </a:pP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Rossmann operates over 3,000 drug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stores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in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7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European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countries. </a:t>
            </a:r>
            <a:r>
              <a:rPr sz="175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Currently,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Rossmann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store managers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are tasked with predicting their daily </a:t>
            </a:r>
            <a:r>
              <a:rPr sz="1750" spc="-4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for up to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six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weeks in advance. Store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are influenced by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many </a:t>
            </a:r>
            <a:r>
              <a:rPr sz="175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factors, including promotions,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competition, school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state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holidays,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seasonality,</a:t>
            </a:r>
            <a:r>
              <a:rPr sz="17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locality.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 With thousands</a:t>
            </a:r>
            <a:r>
              <a:rPr sz="17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of individual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managers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 predicting </a:t>
            </a:r>
            <a:r>
              <a:rPr sz="1750" spc="-4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based on their unique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circumstances,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the accuracy of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results can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be </a:t>
            </a:r>
            <a:r>
              <a:rPr sz="1750" spc="-4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quite</a:t>
            </a:r>
            <a:r>
              <a:rPr sz="17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varied.</a:t>
            </a:r>
            <a:endParaRPr sz="1750">
              <a:latin typeface="Arial MT"/>
              <a:cs typeface="Arial MT"/>
            </a:endParaRPr>
          </a:p>
          <a:p>
            <a:pPr marL="12700" marR="5080" algn="just">
              <a:lnSpc>
                <a:spcPct val="114999"/>
              </a:lnSpc>
              <a:spcBef>
                <a:spcPts val="800"/>
              </a:spcBef>
            </a:pPr>
            <a:r>
              <a:rPr sz="1750" spc="-60" dirty="0">
                <a:solidFill>
                  <a:srgbClr val="212121"/>
                </a:solidFill>
                <a:latin typeface="Arial MT"/>
                <a:cs typeface="Arial MT"/>
              </a:rPr>
              <a:t>You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are provided with historical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data for 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1,115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Rossmann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stores.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task is to forecast the "Sales"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column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for the test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set.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Note that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some stores </a:t>
            </a:r>
            <a:r>
              <a:rPr sz="1750" spc="-4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7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the dataset</a:t>
            </a:r>
            <a:r>
              <a:rPr sz="17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were temporarily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closed</a:t>
            </a:r>
            <a:r>
              <a:rPr sz="17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212121"/>
                </a:solidFill>
                <a:latin typeface="Arial MT"/>
                <a:cs typeface="Arial MT"/>
              </a:rPr>
              <a:t>for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refurbishment.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4" y="441857"/>
            <a:ext cx="28949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Retail</a:t>
            </a:r>
            <a:r>
              <a:rPr spc="-45" dirty="0"/>
              <a:t> </a:t>
            </a:r>
            <a:r>
              <a:rPr spc="-5" dirty="0"/>
              <a:t>Sales</a:t>
            </a:r>
            <a:r>
              <a:rPr spc="-50" dirty="0"/>
              <a:t> </a:t>
            </a:r>
            <a:r>
              <a:rPr spc="-5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3674" y="1008276"/>
            <a:ext cx="799655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335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Sales forecasting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refers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to the process of estimating demand for or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of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particular </a:t>
            </a:r>
            <a:r>
              <a:rPr sz="1600" spc="-4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product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over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specific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 period of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time.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 MT"/>
              <a:cs typeface="Arial MT"/>
            </a:endParaRPr>
          </a:p>
          <a:p>
            <a:pPr marL="12700" marR="149225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Businesses use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forecasts to determine what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revenue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they will be generating in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sz="16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particular timespan to empower themselves with powerful and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strategic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business plans. </a:t>
            </a:r>
            <a:r>
              <a:rPr sz="1600" spc="-4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Important decisions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such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as budgets, hiring, incentives, goals, acquisitions and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various </a:t>
            </a:r>
            <a:r>
              <a:rPr sz="16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other growth plans are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affected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by the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revenue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company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is going to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make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in the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 coming months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and for these plans to be as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effective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as they are planned to be it is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important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for these forecasts to also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be as good.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The work here predicts the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for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drug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store chain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in the European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market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for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time </a:t>
            </a:r>
            <a:r>
              <a:rPr sz="1600" spc="-4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period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of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six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weeks and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compares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 the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results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 of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 different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machine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learning algorithms.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85" dirty="0"/>
              <a:t> </a:t>
            </a: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608" y="382742"/>
            <a:ext cx="7704455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5" dirty="0">
                <a:solidFill>
                  <a:srgbClr val="212121"/>
                </a:solidFill>
                <a:latin typeface="Arial"/>
                <a:cs typeface="Arial"/>
              </a:rPr>
              <a:t>Id</a:t>
            </a:r>
            <a:r>
              <a:rPr sz="13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an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Id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represents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(Store,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Date)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duple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within the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set</a:t>
            </a:r>
            <a:endParaRPr sz="1300">
              <a:latin typeface="Arial MT"/>
              <a:cs typeface="Arial MT"/>
            </a:endParaRPr>
          </a:p>
          <a:p>
            <a:pPr marL="34099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5" dirty="0">
                <a:solidFill>
                  <a:srgbClr val="212121"/>
                </a:solidFill>
                <a:latin typeface="Arial"/>
                <a:cs typeface="Arial"/>
              </a:rPr>
              <a:t>Store</a:t>
            </a:r>
            <a:r>
              <a:rPr sz="13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unique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Id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each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endParaRPr sz="1300">
              <a:latin typeface="Arial MT"/>
              <a:cs typeface="Arial MT"/>
            </a:endParaRPr>
          </a:p>
          <a:p>
            <a:pPr marL="34099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5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3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turnover for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any given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day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(Dependent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Variable)</a:t>
            </a:r>
            <a:endParaRPr sz="1300">
              <a:latin typeface="Arial MT"/>
              <a:cs typeface="Arial MT"/>
            </a:endParaRPr>
          </a:p>
          <a:p>
            <a:pPr marL="34099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5" dirty="0">
                <a:solidFill>
                  <a:srgbClr val="212121"/>
                </a:solidFill>
                <a:latin typeface="Arial"/>
                <a:cs typeface="Arial"/>
              </a:rPr>
              <a:t>Customers</a:t>
            </a:r>
            <a:r>
              <a:rPr sz="13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number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customers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given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day</a:t>
            </a:r>
            <a:endParaRPr sz="1300">
              <a:latin typeface="Arial MT"/>
              <a:cs typeface="Arial MT"/>
            </a:endParaRPr>
          </a:p>
          <a:p>
            <a:pPr marL="34099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5" dirty="0">
                <a:solidFill>
                  <a:srgbClr val="212121"/>
                </a:solidFill>
                <a:latin typeface="Arial"/>
                <a:cs typeface="Arial"/>
              </a:rPr>
              <a:t>Open</a:t>
            </a:r>
            <a:r>
              <a:rPr sz="13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an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indicator for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whether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was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open: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0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closed,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1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open</a:t>
            </a:r>
            <a:endParaRPr sz="1300">
              <a:latin typeface="Arial MT"/>
              <a:cs typeface="Arial MT"/>
            </a:endParaRPr>
          </a:p>
          <a:p>
            <a:pPr marL="340360" marR="5080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5" dirty="0">
                <a:solidFill>
                  <a:srgbClr val="212121"/>
                </a:solidFill>
                <a:latin typeface="Arial"/>
                <a:cs typeface="Arial"/>
              </a:rPr>
              <a:t>StateHoliday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indicates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 state 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holiday.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Normally all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stores,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with few exceptions, are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closed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on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state </a:t>
            </a:r>
            <a:r>
              <a:rPr sz="1300" spc="-3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holidays. Note that all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schools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are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closed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on public holidays and weekends.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 =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public 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holiday,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 = </a:t>
            </a:r>
            <a:r>
              <a:rPr sz="13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Easter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holiday,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Christmas,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0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None</a:t>
            </a:r>
            <a:endParaRPr sz="1300">
              <a:latin typeface="Arial MT"/>
              <a:cs typeface="Arial MT"/>
            </a:endParaRPr>
          </a:p>
          <a:p>
            <a:pPr marL="34099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5" dirty="0">
                <a:solidFill>
                  <a:srgbClr val="212121"/>
                </a:solidFill>
                <a:latin typeface="Arial"/>
                <a:cs typeface="Arial"/>
              </a:rPr>
              <a:t>SchoolHoliday</a:t>
            </a:r>
            <a:r>
              <a:rPr sz="13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indicates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if the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(Store,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Date)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was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affected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by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closure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of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public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schools</a:t>
            </a:r>
            <a:endParaRPr sz="1300">
              <a:latin typeface="Arial MT"/>
              <a:cs typeface="Arial MT"/>
            </a:endParaRPr>
          </a:p>
          <a:p>
            <a:pPr marL="34099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15" dirty="0">
                <a:solidFill>
                  <a:srgbClr val="212121"/>
                </a:solidFill>
                <a:latin typeface="Arial"/>
                <a:cs typeface="Arial"/>
              </a:rPr>
              <a:t>StoreType</a:t>
            </a:r>
            <a:r>
              <a:rPr sz="1300" b="1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differentiates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between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4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different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models: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a, b,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c,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</a:t>
            </a:r>
            <a:endParaRPr sz="1300">
              <a:latin typeface="Arial MT"/>
              <a:cs typeface="Arial MT"/>
            </a:endParaRPr>
          </a:p>
          <a:p>
            <a:pPr marL="340360" marR="35242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5" dirty="0">
                <a:solidFill>
                  <a:srgbClr val="212121"/>
                </a:solidFill>
                <a:latin typeface="Arial"/>
                <a:cs typeface="Arial"/>
              </a:rPr>
              <a:t>Assortment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describes an assortment level: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 =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basic,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 =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extra,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 =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extended. An assortment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 strategy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in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retailing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involves the number and type of products that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stores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display for purchase by </a:t>
            </a:r>
            <a:r>
              <a:rPr sz="1300" spc="-3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consumers.</a:t>
            </a:r>
            <a:endParaRPr sz="1300">
              <a:latin typeface="Arial MT"/>
              <a:cs typeface="Arial MT"/>
            </a:endParaRPr>
          </a:p>
          <a:p>
            <a:pPr marL="34099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5" dirty="0">
                <a:solidFill>
                  <a:srgbClr val="212121"/>
                </a:solidFill>
                <a:latin typeface="Arial"/>
                <a:cs typeface="Arial"/>
              </a:rPr>
              <a:t>CompetitionDistance</a:t>
            </a:r>
            <a:r>
              <a:rPr sz="13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distance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meters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nearest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competitor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endParaRPr sz="1300">
              <a:latin typeface="Arial MT"/>
              <a:cs typeface="Arial MT"/>
            </a:endParaRPr>
          </a:p>
          <a:p>
            <a:pPr marL="340360" marR="490220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10" dirty="0">
                <a:solidFill>
                  <a:srgbClr val="212121"/>
                </a:solidFill>
                <a:latin typeface="Arial"/>
                <a:cs typeface="Arial"/>
              </a:rPr>
              <a:t>CompetitionOpenSince[Month/Year]</a:t>
            </a:r>
            <a:r>
              <a:rPr sz="1300" b="1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gives the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approximate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year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month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of the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time the </a:t>
            </a:r>
            <a:r>
              <a:rPr sz="1300" spc="-3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nearest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competitor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was opened</a:t>
            </a:r>
            <a:endParaRPr sz="1300">
              <a:latin typeface="Arial MT"/>
              <a:cs typeface="Arial MT"/>
            </a:endParaRPr>
          </a:p>
          <a:p>
            <a:pPr marL="34099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5" dirty="0">
                <a:solidFill>
                  <a:srgbClr val="212121"/>
                </a:solidFill>
                <a:latin typeface="Arial"/>
                <a:cs typeface="Arial"/>
              </a:rPr>
              <a:t>Promo</a:t>
            </a:r>
            <a:r>
              <a:rPr sz="13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indicates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whether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running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promo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day</a:t>
            </a:r>
            <a:endParaRPr sz="1300">
              <a:latin typeface="Arial MT"/>
              <a:cs typeface="Arial MT"/>
            </a:endParaRPr>
          </a:p>
          <a:p>
            <a:pPr marL="340360" marR="53911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5" dirty="0">
                <a:solidFill>
                  <a:srgbClr val="212121"/>
                </a:solidFill>
                <a:latin typeface="Arial"/>
                <a:cs typeface="Arial"/>
              </a:rPr>
              <a:t>Promo2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Promo2 is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 continuing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consecutive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promotion for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some stores: 0 = store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is not </a:t>
            </a:r>
            <a:r>
              <a:rPr sz="1300" spc="-3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participating,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1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is participating</a:t>
            </a:r>
            <a:endParaRPr sz="1300">
              <a:latin typeface="Arial MT"/>
              <a:cs typeface="Arial MT"/>
            </a:endParaRPr>
          </a:p>
          <a:p>
            <a:pPr marL="340360" marR="76517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10" dirty="0">
                <a:solidFill>
                  <a:srgbClr val="212121"/>
                </a:solidFill>
                <a:latin typeface="Arial"/>
                <a:cs typeface="Arial"/>
              </a:rPr>
              <a:t>Promo2Since[Year/Week]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describes the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year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calendar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week when the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 started </a:t>
            </a:r>
            <a:r>
              <a:rPr sz="1300" spc="-3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participating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in Promo2</a:t>
            </a:r>
            <a:endParaRPr sz="1300">
              <a:latin typeface="Arial MT"/>
              <a:cs typeface="Arial MT"/>
            </a:endParaRPr>
          </a:p>
          <a:p>
            <a:pPr marL="340360" marR="434975" indent="-328295" algn="just">
              <a:lnSpc>
                <a:spcPct val="100000"/>
              </a:lnSpc>
              <a:buFont typeface="Arial MT"/>
              <a:buChar char="●"/>
              <a:tabLst>
                <a:tab pos="340995" algn="l"/>
              </a:tabLst>
            </a:pPr>
            <a:r>
              <a:rPr sz="1300" b="1" spc="-5" dirty="0">
                <a:solidFill>
                  <a:srgbClr val="212121"/>
                </a:solidFill>
                <a:latin typeface="Arial"/>
                <a:cs typeface="Arial"/>
              </a:rPr>
              <a:t>PromoInterval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describes the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consecutive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intervals Promo2 is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started,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naming the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months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300" spc="-3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promotion is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started 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anew.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E.g. 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"Feb,May,Aug,Nov"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means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each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round starts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in 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February, 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May, 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August,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November of any given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year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for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that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825" y="108585"/>
            <a:ext cx="12700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825" y="479933"/>
            <a:ext cx="5634990" cy="452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5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212121"/>
                </a:solidFill>
                <a:latin typeface="Arial MT"/>
                <a:cs typeface="Arial MT"/>
              </a:rPr>
              <a:t>following</a:t>
            </a:r>
            <a:r>
              <a:rPr sz="14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212121"/>
                </a:solidFill>
                <a:latin typeface="Arial MT"/>
                <a:cs typeface="Arial MT"/>
              </a:rPr>
              <a:t>approach</a:t>
            </a:r>
            <a:r>
              <a:rPr sz="14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212121"/>
                </a:solidFill>
                <a:latin typeface="Arial MT"/>
                <a:cs typeface="Arial MT"/>
              </a:rPr>
              <a:t>was</a:t>
            </a:r>
            <a:r>
              <a:rPr sz="14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212121"/>
                </a:solidFill>
                <a:latin typeface="Arial MT"/>
                <a:cs typeface="Arial MT"/>
              </a:rPr>
              <a:t>followed</a:t>
            </a:r>
            <a:r>
              <a:rPr sz="14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212121"/>
                </a:solidFill>
                <a:latin typeface="Arial MT"/>
                <a:cs typeface="Arial MT"/>
              </a:rPr>
              <a:t>completion</a:t>
            </a:r>
            <a:r>
              <a:rPr sz="14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spc="-5" dirty="0">
                <a:solidFill>
                  <a:srgbClr val="212121"/>
                </a:solidFill>
                <a:latin typeface="Arial MT"/>
                <a:cs typeface="Arial MT"/>
              </a:rPr>
              <a:t>project:</a:t>
            </a:r>
            <a:endParaRPr sz="1450">
              <a:latin typeface="Arial MT"/>
              <a:cs typeface="Arial MT"/>
            </a:endParaRPr>
          </a:p>
          <a:p>
            <a:pPr marL="469900" indent="-32448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spc="-5" dirty="0">
                <a:solidFill>
                  <a:srgbClr val="212121"/>
                </a:solidFill>
                <a:latin typeface="Arial"/>
                <a:cs typeface="Arial"/>
              </a:rPr>
              <a:t>Business</a:t>
            </a:r>
            <a:r>
              <a:rPr sz="1250" b="1" spc="-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5" dirty="0">
                <a:solidFill>
                  <a:srgbClr val="212121"/>
                </a:solidFill>
                <a:latin typeface="Arial"/>
                <a:cs typeface="Arial"/>
              </a:rPr>
              <a:t>Problem</a:t>
            </a:r>
            <a:endParaRPr sz="1250">
              <a:latin typeface="Arial"/>
              <a:cs typeface="Arial"/>
            </a:endParaRPr>
          </a:p>
          <a:p>
            <a:pPr marL="469900" indent="-32448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spc="-5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sz="125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5" dirty="0">
                <a:solidFill>
                  <a:srgbClr val="212121"/>
                </a:solidFill>
                <a:latin typeface="Arial"/>
                <a:cs typeface="Arial"/>
              </a:rPr>
              <a:t>Collection</a:t>
            </a:r>
            <a:r>
              <a:rPr sz="125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25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5" dirty="0">
                <a:solidFill>
                  <a:srgbClr val="212121"/>
                </a:solidFill>
                <a:latin typeface="Arial"/>
                <a:cs typeface="Arial"/>
              </a:rPr>
              <a:t>Preprocessing</a:t>
            </a:r>
            <a:endParaRPr sz="12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sz="95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95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Cleaning</a:t>
            </a:r>
            <a:endParaRPr sz="950">
              <a:latin typeface="Arial MT"/>
              <a:cs typeface="Arial MT"/>
            </a:endParaRP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Missing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Handling</a:t>
            </a:r>
            <a:endParaRPr sz="950">
              <a:latin typeface="Arial MT"/>
              <a:cs typeface="Arial MT"/>
            </a:endParaRPr>
          </a:p>
          <a:p>
            <a:pPr marL="1000125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Merging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Datasets</a:t>
            </a:r>
            <a:endParaRPr sz="950">
              <a:latin typeface="Arial MT"/>
              <a:cs typeface="Arial MT"/>
            </a:endParaRPr>
          </a:p>
          <a:p>
            <a:pPr marL="469900" indent="-324485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spc="-5" dirty="0">
                <a:solidFill>
                  <a:srgbClr val="212121"/>
                </a:solidFill>
                <a:latin typeface="Arial"/>
                <a:cs typeface="Arial"/>
              </a:rPr>
              <a:t>Exploratory</a:t>
            </a:r>
            <a:r>
              <a:rPr sz="125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5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sz="1250" b="1" spc="-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5" dirty="0">
                <a:solidFill>
                  <a:srgbClr val="212121"/>
                </a:solidFill>
                <a:latin typeface="Arial"/>
                <a:cs typeface="Arial"/>
              </a:rPr>
              <a:t>Analysis</a:t>
            </a:r>
            <a:endParaRPr sz="12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95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950" b="1" spc="-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Hypotheses</a:t>
            </a:r>
            <a:endParaRPr sz="950">
              <a:latin typeface="Arial MT"/>
              <a:cs typeface="Arial MT"/>
            </a:endParaRP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Categorica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l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 Features</a:t>
            </a:r>
            <a:endParaRPr sz="950">
              <a:latin typeface="Arial MT"/>
              <a:cs typeface="Arial MT"/>
            </a:endParaRP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Continuou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s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 Features</a:t>
            </a:r>
            <a:endParaRPr sz="950">
              <a:latin typeface="Arial MT"/>
              <a:cs typeface="Arial MT"/>
            </a:endParaRPr>
          </a:p>
          <a:p>
            <a:pPr marL="1000125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ED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950" spc="-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Conclusio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n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 an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d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75" dirty="0">
                <a:solidFill>
                  <a:srgbClr val="212121"/>
                </a:solidFill>
                <a:latin typeface="Arial MT"/>
                <a:cs typeface="Arial MT"/>
              </a:rPr>
              <a:t>V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alidatin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g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 Hypotheses</a:t>
            </a:r>
            <a:endParaRPr sz="950">
              <a:latin typeface="Arial MT"/>
              <a:cs typeface="Arial MT"/>
            </a:endParaRPr>
          </a:p>
          <a:p>
            <a:pPr marL="469900" indent="-324485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spc="-5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sz="1250" b="1" spc="-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Manipulation</a:t>
            </a:r>
            <a:endParaRPr sz="12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sz="95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95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Feature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Engineering</a:t>
            </a:r>
            <a:endParaRPr sz="950">
              <a:latin typeface="Arial MT"/>
              <a:cs typeface="Arial MT"/>
            </a:endParaRP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Outlier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Detection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95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Treatment</a:t>
            </a:r>
            <a:endParaRPr sz="950">
              <a:latin typeface="Arial MT"/>
              <a:cs typeface="Arial MT"/>
            </a:endParaRP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Feature</a:t>
            </a:r>
            <a:r>
              <a:rPr sz="950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Scaling</a:t>
            </a:r>
            <a:endParaRPr sz="950">
              <a:latin typeface="Arial MT"/>
              <a:cs typeface="Arial MT"/>
            </a:endParaRPr>
          </a:p>
          <a:p>
            <a:pPr marL="1000125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Categorical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Encoding</a:t>
            </a:r>
            <a:endParaRPr sz="950">
              <a:latin typeface="Arial MT"/>
              <a:cs typeface="Arial MT"/>
            </a:endParaRPr>
          </a:p>
          <a:p>
            <a:pPr marL="469900" indent="-324485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Modeling</a:t>
            </a:r>
            <a:endParaRPr sz="12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95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95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Train</a:t>
            </a:r>
            <a:r>
              <a:rPr sz="95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Test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Split</a:t>
            </a:r>
            <a:endParaRPr sz="950">
              <a:latin typeface="Arial MT"/>
              <a:cs typeface="Arial MT"/>
            </a:endParaRP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9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-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Decision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Tree</a:t>
            </a:r>
            <a:endParaRPr sz="950">
              <a:latin typeface="Arial MT"/>
              <a:cs typeface="Arial MT"/>
            </a:endParaRP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endParaRPr sz="950">
              <a:latin typeface="Arial MT"/>
              <a:cs typeface="Arial MT"/>
            </a:endParaRP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9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9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Hyperparameter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5" dirty="0">
                <a:solidFill>
                  <a:srgbClr val="212121"/>
                </a:solidFill>
                <a:latin typeface="Arial MT"/>
                <a:cs typeface="Arial MT"/>
              </a:rPr>
              <a:t>Tuning</a:t>
            </a:r>
            <a:endParaRPr sz="950">
              <a:latin typeface="Arial MT"/>
              <a:cs typeface="Arial MT"/>
            </a:endParaRPr>
          </a:p>
          <a:p>
            <a:pPr marL="1000125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Feature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Importance</a:t>
            </a:r>
            <a:endParaRPr sz="950">
              <a:latin typeface="Arial MT"/>
              <a:cs typeface="Arial MT"/>
            </a:endParaRPr>
          </a:p>
          <a:p>
            <a:pPr marL="469900" indent="-324485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Model</a:t>
            </a:r>
            <a:r>
              <a:rPr sz="125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5" dirty="0">
                <a:solidFill>
                  <a:srgbClr val="212121"/>
                </a:solidFill>
                <a:latin typeface="Arial"/>
                <a:cs typeface="Arial"/>
              </a:rPr>
              <a:t>Performance</a:t>
            </a:r>
            <a:r>
              <a:rPr sz="125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25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5" dirty="0">
                <a:solidFill>
                  <a:srgbClr val="212121"/>
                </a:solidFill>
                <a:latin typeface="Arial"/>
                <a:cs typeface="Arial"/>
              </a:rPr>
              <a:t>Evaluation</a:t>
            </a:r>
            <a:endParaRPr sz="12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95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95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Visualizing</a:t>
            </a:r>
            <a:r>
              <a:rPr sz="9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9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Performances</a:t>
            </a:r>
            <a:endParaRPr sz="950">
              <a:latin typeface="Arial MT"/>
              <a:cs typeface="Arial MT"/>
            </a:endParaRP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9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vs</a:t>
            </a:r>
            <a:r>
              <a:rPr sz="9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endParaRPr sz="950">
              <a:latin typeface="Arial MT"/>
              <a:cs typeface="Arial MT"/>
            </a:endParaRPr>
          </a:p>
          <a:p>
            <a:pPr marL="1033780" indent="-74295">
              <a:lnSpc>
                <a:spcPts val="1135"/>
              </a:lnSpc>
              <a:buChar char="-"/>
              <a:tabLst>
                <a:tab pos="1034415" algn="l"/>
              </a:tabLst>
            </a:pP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9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5" dirty="0">
                <a:solidFill>
                  <a:srgbClr val="212121"/>
                </a:solidFill>
                <a:latin typeface="Arial MT"/>
                <a:cs typeface="Arial MT"/>
              </a:rPr>
              <a:t>Tuned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vs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Models</a:t>
            </a:r>
            <a:endParaRPr sz="950">
              <a:latin typeface="Arial MT"/>
              <a:cs typeface="Arial MT"/>
            </a:endParaRPr>
          </a:p>
          <a:p>
            <a:pPr marL="469900" indent="-324485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spc="-5" dirty="0">
                <a:solidFill>
                  <a:srgbClr val="212121"/>
                </a:solidFill>
                <a:latin typeface="Arial"/>
                <a:cs typeface="Arial"/>
              </a:rPr>
              <a:t>Store</a:t>
            </a:r>
            <a:r>
              <a:rPr sz="125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5" dirty="0">
                <a:solidFill>
                  <a:srgbClr val="212121"/>
                </a:solidFill>
                <a:latin typeface="Arial"/>
                <a:cs typeface="Arial"/>
              </a:rPr>
              <a:t>wise</a:t>
            </a:r>
            <a:r>
              <a:rPr sz="125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5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25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5" dirty="0">
                <a:solidFill>
                  <a:srgbClr val="212121"/>
                </a:solidFill>
                <a:latin typeface="Arial"/>
                <a:cs typeface="Arial"/>
              </a:rPr>
              <a:t>Predictions</a:t>
            </a:r>
            <a:endParaRPr sz="1250">
              <a:latin typeface="Arial"/>
              <a:cs typeface="Arial"/>
            </a:endParaRPr>
          </a:p>
          <a:p>
            <a:pPr marL="469900" indent="-32448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spc="-5" dirty="0">
                <a:solidFill>
                  <a:srgbClr val="212121"/>
                </a:solidFill>
                <a:latin typeface="Arial"/>
                <a:cs typeface="Arial"/>
              </a:rPr>
              <a:t>Conclusion</a:t>
            </a:r>
            <a:r>
              <a:rPr sz="125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5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25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5" dirty="0">
                <a:solidFill>
                  <a:srgbClr val="212121"/>
                </a:solidFill>
                <a:latin typeface="Arial"/>
                <a:cs typeface="Arial"/>
              </a:rPr>
              <a:t>Recommendations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525" y="113946"/>
            <a:ext cx="33140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Exploratory</a:t>
            </a:r>
            <a:r>
              <a:rPr spc="-55" dirty="0"/>
              <a:t> </a:t>
            </a:r>
            <a:r>
              <a:rPr spc="-5" dirty="0"/>
              <a:t>Data</a:t>
            </a:r>
            <a:r>
              <a:rPr spc="-12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525" y="549654"/>
            <a:ext cx="7653655" cy="42087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Hypotheses</a:t>
            </a:r>
            <a:endParaRPr sz="1600">
              <a:latin typeface="Arial"/>
              <a:cs typeface="Arial"/>
            </a:endParaRPr>
          </a:p>
          <a:p>
            <a:pPr marL="12700" marR="330835">
              <a:lnSpc>
                <a:spcPct val="114999"/>
              </a:lnSpc>
              <a:spcBef>
                <a:spcPts val="65"/>
              </a:spcBef>
            </a:pP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Just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by observing the head of the dataset and understanding the features involved in it, the following </a:t>
            </a:r>
            <a:r>
              <a:rPr sz="1300" spc="-3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hypotheses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could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be framed: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 MT"/>
              <a:cs typeface="Arial MT"/>
            </a:endParaRPr>
          </a:p>
          <a:p>
            <a:pPr marL="469900" marR="189230" indent="-32829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There's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feature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called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"DayOfWeek"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with the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values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1-7 denoting each day of the week. There </a:t>
            </a:r>
            <a:r>
              <a:rPr sz="1300" spc="-3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would be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week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off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probably Sunday when the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stores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would be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closed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and we would get low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overall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sales.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469900" indent="-328295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Customers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have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positive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correlation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Sales.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469900" marR="5080" indent="-32829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The Store type and Assortment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strategy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involved would be having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 certain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effect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on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as well. </a:t>
            </a:r>
            <a:r>
              <a:rPr sz="1300" spc="-3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Some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premium high quality products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would fetch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more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revenue.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469900" indent="-328295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Promotion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should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having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positive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correlation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Sales.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469900" marR="521970" indent="-32829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Some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stores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are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closed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due to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refurbishment,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those would generate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0 revenue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for that time </a:t>
            </a:r>
            <a:r>
              <a:rPr sz="1300" spc="-3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period.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12121"/>
              </a:buClr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469900" marR="307975" indent="-32829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There would be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some seasonality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involved in the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pattern, probably before holidays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sz="1300" spc="-3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be high.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312" y="152400"/>
            <a:ext cx="3762374" cy="2495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7512" y="152400"/>
            <a:ext cx="3762374" cy="2495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7312" y="2509775"/>
            <a:ext cx="3762374" cy="24955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96259" y="2863595"/>
            <a:ext cx="4314825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32384" indent="-328295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340995" algn="l"/>
              </a:tabLst>
            </a:pPr>
            <a:r>
              <a:rPr sz="1300" spc="-5" dirty="0">
                <a:latin typeface="Arial MT"/>
                <a:cs typeface="Arial MT"/>
              </a:rPr>
              <a:t>There were </a:t>
            </a:r>
            <a:r>
              <a:rPr sz="1300" dirty="0">
                <a:latin typeface="Arial MT"/>
                <a:cs typeface="Arial MT"/>
              </a:rPr>
              <a:t>more sales </a:t>
            </a:r>
            <a:r>
              <a:rPr sz="1300" spc="-5" dirty="0">
                <a:latin typeface="Arial MT"/>
                <a:cs typeface="Arial MT"/>
              </a:rPr>
              <a:t>on </a:t>
            </a:r>
            <a:r>
              <a:rPr sz="1300" spc="-15" dirty="0">
                <a:latin typeface="Arial MT"/>
                <a:cs typeface="Arial MT"/>
              </a:rPr>
              <a:t>Monday, </a:t>
            </a:r>
            <a:r>
              <a:rPr sz="1300" spc="-5" dirty="0">
                <a:latin typeface="Arial MT"/>
                <a:cs typeface="Arial MT"/>
              </a:rPr>
              <a:t>probably because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shops </a:t>
            </a:r>
            <a:r>
              <a:rPr sz="1300" spc="-5" dirty="0">
                <a:latin typeface="Arial MT"/>
                <a:cs typeface="Arial MT"/>
              </a:rPr>
              <a:t>generally </a:t>
            </a:r>
            <a:r>
              <a:rPr sz="1300" dirty="0">
                <a:latin typeface="Arial MT"/>
                <a:cs typeface="Arial MT"/>
              </a:rPr>
              <a:t>remain closed </a:t>
            </a:r>
            <a:r>
              <a:rPr sz="1300" spc="-5" dirty="0">
                <a:latin typeface="Arial MT"/>
                <a:cs typeface="Arial MT"/>
              </a:rPr>
              <a:t>on Sundays which had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lowest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5" dirty="0">
                <a:latin typeface="Arial MT"/>
                <a:cs typeface="Arial MT"/>
              </a:rPr>
              <a:t> week.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340995" indent="-328295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latin typeface="Arial MT"/>
                <a:cs typeface="Arial MT"/>
              </a:rPr>
              <a:t>Promo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leads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more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sales.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340360" marR="5080" indent="-328295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latin typeface="Arial MT"/>
                <a:cs typeface="Arial MT"/>
              </a:rPr>
              <a:t>Normally all </a:t>
            </a:r>
            <a:r>
              <a:rPr sz="1300" dirty="0">
                <a:latin typeface="Arial MT"/>
                <a:cs typeface="Arial MT"/>
              </a:rPr>
              <a:t>stores, </a:t>
            </a:r>
            <a:r>
              <a:rPr sz="1300" spc="-5" dirty="0">
                <a:latin typeface="Arial MT"/>
                <a:cs typeface="Arial MT"/>
              </a:rPr>
              <a:t>with few exceptions, are </a:t>
            </a:r>
            <a:r>
              <a:rPr sz="1300" dirty="0">
                <a:latin typeface="Arial MT"/>
                <a:cs typeface="Arial MT"/>
              </a:rPr>
              <a:t>closed </a:t>
            </a:r>
            <a:r>
              <a:rPr sz="1300" spc="-5" dirty="0">
                <a:latin typeface="Arial MT"/>
                <a:cs typeface="Arial MT"/>
              </a:rPr>
              <a:t>on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state </a:t>
            </a:r>
            <a:r>
              <a:rPr sz="1300" spc="-5" dirty="0">
                <a:latin typeface="Arial MT"/>
                <a:cs typeface="Arial MT"/>
              </a:rPr>
              <a:t>holidays. Lowest of Sales were </a:t>
            </a:r>
            <a:r>
              <a:rPr sz="1300" dirty="0">
                <a:latin typeface="Arial MT"/>
                <a:cs typeface="Arial MT"/>
              </a:rPr>
              <a:t>seen </a:t>
            </a:r>
            <a:r>
              <a:rPr sz="1300" spc="-5" dirty="0">
                <a:latin typeface="Arial MT"/>
                <a:cs typeface="Arial MT"/>
              </a:rPr>
              <a:t>on </a:t>
            </a:r>
            <a:r>
              <a:rPr sz="1300" dirty="0">
                <a:latin typeface="Arial MT"/>
                <a:cs typeface="Arial MT"/>
              </a:rPr>
              <a:t>state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holidays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especially on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Christmas.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812" y="398100"/>
            <a:ext cx="3819524" cy="2495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1987" y="398100"/>
            <a:ext cx="3819524" cy="24955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2018" y="3127213"/>
            <a:ext cx="76847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22860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bar plot </a:t>
            </a:r>
            <a:r>
              <a:rPr sz="1400" dirty="0">
                <a:latin typeface="Arial MT"/>
                <a:cs typeface="Arial MT"/>
              </a:rPr>
              <a:t>represents </a:t>
            </a:r>
            <a:r>
              <a:rPr sz="1400" spc="-5" dirty="0">
                <a:latin typeface="Arial MT"/>
                <a:cs typeface="Arial MT"/>
              </a:rPr>
              <a:t>an estimate of </a:t>
            </a:r>
            <a:r>
              <a:rPr sz="1400" dirty="0">
                <a:latin typeface="Arial MT"/>
                <a:cs typeface="Arial MT"/>
              </a:rPr>
              <a:t>central </a:t>
            </a:r>
            <a:r>
              <a:rPr sz="1400" spc="-5" dirty="0">
                <a:latin typeface="Arial MT"/>
                <a:cs typeface="Arial MT"/>
              </a:rPr>
              <a:t>tendency for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numeric </a:t>
            </a:r>
            <a:r>
              <a:rPr sz="1400" dirty="0">
                <a:latin typeface="Arial MT"/>
                <a:cs typeface="Arial MT"/>
              </a:rPr>
              <a:t>variable </a:t>
            </a:r>
            <a:r>
              <a:rPr sz="1400" spc="-5" dirty="0">
                <a:latin typeface="Arial MT"/>
                <a:cs typeface="Arial MT"/>
              </a:rPr>
              <a:t>with the height of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each </a:t>
            </a:r>
            <a:r>
              <a:rPr sz="1400" dirty="0">
                <a:latin typeface="Arial MT"/>
                <a:cs typeface="Arial MT"/>
              </a:rPr>
              <a:t>rectangle. </a:t>
            </a:r>
            <a:r>
              <a:rPr sz="1400" spc="-5" dirty="0">
                <a:latin typeface="Arial MT"/>
                <a:cs typeface="Arial MT"/>
              </a:rPr>
              <a:t>Here, it </a:t>
            </a:r>
            <a:r>
              <a:rPr sz="1400" dirty="0">
                <a:latin typeface="Arial MT"/>
                <a:cs typeface="Arial MT"/>
              </a:rPr>
              <a:t>can </a:t>
            </a:r>
            <a:r>
              <a:rPr sz="1400" spc="-5" dirty="0">
                <a:latin typeface="Arial MT"/>
                <a:cs typeface="Arial MT"/>
              </a:rPr>
              <a:t>be </a:t>
            </a:r>
            <a:r>
              <a:rPr sz="1400" dirty="0">
                <a:latin typeface="Arial MT"/>
                <a:cs typeface="Arial MT"/>
              </a:rPr>
              <a:t>seen </a:t>
            </a:r>
            <a:r>
              <a:rPr sz="1400" spc="-5" dirty="0">
                <a:latin typeface="Arial MT"/>
                <a:cs typeface="Arial MT"/>
              </a:rPr>
              <a:t>that on an average Store type </a:t>
            </a:r>
            <a:r>
              <a:rPr sz="1400" dirty="0">
                <a:latin typeface="Arial MT"/>
                <a:cs typeface="Arial MT"/>
              </a:rPr>
              <a:t>B </a:t>
            </a:r>
            <a:r>
              <a:rPr sz="1400" spc="-5" dirty="0">
                <a:latin typeface="Arial MT"/>
                <a:cs typeface="Arial MT"/>
              </a:rPr>
              <a:t>had the highest </a:t>
            </a:r>
            <a:r>
              <a:rPr sz="1400" dirty="0">
                <a:latin typeface="Arial MT"/>
                <a:cs typeface="Arial MT"/>
              </a:rPr>
              <a:t>sales.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has to be </a:t>
            </a:r>
            <a:r>
              <a:rPr sz="1400" dirty="0">
                <a:latin typeface="Arial MT"/>
                <a:cs typeface="Arial MT"/>
              </a:rPr>
              <a:t>something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different</a:t>
            </a:r>
            <a:r>
              <a:rPr sz="1400" spc="-5" dirty="0">
                <a:latin typeface="Arial MT"/>
                <a:cs typeface="Arial MT"/>
              </a:rPr>
              <a:t> about this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</a:t>
            </a:r>
            <a:r>
              <a:rPr sz="1400" spc="-5" dirty="0">
                <a:latin typeface="Arial MT"/>
                <a:cs typeface="Arial MT"/>
              </a:rPr>
              <a:t> type.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348615" marR="5080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 MT"/>
                <a:cs typeface="Arial MT"/>
              </a:rPr>
              <a:t>Next it </a:t>
            </a:r>
            <a:r>
              <a:rPr sz="1400" dirty="0">
                <a:latin typeface="Arial MT"/>
                <a:cs typeface="Arial MT"/>
              </a:rPr>
              <a:t>can </a:t>
            </a:r>
            <a:r>
              <a:rPr sz="1400" spc="-5" dirty="0">
                <a:latin typeface="Arial MT"/>
                <a:cs typeface="Arial MT"/>
              </a:rPr>
              <a:t>be </a:t>
            </a:r>
            <a:r>
              <a:rPr sz="1400" dirty="0">
                <a:latin typeface="Arial MT"/>
                <a:cs typeface="Arial MT"/>
              </a:rPr>
              <a:t>seen </a:t>
            </a:r>
            <a:r>
              <a:rPr sz="1400" spc="-5" dirty="0">
                <a:latin typeface="Arial MT"/>
                <a:cs typeface="Arial MT"/>
              </a:rPr>
              <a:t>that the </a:t>
            </a:r>
            <a:r>
              <a:rPr sz="1400" dirty="0">
                <a:latin typeface="Arial MT"/>
                <a:cs typeface="Arial MT"/>
              </a:rPr>
              <a:t>store </a:t>
            </a:r>
            <a:r>
              <a:rPr sz="1400" spc="-5" dirty="0">
                <a:latin typeface="Arial MT"/>
                <a:cs typeface="Arial MT"/>
              </a:rPr>
              <a:t>types a, </a:t>
            </a:r>
            <a:r>
              <a:rPr sz="1400" dirty="0">
                <a:latin typeface="Arial MT"/>
                <a:cs typeface="Arial MT"/>
              </a:rPr>
              <a:t>c </a:t>
            </a:r>
            <a:r>
              <a:rPr sz="1400" spc="-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d </a:t>
            </a:r>
            <a:r>
              <a:rPr sz="1400" spc="-5" dirty="0">
                <a:latin typeface="Arial MT"/>
                <a:cs typeface="Arial MT"/>
              </a:rPr>
              <a:t>have only assortment level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c. </a:t>
            </a:r>
            <a:r>
              <a:rPr sz="1400" spc="-5" dirty="0">
                <a:latin typeface="Arial MT"/>
                <a:cs typeface="Arial MT"/>
              </a:rPr>
              <a:t>On 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other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hand the </a:t>
            </a:r>
            <a:r>
              <a:rPr sz="1400" dirty="0">
                <a:latin typeface="Arial MT"/>
                <a:cs typeface="Arial MT"/>
              </a:rPr>
              <a:t>store</a:t>
            </a:r>
            <a:r>
              <a:rPr sz="1400" spc="-5" dirty="0">
                <a:latin typeface="Arial MT"/>
                <a:cs typeface="Arial MT"/>
              </a:rPr>
              <a:t> type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5" dirty="0">
                <a:latin typeface="Arial MT"/>
                <a:cs typeface="Arial MT"/>
              </a:rPr>
              <a:t> has all 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three </a:t>
            </a:r>
            <a:r>
              <a:rPr sz="1400" dirty="0">
                <a:latin typeface="Arial MT"/>
                <a:cs typeface="Arial MT"/>
              </a:rPr>
              <a:t>kinds</a:t>
            </a:r>
            <a:r>
              <a:rPr sz="1400" spc="-5" dirty="0">
                <a:latin typeface="Arial MT"/>
                <a:cs typeface="Arial MT"/>
              </a:rPr>
              <a:t> of assortment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strategies.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34F5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2473</Words>
  <Application>Microsoft Office PowerPoint</Application>
  <PresentationFormat>On-screen Show (16:9)</PresentationFormat>
  <Paragraphs>172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MT</vt:lpstr>
      <vt:lpstr>Calibri</vt:lpstr>
      <vt:lpstr>Verdana</vt:lpstr>
      <vt:lpstr>Office Theme</vt:lpstr>
      <vt:lpstr>PowerPoint Presentation</vt:lpstr>
      <vt:lpstr>Content</vt:lpstr>
      <vt:lpstr>Problem Statement</vt:lpstr>
      <vt:lpstr>Retail Sales Prediction</vt:lpstr>
      <vt:lpstr>Data Summary</vt:lpstr>
      <vt:lpstr>Approach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Outlier Detection</vt:lpstr>
      <vt:lpstr>PowerPoint Presentation</vt:lpstr>
      <vt:lpstr>PowerPoint Presentation</vt:lpstr>
      <vt:lpstr>Modeling: Factors affecting in choosing the model:</vt:lpstr>
      <vt:lpstr>Baseline Model: Decision Tree</vt:lpstr>
      <vt:lpstr>Random Forest</vt:lpstr>
      <vt:lpstr>Random Forest Hyperparameter Tuning</vt:lpstr>
      <vt:lpstr>PowerPoint Presentation</vt:lpstr>
      <vt:lpstr>Model Performance and Evaluation</vt:lpstr>
      <vt:lpstr>Store wise Sales Predictions</vt:lpstr>
      <vt:lpstr>Conclusion and Recommendations: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Presentation- Regression</dc:title>
  <cp:lastModifiedBy>Krishanu Saha</cp:lastModifiedBy>
  <cp:revision>1</cp:revision>
  <dcterms:created xsi:type="dcterms:W3CDTF">2023-05-22T05:04:16Z</dcterms:created>
  <dcterms:modified xsi:type="dcterms:W3CDTF">2023-05-22T05:22:18Z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