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07237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5005" y="1870405"/>
            <a:ext cx="3713988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328" y="1489405"/>
            <a:ext cx="8251342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442" y="205816"/>
            <a:ext cx="588454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60"/>
              <a:t>Capstone</a:t>
            </a:r>
            <a:r>
              <a:rPr dirty="0" sz="4200" spc="-85"/>
              <a:t> </a:t>
            </a:r>
            <a:r>
              <a:rPr dirty="0" sz="4200" spc="100"/>
              <a:t>Project</a:t>
            </a:r>
            <a:r>
              <a:rPr dirty="0" sz="4200" spc="-45"/>
              <a:t> </a:t>
            </a:r>
            <a:r>
              <a:rPr dirty="0" sz="4200" spc="-190"/>
              <a:t>-</a:t>
            </a:r>
            <a:r>
              <a:rPr dirty="0" sz="4200" spc="-60"/>
              <a:t> </a:t>
            </a:r>
            <a:r>
              <a:rPr dirty="0" sz="4200" spc="-655"/>
              <a:t>III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pc="135"/>
              <a:t>Team</a:t>
            </a:r>
            <a:r>
              <a:rPr dirty="0" spc="-65"/>
              <a:t> </a:t>
            </a:r>
            <a:r>
              <a:rPr dirty="0" spc="-155"/>
              <a:t>3</a:t>
            </a:r>
            <a:r>
              <a:rPr dirty="0" spc="-60"/>
              <a:t> </a:t>
            </a:r>
            <a:r>
              <a:rPr dirty="0" spc="-355"/>
              <a:t>:</a:t>
            </a:r>
          </a:p>
          <a:p>
            <a:pPr algn="ctr">
              <a:lnSpc>
                <a:spcPct val="100000"/>
              </a:lnSpc>
            </a:pPr>
            <a:r>
              <a:rPr dirty="0" spc="235"/>
              <a:t>BOOK</a:t>
            </a:r>
            <a:r>
              <a:rPr dirty="0" spc="-65"/>
              <a:t> </a:t>
            </a:r>
            <a:r>
              <a:rPr dirty="0" spc="130"/>
              <a:t>RECOMMENDATION</a:t>
            </a:r>
            <a:r>
              <a:rPr dirty="0" spc="-100"/>
              <a:t> </a:t>
            </a:r>
            <a:r>
              <a:rPr dirty="0" spc="8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8440" y="3114802"/>
            <a:ext cx="2087245" cy="146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sng" sz="2000" spc="75" b="1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ahoma"/>
                <a:cs typeface="Tahoma"/>
              </a:rPr>
              <a:t>Team</a:t>
            </a:r>
            <a:r>
              <a:rPr dirty="0" u="sng" sz="2000" spc="-60" b="1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80" b="1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ahoma"/>
                <a:cs typeface="Tahoma"/>
              </a:rPr>
              <a:t>Members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ahoma"/>
              <a:cs typeface="Tahoma"/>
            </a:endParaRPr>
          </a:p>
          <a:p>
            <a:pPr algn="ctr" marL="289560" marR="283845" indent="13335">
              <a:lnSpc>
                <a:spcPct val="98600"/>
              </a:lnSpc>
              <a:spcBef>
                <a:spcPts val="5"/>
              </a:spcBef>
            </a:pPr>
            <a:r>
              <a:rPr dirty="0" sz="1400" spc="-85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90" b="1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400" spc="-8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16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85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90" b="1">
                <a:solidFill>
                  <a:srgbClr val="124F5C"/>
                </a:solidFill>
                <a:latin typeface="Verdana"/>
                <a:cs typeface="Verdana"/>
              </a:rPr>
              <a:t>har</a:t>
            </a:r>
            <a:r>
              <a:rPr dirty="0" sz="1400" spc="-85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b="1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dirty="0" sz="1400" spc="-85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90" b="1">
                <a:solidFill>
                  <a:srgbClr val="124F5C"/>
                </a:solidFill>
                <a:latin typeface="Verdana"/>
                <a:cs typeface="Verdana"/>
              </a:rPr>
              <a:t>hya</a:t>
            </a:r>
            <a:r>
              <a:rPr dirty="0" sz="1400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-18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0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05" b="1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400" spc="-7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70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7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-2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124F5C"/>
                </a:solidFill>
                <a:latin typeface="Verdana"/>
                <a:cs typeface="Verdana"/>
              </a:rPr>
              <a:t>K  </a:t>
            </a:r>
            <a:r>
              <a:rPr dirty="0" sz="1400" spc="-65" b="1">
                <a:solidFill>
                  <a:srgbClr val="124F5C"/>
                </a:solidFill>
                <a:latin typeface="Verdana"/>
                <a:cs typeface="Verdana"/>
              </a:rPr>
              <a:t>Fa</a:t>
            </a:r>
            <a:r>
              <a:rPr dirty="0" sz="1400" spc="-4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90" b="1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-50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60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-1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15646"/>
            <a:ext cx="8324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/>
              <a:t>Observations</a:t>
            </a:r>
            <a:r>
              <a:rPr dirty="0" sz="2800" spc="5"/>
              <a:t> </a:t>
            </a:r>
            <a:r>
              <a:rPr dirty="0" sz="2800" spc="90"/>
              <a:t>from</a:t>
            </a:r>
            <a:r>
              <a:rPr dirty="0" sz="2800" spc="-5"/>
              <a:t> </a:t>
            </a:r>
            <a:r>
              <a:rPr dirty="0" sz="2800" spc="25"/>
              <a:t>Ratings_df</a:t>
            </a:r>
            <a:r>
              <a:rPr dirty="0" sz="2800" spc="5"/>
              <a:t> (Book_Rating)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2320" y="1200378"/>
            <a:ext cx="5138420" cy="51625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9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dirty="0" sz="1400" spc="9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9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am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dirty="0" sz="1400" spc="-4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endParaRPr sz="1400">
              <a:latin typeface="Verdana"/>
              <a:cs typeface="Verdana"/>
            </a:endParaRPr>
          </a:p>
          <a:p>
            <a:pPr marL="375285" indent="-36322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est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85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1694686"/>
            <a:ext cx="7877556" cy="3352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6689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0"/>
              <a:t>Data</a:t>
            </a:r>
            <a:r>
              <a:rPr dirty="0" sz="2800" spc="-70"/>
              <a:t> </a:t>
            </a:r>
            <a:r>
              <a:rPr dirty="0" sz="2800" spc="95"/>
              <a:t>Cleaning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4615180" cy="981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1900" spc="-285" b="1">
                <a:solidFill>
                  <a:srgbClr val="124F5C"/>
                </a:solidFill>
                <a:latin typeface="Tahoma"/>
                <a:cs typeface="Tahoma"/>
              </a:rPr>
              <a:t>1.	</a:t>
            </a:r>
            <a:r>
              <a:rPr dirty="0" sz="1900" spc="35" b="1">
                <a:solidFill>
                  <a:srgbClr val="124F5C"/>
                </a:solidFill>
                <a:latin typeface="Tahoma"/>
                <a:cs typeface="Tahoma"/>
              </a:rPr>
              <a:t>Null</a:t>
            </a:r>
            <a:r>
              <a:rPr dirty="0" sz="19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60" b="1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dirty="0" sz="19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10" b="1">
                <a:solidFill>
                  <a:srgbClr val="124F5C"/>
                </a:solidFill>
                <a:latin typeface="Tahoma"/>
                <a:cs typeface="Tahoma"/>
              </a:rPr>
              <a:t>Imputation: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00" spc="114" b="1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dirty="0" sz="19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85" b="1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dirty="0" sz="1900" spc="90" b="1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dirty="0" sz="1900" spc="25" b="1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dirty="0" sz="1900" spc="60" b="1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dirty="0" sz="1900" spc="135" b="1">
                <a:solidFill>
                  <a:srgbClr val="124F5C"/>
                </a:solidFill>
                <a:latin typeface="Tahoma"/>
                <a:cs typeface="Tahoma"/>
              </a:rPr>
              <a:t>mn</a:t>
            </a:r>
            <a:r>
              <a:rPr dirty="0" sz="19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65" b="1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dirty="0" sz="1900" spc="50" b="1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900" spc="25" b="1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dirty="0" sz="19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-150" b="1">
                <a:solidFill>
                  <a:srgbClr val="124F5C"/>
                </a:solidFill>
                <a:latin typeface="Tahoma"/>
                <a:cs typeface="Tahoma"/>
              </a:rPr>
              <a:t>40%</a:t>
            </a:r>
            <a:r>
              <a:rPr dirty="0" sz="19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130" b="1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dirty="0" sz="1900" spc="45" b="1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dirty="0" sz="1900" spc="20" b="1">
                <a:solidFill>
                  <a:srgbClr val="124F5C"/>
                </a:solidFill>
                <a:latin typeface="Tahoma"/>
                <a:cs typeface="Tahoma"/>
              </a:rPr>
              <a:t>ss</a:t>
            </a:r>
            <a:r>
              <a:rPr dirty="0" sz="1900" spc="15" b="1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dirty="0" sz="1900" spc="110" b="1">
                <a:solidFill>
                  <a:srgbClr val="124F5C"/>
                </a:solidFill>
                <a:latin typeface="Tahoma"/>
                <a:cs typeface="Tahoma"/>
              </a:rPr>
              <a:t>ng</a:t>
            </a:r>
            <a:r>
              <a:rPr dirty="0" sz="19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20" b="1">
                <a:solidFill>
                  <a:srgbClr val="124F5C"/>
                </a:solidFill>
                <a:latin typeface="Tahoma"/>
                <a:cs typeface="Tahoma"/>
              </a:rPr>
              <a:t>v</a:t>
            </a:r>
            <a:r>
              <a:rPr dirty="0" sz="1900" spc="20" b="1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900" spc="25" b="1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dirty="0" sz="1900" spc="60" b="1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dirty="0" sz="1900" spc="45" b="1">
                <a:solidFill>
                  <a:srgbClr val="124F5C"/>
                </a:solidFill>
                <a:latin typeface="Tahoma"/>
                <a:cs typeface="Tahoma"/>
              </a:rPr>
              <a:t>es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2740151"/>
            <a:ext cx="8199120" cy="22753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4613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/>
              <a:t>Imputing</a:t>
            </a:r>
            <a:r>
              <a:rPr dirty="0" sz="2800" spc="-50"/>
              <a:t> </a:t>
            </a:r>
            <a:r>
              <a:rPr dirty="0" sz="2800" spc="95"/>
              <a:t>missing</a:t>
            </a:r>
            <a:r>
              <a:rPr dirty="0" sz="2800" spc="-55"/>
              <a:t> </a:t>
            </a:r>
            <a:r>
              <a:rPr dirty="0" sz="2800" spc="60"/>
              <a:t>values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02868"/>
            <a:ext cx="7628255" cy="495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Outliers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90" b="1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dirty="0" sz="14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70" b="1">
                <a:solidFill>
                  <a:srgbClr val="124F5C"/>
                </a:solidFill>
                <a:latin typeface="Tahoma"/>
                <a:cs typeface="Tahoma"/>
              </a:rPr>
              <a:t>column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90" b="1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has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positive</a:t>
            </a:r>
            <a:r>
              <a:rPr dirty="0" sz="14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Skewness</a:t>
            </a:r>
            <a:r>
              <a:rPr dirty="0" sz="1400" spc="-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" b="1">
                <a:solidFill>
                  <a:srgbClr val="124F5C"/>
                </a:solidFill>
                <a:latin typeface="Tahoma"/>
                <a:cs typeface="Tahoma"/>
              </a:rPr>
              <a:t>(right</a:t>
            </a:r>
            <a:r>
              <a:rPr dirty="0" sz="14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tail)</a:t>
            </a:r>
            <a:r>
              <a:rPr dirty="0" sz="1400" spc="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so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dirty="0" sz="14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use</a:t>
            </a:r>
            <a:r>
              <a:rPr dirty="0" sz="14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median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dirty="0" sz="14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Tahoma"/>
                <a:cs typeface="Tahoma"/>
              </a:rPr>
              <a:t>fill</a:t>
            </a:r>
            <a:r>
              <a:rPr dirty="0" sz="140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Nan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5" b="1">
                <a:solidFill>
                  <a:srgbClr val="124F5C"/>
                </a:solidFill>
                <a:latin typeface="Tahoma"/>
                <a:cs typeface="Tahoma"/>
              </a:rPr>
              <a:t>values,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511" y="1760218"/>
            <a:ext cx="5487600" cy="33390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26689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0" b="1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dirty="0" sz="2800" spc="-7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5" b="1">
                <a:solidFill>
                  <a:srgbClr val="CC0000"/>
                </a:solidFill>
                <a:latin typeface="Tahoma"/>
                <a:cs typeface="Tahoma"/>
              </a:rPr>
              <a:t>Cleaning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54" y="1240358"/>
            <a:ext cx="32181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315" algn="l"/>
              </a:tabLst>
            </a:pPr>
            <a:r>
              <a:rPr dirty="0" sz="1900" spc="-285" b="1">
                <a:solidFill>
                  <a:srgbClr val="124F5C"/>
                </a:solidFill>
                <a:latin typeface="Tahoma"/>
                <a:cs typeface="Tahoma"/>
              </a:rPr>
              <a:t>1.	</a:t>
            </a:r>
            <a:r>
              <a:rPr dirty="0" sz="1900" spc="35" b="1">
                <a:solidFill>
                  <a:srgbClr val="124F5C"/>
                </a:solidFill>
                <a:latin typeface="Tahoma"/>
                <a:cs typeface="Tahoma"/>
              </a:rPr>
              <a:t>Null</a:t>
            </a:r>
            <a:r>
              <a:rPr dirty="0" sz="19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60" b="1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dirty="0" sz="19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900" spc="10" b="1">
                <a:solidFill>
                  <a:srgbClr val="124F5C"/>
                </a:solidFill>
                <a:latin typeface="Tahoma"/>
                <a:cs typeface="Tahoma"/>
              </a:rPr>
              <a:t>Imputation: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1726691"/>
            <a:ext cx="4332732" cy="31838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28269"/>
            <a:ext cx="57416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5"/>
              <a:t>Replacing</a:t>
            </a:r>
            <a:r>
              <a:rPr dirty="0" sz="2800" spc="-55"/>
              <a:t> </a:t>
            </a:r>
            <a:r>
              <a:rPr dirty="0" sz="2800" spc="65"/>
              <a:t>strings</a:t>
            </a:r>
            <a:r>
              <a:rPr dirty="0" sz="2800" spc="-45"/>
              <a:t> </a:t>
            </a:r>
            <a:r>
              <a:rPr dirty="0" sz="2800" spc="110"/>
              <a:t>by</a:t>
            </a:r>
            <a:r>
              <a:rPr dirty="0" sz="2800" spc="-35"/>
              <a:t> </a:t>
            </a:r>
            <a:r>
              <a:rPr dirty="0" sz="2800" spc="60"/>
              <a:t>int</a:t>
            </a:r>
            <a:r>
              <a:rPr dirty="0" sz="2800" spc="-60"/>
              <a:t> </a:t>
            </a:r>
            <a:r>
              <a:rPr dirty="0" sz="2800" spc="60"/>
              <a:t>values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467611"/>
            <a:ext cx="5967983" cy="31859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" y="507237"/>
            <a:ext cx="3141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/>
              <a:t>Different</a:t>
            </a:r>
            <a:r>
              <a:rPr dirty="0" sz="2800" spc="-80"/>
              <a:t> </a:t>
            </a:r>
            <a:r>
              <a:rPr dirty="0" sz="2800" spc="95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2346" y="1104391"/>
            <a:ext cx="6367145" cy="300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124F5C"/>
                </a:solidFill>
                <a:latin typeface="Tahoma"/>
                <a:cs typeface="Tahoma"/>
              </a:rPr>
              <a:t>1.)Popularity</a:t>
            </a:r>
            <a:r>
              <a:rPr dirty="0" sz="1800" spc="-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75" b="1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dirty="0" sz="18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75" b="1">
                <a:solidFill>
                  <a:srgbClr val="124F5C"/>
                </a:solidFill>
                <a:latin typeface="Tahoma"/>
                <a:cs typeface="Tahoma"/>
              </a:rPr>
              <a:t>Recommendation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formula: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/>
              <a:cs typeface="Verdana"/>
            </a:endParaRPr>
          </a:p>
          <a:p>
            <a:pPr marL="2066925">
              <a:lnSpc>
                <a:spcPct val="100000"/>
              </a:lnSpc>
              <a:spcBef>
                <a:spcPts val="5"/>
              </a:spcBef>
            </a:pPr>
            <a:r>
              <a:rPr dirty="0" sz="1400" spc="70" b="1">
                <a:solidFill>
                  <a:srgbClr val="124F5C"/>
                </a:solidFill>
                <a:latin typeface="Tahoma"/>
                <a:cs typeface="Tahoma"/>
              </a:rPr>
              <a:t>Weighted</a:t>
            </a:r>
            <a:r>
              <a:rPr dirty="0" sz="1400" spc="-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65" b="1">
                <a:solidFill>
                  <a:srgbClr val="124F5C"/>
                </a:solidFill>
                <a:latin typeface="Tahoma"/>
                <a:cs typeface="Tahoma"/>
              </a:rPr>
              <a:t>Rating(WR)=[vR/(v+m)]+[mC/(v+m)]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Where,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7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85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340">
                <a:solidFill>
                  <a:srgbClr val="124F5C"/>
                </a:solidFill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2700" marR="1203325">
              <a:lnSpc>
                <a:spcPct val="114999"/>
              </a:lnSpc>
            </a:pPr>
            <a:r>
              <a:rPr dirty="0" sz="1400" spc="12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minimum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votes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required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listed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chart; </a:t>
            </a:r>
            <a:r>
              <a:rPr dirty="0" sz="1400" spc="-4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165">
                <a:solidFill>
                  <a:srgbClr val="124F5C"/>
                </a:solidFill>
                <a:latin typeface="Verdana"/>
                <a:cs typeface="Verdana"/>
              </a:rPr>
              <a:t>k;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cro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wh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3141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/>
              <a:t>Different</a:t>
            </a:r>
            <a:r>
              <a:rPr dirty="0" sz="2800" spc="-80"/>
              <a:t> </a:t>
            </a:r>
            <a:r>
              <a:rPr dirty="0" sz="2800" spc="95"/>
              <a:t>Models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412" y="1100266"/>
            <a:ext cx="7405987" cy="39149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28092"/>
            <a:ext cx="3141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/>
              <a:t>Different</a:t>
            </a:r>
            <a:r>
              <a:rPr dirty="0" sz="2800" spc="-80"/>
              <a:t> </a:t>
            </a:r>
            <a:r>
              <a:rPr dirty="0" sz="2800" spc="95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825246"/>
            <a:ext cx="4472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24F5C"/>
                </a:solidFill>
                <a:latin typeface="Tahoma"/>
                <a:cs typeface="Tahoma"/>
              </a:rPr>
              <a:t>2.)Model</a:t>
            </a:r>
            <a:r>
              <a:rPr dirty="0" sz="18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70" b="1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dirty="0" sz="1800" spc="-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40" b="1">
                <a:solidFill>
                  <a:srgbClr val="124F5C"/>
                </a:solidFill>
                <a:latin typeface="Tahoma"/>
                <a:cs typeface="Tahoma"/>
              </a:rPr>
              <a:t>collaborative</a:t>
            </a:r>
            <a:r>
              <a:rPr dirty="0" sz="1800" spc="-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24F5C"/>
                </a:solidFill>
                <a:latin typeface="Tahoma"/>
                <a:cs typeface="Tahoma"/>
              </a:rPr>
              <a:t>filtering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2674620"/>
            <a:ext cx="2840736" cy="15521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555" y="2674620"/>
            <a:ext cx="3023616" cy="15315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3149" y="2065782"/>
            <a:ext cx="530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 b="1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553" y="2139188"/>
            <a:ext cx="574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 b="1">
                <a:solidFill>
                  <a:srgbClr val="124F5C"/>
                </a:solidFill>
                <a:latin typeface="Tahoma"/>
                <a:cs typeface="Tahoma"/>
              </a:rPr>
              <a:t>NMF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dirty="0" sz="2800" spc="-8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5" b="1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04391"/>
            <a:ext cx="2107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dirty="0" sz="1800" spc="-3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dirty="0" sz="1800" spc="-3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62" y="2153792"/>
            <a:ext cx="8295404" cy="22346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dirty="0" sz="2800" spc="-8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5" b="1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dirty="0" sz="1800" spc="-4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dirty="0" sz="1800" spc="-4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1996439"/>
            <a:ext cx="8926068" cy="2945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7360"/>
            <a:ext cx="1542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10"/>
              <a:t>Content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6341" y="1659102"/>
            <a:ext cx="3542665" cy="247967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Problem</a:t>
            </a:r>
            <a:r>
              <a:rPr dirty="0" sz="1400" spc="-7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statement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dirty="0" sz="1400" spc="-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Summary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Analysis</a:t>
            </a:r>
            <a:r>
              <a:rPr dirty="0" sz="14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4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different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datasets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dirty="0" sz="1400" spc="-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Cleaning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Outlier</a:t>
            </a:r>
            <a:r>
              <a:rPr dirty="0" sz="14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treatment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Imputing</a:t>
            </a:r>
            <a:r>
              <a:rPr dirty="0" sz="1400" spc="-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missing</a:t>
            </a:r>
            <a:r>
              <a:rPr dirty="0" sz="1400" spc="-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Different</a:t>
            </a:r>
            <a:r>
              <a:rPr dirty="0" sz="14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Recommendation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Challenges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Conclusion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Future</a:t>
            </a:r>
            <a:r>
              <a:rPr dirty="0" sz="1400" spc="-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Scope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dirty="0" sz="2800" spc="-8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5" b="1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dirty="0" sz="1800" spc="-4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dirty="0" sz="1800" spc="-4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1635251"/>
            <a:ext cx="9000744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/>
              <a:t>Different</a:t>
            </a:r>
            <a:r>
              <a:rPr dirty="0" sz="2800" spc="-80"/>
              <a:t> </a:t>
            </a:r>
            <a:r>
              <a:rPr dirty="0" sz="2800" spc="95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0336" y="1226947"/>
            <a:ext cx="3835400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User-ID 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dirty="0" sz="1800" spc="-2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124F5C"/>
                </a:solidFill>
                <a:latin typeface="Arial"/>
                <a:cs typeface="Arial"/>
              </a:rPr>
              <a:t>193458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Test set: predicted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 top</a:t>
            </a:r>
            <a:r>
              <a:rPr dirty="0" sz="1800" spc="-1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rated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 books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180856"/>
            <a:ext cx="8046720" cy="24152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dirty="0" sz="2800" spc="-8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5" b="1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51610"/>
            <a:ext cx="34690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Test</a:t>
            </a:r>
            <a:r>
              <a:rPr dirty="0" sz="1800" spc="-1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set: actual 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top</a:t>
            </a:r>
            <a:r>
              <a:rPr dirty="0" sz="1800" spc="-1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24F5C"/>
                </a:solidFill>
                <a:latin typeface="Arial"/>
                <a:cs typeface="Arial"/>
              </a:rPr>
              <a:t>rated</a:t>
            </a:r>
            <a:r>
              <a:rPr dirty="0" sz="1800" spc="1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24F5C"/>
                </a:solidFill>
                <a:latin typeface="Arial"/>
                <a:cs typeface="Arial"/>
              </a:rPr>
              <a:t>books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072652"/>
            <a:ext cx="8295132" cy="24945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659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/>
              <a:t>Collaborative</a:t>
            </a:r>
            <a:r>
              <a:rPr dirty="0" sz="2800" spc="-30"/>
              <a:t> </a:t>
            </a:r>
            <a:r>
              <a:rPr dirty="0" sz="2800"/>
              <a:t>Filtering-(Item-Item</a:t>
            </a:r>
            <a:r>
              <a:rPr dirty="0" sz="2800" spc="-10"/>
              <a:t> </a:t>
            </a:r>
            <a:r>
              <a:rPr dirty="0" sz="2800" spc="40"/>
              <a:t>based)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0335" cy="111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124F5C"/>
                </a:solidFill>
                <a:latin typeface="Tahoma"/>
                <a:cs typeface="Tahoma"/>
              </a:rPr>
              <a:t>3.)Collaborative</a:t>
            </a:r>
            <a:r>
              <a:rPr dirty="0" sz="18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24F5C"/>
                </a:solidFill>
                <a:latin typeface="Tahoma"/>
                <a:cs typeface="Tahoma"/>
              </a:rPr>
              <a:t>Filtering-(Item-Item</a:t>
            </a:r>
            <a:r>
              <a:rPr dirty="0" sz="1800" spc="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25" b="1">
                <a:solidFill>
                  <a:srgbClr val="124F5C"/>
                </a:solidFill>
                <a:latin typeface="Tahoma"/>
                <a:cs typeface="Tahoma"/>
              </a:rPr>
              <a:t>based)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4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9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Near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Nei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ur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14016"/>
            <a:ext cx="6521196" cy="22548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/>
              <a:t>Different</a:t>
            </a:r>
            <a:r>
              <a:rPr dirty="0" sz="2800" spc="-80"/>
              <a:t> </a:t>
            </a:r>
            <a:r>
              <a:rPr dirty="0" sz="2800" spc="95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16228"/>
            <a:ext cx="6132830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 b="1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r>
              <a:rPr dirty="0" sz="18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80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8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40" b="1">
                <a:solidFill>
                  <a:srgbClr val="124F5C"/>
                </a:solidFill>
                <a:latin typeface="Tahoma"/>
                <a:cs typeface="Tahoma"/>
              </a:rPr>
              <a:t>Correlation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dirty="0" sz="14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Harry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Potter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Sorcerer's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Stone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(Book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80">
                <a:solidFill>
                  <a:srgbClr val="124F5C"/>
                </a:solidFill>
                <a:latin typeface="Verdana"/>
                <a:cs typeface="Verdana"/>
              </a:rPr>
              <a:t>1)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686811"/>
            <a:ext cx="1508760" cy="2279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448" y="2686811"/>
            <a:ext cx="6896100" cy="2279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653" y="2113534"/>
            <a:ext cx="512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put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1960" y="2243455"/>
            <a:ext cx="6819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put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dirty="0" sz="2800" spc="-8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5" b="1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solidFill>
                  <a:srgbClr val="124F5C"/>
                </a:solidFill>
                <a:latin typeface="Tahoma"/>
                <a:cs typeface="Tahoma"/>
              </a:rPr>
              <a:t>4.)Collaborative</a:t>
            </a:r>
            <a:r>
              <a:rPr dirty="0" sz="18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10" b="1">
                <a:solidFill>
                  <a:srgbClr val="124F5C"/>
                </a:solidFill>
                <a:latin typeface="Tahoma"/>
                <a:cs typeface="Tahoma"/>
              </a:rPr>
              <a:t>Filtering-(User-Item</a:t>
            </a:r>
            <a:r>
              <a:rPr dirty="0" sz="18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25" b="1">
                <a:solidFill>
                  <a:srgbClr val="124F5C"/>
                </a:solidFill>
                <a:latin typeface="Tahoma"/>
                <a:cs typeface="Tahoma"/>
              </a:rPr>
              <a:t>based)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61" y="1806366"/>
            <a:ext cx="7302638" cy="28496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dirty="0" sz="2800" spc="-8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5" b="1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733" y="1510267"/>
            <a:ext cx="7705725" cy="3447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852" y="1087882"/>
            <a:ext cx="171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dirty="0" sz="1800" spc="-7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24F5C"/>
                </a:solidFill>
                <a:latin typeface="Tahoma"/>
                <a:cs typeface="Tahoma"/>
              </a:rPr>
              <a:t>Results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" y="125094"/>
            <a:ext cx="2099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5"/>
              <a:t>Con</a:t>
            </a:r>
            <a:r>
              <a:rPr dirty="0" sz="2800" spc="130"/>
              <a:t>c</a:t>
            </a:r>
            <a:r>
              <a:rPr dirty="0" sz="2800" spc="65"/>
              <a:t>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9156" y="935888"/>
            <a:ext cx="8296909" cy="3599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215" marR="6985" indent="-311150">
              <a:lnSpc>
                <a:spcPct val="115500"/>
              </a:lnSpc>
              <a:spcBef>
                <a:spcPts val="10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dirty="0" sz="1300" spc="-75" b="1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EDA,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-40" b="1">
                <a:solidFill>
                  <a:srgbClr val="124F5C"/>
                </a:solidFill>
                <a:latin typeface="Tahoma"/>
                <a:cs typeface="Tahoma"/>
              </a:rPr>
              <a:t>Top-10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dirty="0" sz="1300" spc="17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rated</a:t>
            </a:r>
            <a:r>
              <a:rPr dirty="0" sz="1300" spc="17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dirty="0" sz="1300" spc="1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dirty="0" sz="1300" spc="1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essentially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124F5C"/>
                </a:solidFill>
                <a:latin typeface="Tahoma"/>
                <a:cs typeface="Tahoma"/>
              </a:rPr>
              <a:t>novels.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5" b="1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dirty="0" sz="1300" spc="1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like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spc="1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Lovely</a:t>
            </a:r>
            <a:r>
              <a:rPr dirty="0" sz="1300" spc="17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60" b="1">
                <a:solidFill>
                  <a:srgbClr val="124F5C"/>
                </a:solidFill>
                <a:latin typeface="Tahoma"/>
                <a:cs typeface="Tahoma"/>
              </a:rPr>
              <a:t>Bone </a:t>
            </a:r>
            <a:r>
              <a:rPr dirty="0" sz="1300" spc="-37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3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Secret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Life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3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Bees</a:t>
            </a:r>
            <a:r>
              <a:rPr dirty="0" sz="13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very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perceived.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marR="5080" indent="-311150">
              <a:lnSpc>
                <a:spcPct val="114599"/>
              </a:lnSpc>
              <a:spcBef>
                <a:spcPts val="107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dirty="0" sz="1300" spc="10" b="1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dirty="0" sz="1300" spc="10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300" spc="1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readers</a:t>
            </a:r>
            <a:r>
              <a:rPr dirty="0" sz="1300" spc="114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spc="10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dirty="0" sz="1300" spc="114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bracket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-40" b="1">
                <a:solidFill>
                  <a:srgbClr val="124F5C"/>
                </a:solidFill>
                <a:latin typeface="Tahoma"/>
                <a:cs typeface="Tahoma"/>
              </a:rPr>
              <a:t>20-35</a:t>
            </a:r>
            <a:r>
              <a:rPr dirty="0" sz="1300" spc="114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300" spc="10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300" spc="1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60" b="1">
                <a:solidFill>
                  <a:srgbClr val="124F5C"/>
                </a:solidFill>
                <a:latin typeface="Tahoma"/>
                <a:cs typeface="Tahoma"/>
              </a:rPr>
              <a:t>them</a:t>
            </a:r>
            <a:r>
              <a:rPr dirty="0" sz="1300" spc="1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65" b="1">
                <a:solidFill>
                  <a:srgbClr val="124F5C"/>
                </a:solidFill>
                <a:latin typeface="Tahoma"/>
                <a:cs typeface="Tahoma"/>
              </a:rPr>
              <a:t>came</a:t>
            </a:r>
            <a:r>
              <a:rPr dirty="0" sz="1300" spc="114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North </a:t>
            </a:r>
            <a:r>
              <a:rPr dirty="0" sz="1300" spc="-3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American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3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European</a:t>
            </a:r>
            <a:r>
              <a:rPr dirty="0" sz="1300" spc="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countries</a:t>
            </a:r>
            <a:r>
              <a:rPr dirty="0" sz="13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namely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USA,</a:t>
            </a:r>
            <a:r>
              <a:rPr dirty="0" sz="13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Canada,</a:t>
            </a:r>
            <a:r>
              <a:rPr dirty="0" sz="13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124F5C"/>
                </a:solidFill>
                <a:latin typeface="Tahoma"/>
                <a:cs typeface="Tahoma"/>
              </a:rPr>
              <a:t>UK,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Germany</a:t>
            </a:r>
            <a:r>
              <a:rPr dirty="0" sz="130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124F5C"/>
                </a:solidFill>
                <a:latin typeface="Tahoma"/>
                <a:cs typeface="Tahoma"/>
              </a:rPr>
              <a:t>Spain.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marR="6350" indent="-311150">
              <a:lnSpc>
                <a:spcPct val="115399"/>
              </a:lnSpc>
              <a:spcBef>
                <a:spcPts val="106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dirty="0" sz="1300" spc="-105" b="1">
                <a:solidFill>
                  <a:srgbClr val="124F5C"/>
                </a:solidFill>
                <a:latin typeface="Tahoma"/>
                <a:cs typeface="Tahoma"/>
              </a:rPr>
              <a:t>If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look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at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distribution,</a:t>
            </a:r>
            <a:r>
              <a:rPr dirty="0" sz="1300" spc="1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spc="1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high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dirty="0" sz="1300" spc="1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5" b="1">
                <a:solidFill>
                  <a:srgbClr val="124F5C"/>
                </a:solidFill>
                <a:latin typeface="Tahoma"/>
                <a:cs typeface="Tahoma"/>
              </a:rPr>
              <a:t>maximum </a:t>
            </a:r>
            <a:r>
              <a:rPr dirty="0" sz="1300" spc="-3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dirty="0" sz="13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being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rated</a:t>
            </a:r>
            <a:r>
              <a:rPr dirty="0" sz="13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124F5C"/>
                </a:solidFill>
                <a:latin typeface="Tahoma"/>
                <a:cs typeface="Tahoma"/>
              </a:rPr>
              <a:t>8.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dirty="0" sz="13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below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24F5C"/>
                </a:solidFill>
                <a:latin typeface="Tahoma"/>
                <a:cs typeface="Tahoma"/>
              </a:rPr>
              <a:t>5</a:t>
            </a:r>
            <a:r>
              <a:rPr dirty="0" sz="13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few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dirty="0" sz="13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number.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1295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Author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dirty="0" sz="13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30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dirty="0" sz="130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Agatha</a:t>
            </a:r>
            <a:r>
              <a:rPr dirty="0" sz="13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124F5C"/>
                </a:solidFill>
                <a:latin typeface="Tahoma"/>
                <a:cs typeface="Tahoma"/>
              </a:rPr>
              <a:t>Christie,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William</a:t>
            </a:r>
            <a:r>
              <a:rPr dirty="0" sz="13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Shakespeare</a:t>
            </a:r>
            <a:r>
              <a:rPr dirty="0" sz="1300" spc="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5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Stephen</a:t>
            </a:r>
            <a:r>
              <a:rPr dirty="0" sz="1300" spc="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King.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marR="5715" indent="-311150">
              <a:lnSpc>
                <a:spcPct val="114599"/>
              </a:lnSpc>
              <a:spcBef>
                <a:spcPts val="107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300" spc="1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modelling,</a:t>
            </a:r>
            <a:r>
              <a:rPr dirty="0" sz="1300" spc="10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dirty="0" sz="1300" spc="10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observed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300" spc="1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5" b="1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dirty="0" sz="1300" spc="1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dirty="0" sz="1300" spc="1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collaborative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0" b="1">
                <a:solidFill>
                  <a:srgbClr val="124F5C"/>
                </a:solidFill>
                <a:latin typeface="Tahoma"/>
                <a:cs typeface="Tahoma"/>
              </a:rPr>
              <a:t>filtering</a:t>
            </a:r>
            <a:r>
              <a:rPr dirty="0" sz="1300" spc="1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60" b="1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r>
              <a:rPr dirty="0" sz="1300" spc="1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technique </a:t>
            </a:r>
            <a:r>
              <a:rPr dirty="0" sz="1300" spc="-3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worked</a:t>
            </a:r>
            <a:r>
              <a:rPr dirty="0" sz="1300" spc="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way</a:t>
            </a:r>
            <a:r>
              <a:rPr dirty="0" sz="13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124F5C"/>
                </a:solidFill>
                <a:latin typeface="Tahoma"/>
                <a:cs typeface="Tahoma"/>
              </a:rPr>
              <a:t>better</a:t>
            </a:r>
            <a:r>
              <a:rPr dirty="0" sz="13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0" b="1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dirty="0" sz="13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60" b="1">
                <a:solidFill>
                  <a:srgbClr val="124F5C"/>
                </a:solidFill>
                <a:latin typeface="Tahoma"/>
                <a:cs typeface="Tahoma"/>
              </a:rPr>
              <a:t>NMF</a:t>
            </a:r>
            <a:r>
              <a:rPr dirty="0" sz="13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35" b="1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dirty="0" sz="13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25" b="1">
                <a:solidFill>
                  <a:srgbClr val="124F5C"/>
                </a:solidFill>
                <a:latin typeface="Tahoma"/>
                <a:cs typeface="Tahoma"/>
              </a:rPr>
              <a:t>lower</a:t>
            </a:r>
            <a:r>
              <a:rPr dirty="0" sz="13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50" b="1">
                <a:solidFill>
                  <a:srgbClr val="124F5C"/>
                </a:solidFill>
                <a:latin typeface="Tahoma"/>
                <a:cs typeface="Tahoma"/>
              </a:rPr>
              <a:t>Mean</a:t>
            </a:r>
            <a:r>
              <a:rPr dirty="0" sz="13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45" b="1">
                <a:solidFill>
                  <a:srgbClr val="124F5C"/>
                </a:solidFill>
                <a:latin typeface="Tahoma"/>
                <a:cs typeface="Tahoma"/>
              </a:rPr>
              <a:t>Absolute</a:t>
            </a:r>
            <a:r>
              <a:rPr dirty="0" sz="13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124F5C"/>
                </a:solidFill>
                <a:latin typeface="Tahoma"/>
                <a:cs typeface="Tahoma"/>
              </a:rPr>
              <a:t>Error</a:t>
            </a:r>
            <a:r>
              <a:rPr dirty="0" sz="1300" spc="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300" spc="-5" b="1">
                <a:solidFill>
                  <a:srgbClr val="124F5C"/>
                </a:solidFill>
                <a:latin typeface="Tahoma"/>
                <a:cs typeface="Tahoma"/>
              </a:rPr>
              <a:t>(MAE) </a:t>
            </a:r>
            <a:r>
              <a:rPr dirty="0" sz="1300" spc="-70" b="1">
                <a:solidFill>
                  <a:srgbClr val="124F5C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2099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5"/>
              <a:t>Con</a:t>
            </a:r>
            <a:r>
              <a:rPr dirty="0" sz="2800" spc="130"/>
              <a:t>c</a:t>
            </a:r>
            <a:r>
              <a:rPr dirty="0" sz="2800" spc="65"/>
              <a:t>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836612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15100"/>
              </a:lnSpc>
              <a:spcBef>
                <a:spcPts val="100"/>
              </a:spcBef>
              <a:buClr>
                <a:srgbClr val="F5FCFF"/>
              </a:buClr>
              <a:buSzPct val="50000"/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recommendation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loyal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recommendation </a:t>
            </a:r>
            <a:r>
              <a:rPr dirty="0" sz="2000">
                <a:latin typeface="Times New Roman"/>
                <a:cs typeface="Times New Roman"/>
              </a:rPr>
              <a:t>system </a:t>
            </a:r>
            <a:r>
              <a:rPr dirty="0" sz="2000" spc="-5">
                <a:latin typeface="Times New Roman"/>
                <a:cs typeface="Times New Roman"/>
              </a:rPr>
              <a:t>today are very powerful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they can </a:t>
            </a:r>
            <a:r>
              <a:rPr dirty="0" sz="2000">
                <a:latin typeface="Times New Roman"/>
                <a:cs typeface="Times New Roman"/>
              </a:rPr>
              <a:t>handle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5">
                <a:latin typeface="Times New Roman"/>
                <a:cs typeface="Times New Roman"/>
              </a:rPr>
              <a:t>customer too who has visited the site for the first </a:t>
            </a:r>
            <a:r>
              <a:rPr dirty="0" sz="2000" spc="-10">
                <a:latin typeface="Times New Roman"/>
                <a:cs typeface="Times New Roman"/>
              </a:rPr>
              <a:t>time.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-5">
                <a:latin typeface="Times New Roman"/>
                <a:cs typeface="Times New Roman"/>
              </a:rPr>
              <a:t>recommend 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products </a:t>
            </a:r>
            <a:r>
              <a:rPr dirty="0" sz="2000">
                <a:latin typeface="Times New Roman"/>
                <a:cs typeface="Times New Roman"/>
              </a:rPr>
              <a:t>which are </a:t>
            </a:r>
            <a:r>
              <a:rPr dirty="0" sz="2000" spc="-5">
                <a:latin typeface="Times New Roman"/>
                <a:cs typeface="Times New Roman"/>
              </a:rPr>
              <a:t>currently trending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highly rated </a:t>
            </a:r>
            <a:r>
              <a:rPr dirty="0" sz="2000" spc="-10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also </a:t>
            </a:r>
            <a:r>
              <a:rPr dirty="0" sz="2000" spc="-5">
                <a:latin typeface="Times New Roman"/>
                <a:cs typeface="Times New Roman"/>
              </a:rPr>
              <a:t> recommend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profitto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marL="127000" marR="252095">
              <a:lnSpc>
                <a:spcPct val="114999"/>
              </a:lnSpc>
              <a:spcBef>
                <a:spcPts val="20"/>
              </a:spcBef>
            </a:pP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book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recommendation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 system</a:t>
            </a:r>
            <a:r>
              <a:rPr dirty="0" sz="1800" spc="-2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is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dirty="0" sz="1800" spc="1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type</a:t>
            </a:r>
            <a:r>
              <a:rPr dirty="0" sz="1800" spc="-2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recommendation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system</a:t>
            </a:r>
            <a:r>
              <a:rPr dirty="0" sz="1800" spc="-1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where</a:t>
            </a:r>
            <a:r>
              <a:rPr dirty="0" sz="1800" spc="1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we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have</a:t>
            </a:r>
            <a:r>
              <a:rPr dirty="0" sz="1800" spc="1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to </a:t>
            </a:r>
            <a:r>
              <a:rPr dirty="0" sz="1800" spc="-434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recommend similar 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type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books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to the reader based on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his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interest. The books 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recommendation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system is used by online </a:t>
            </a:r>
            <a:r>
              <a:rPr dirty="0" sz="1800" spc="-5">
                <a:solidFill>
                  <a:srgbClr val="F5FCFF"/>
                </a:solidFill>
                <a:latin typeface="Times New Roman"/>
                <a:cs typeface="Times New Roman"/>
              </a:rPr>
              <a:t>websites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which provide ebooks like google </a:t>
            </a:r>
            <a:r>
              <a:rPr dirty="0" sz="1800" spc="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 spc="15">
                <a:solidFill>
                  <a:srgbClr val="F5FCFF"/>
                </a:solidFill>
                <a:latin typeface="Times New Roman"/>
                <a:cs typeface="Times New Roman"/>
              </a:rPr>
              <a:t>playbooks,</a:t>
            </a:r>
            <a:r>
              <a:rPr dirty="0" sz="1800" spc="-2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open</a:t>
            </a:r>
            <a:r>
              <a:rPr dirty="0" sz="1800" spc="-2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library,</a:t>
            </a:r>
            <a:r>
              <a:rPr dirty="0" sz="1800" spc="-4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good</a:t>
            </a:r>
            <a:r>
              <a:rPr dirty="0" sz="1800" spc="-1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Read’s,</a:t>
            </a:r>
            <a:r>
              <a:rPr dirty="0" sz="1800" spc="-25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CFF"/>
                </a:solidFill>
                <a:latin typeface="Times New Roman"/>
                <a:cs typeface="Times New Roman"/>
              </a:rPr>
              <a:t>etc</a:t>
            </a:r>
            <a:r>
              <a:rPr dirty="0" sz="1800">
                <a:solidFill>
                  <a:srgbClr val="F5FC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0948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0"/>
              <a:t>Challenges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3884" cy="293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5080" indent="-317500">
              <a:lnSpc>
                <a:spcPct val="115199"/>
              </a:lnSpc>
              <a:spcBef>
                <a:spcPts val="9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Handling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sparsity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major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dirty="0" sz="1400" spc="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dirty="0" sz="1400" spc="7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since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interactions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were </a:t>
            </a:r>
            <a:r>
              <a:rPr dirty="0" sz="1400" spc="-39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present</a:t>
            </a:r>
            <a:r>
              <a:rPr dirty="0" sz="14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4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dirty="0" sz="1400" spc="-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books.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Understanding</a:t>
            </a:r>
            <a:r>
              <a:rPr dirty="0" sz="1400" spc="-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1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metric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evaluation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4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 b="1">
                <a:solidFill>
                  <a:srgbClr val="124F5C"/>
                </a:solidFill>
                <a:latin typeface="Tahoma"/>
                <a:cs typeface="Tahoma"/>
              </a:rPr>
              <a:t>well.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5715" indent="-317500">
              <a:lnSpc>
                <a:spcPct val="114999"/>
              </a:lnSpc>
              <a:spcBef>
                <a:spcPts val="108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Since</a:t>
            </a:r>
            <a:r>
              <a:rPr dirty="0" sz="1400" spc="4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4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dirty="0" sz="1400" spc="4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consisted</a:t>
            </a:r>
            <a:r>
              <a:rPr dirty="0" sz="1400" spc="4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400" spc="4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text</a:t>
            </a:r>
            <a:r>
              <a:rPr dirty="0" sz="1400" spc="4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data,</a:t>
            </a:r>
            <a:r>
              <a:rPr dirty="0" sz="1400" spc="4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dirty="0" sz="1400" spc="4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cleaning</a:t>
            </a:r>
            <a:r>
              <a:rPr dirty="0" sz="1400" spc="4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dirty="0" sz="1400" spc="4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400" spc="4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major</a:t>
            </a:r>
            <a:r>
              <a:rPr dirty="0" sz="1400" spc="4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dirty="0" sz="1400" spc="4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in </a:t>
            </a:r>
            <a:r>
              <a:rPr dirty="0" sz="1400" spc="-39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like</a:t>
            </a:r>
            <a:r>
              <a:rPr dirty="0" sz="1400" spc="-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Location</a:t>
            </a:r>
            <a:r>
              <a:rPr dirty="0" sz="1400" spc="-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" b="1">
                <a:solidFill>
                  <a:srgbClr val="124F5C"/>
                </a:solidFill>
                <a:latin typeface="Tahoma"/>
                <a:cs typeface="Tahoma"/>
              </a:rPr>
              <a:t>etc..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Decision</a:t>
            </a:r>
            <a:r>
              <a:rPr dirty="0" sz="1400" spc="3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5" b="1">
                <a:solidFill>
                  <a:srgbClr val="124F5C"/>
                </a:solidFill>
                <a:latin typeface="Tahoma"/>
                <a:cs typeface="Tahoma"/>
              </a:rPr>
              <a:t>making</a:t>
            </a:r>
            <a:r>
              <a:rPr dirty="0" sz="1400" spc="3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5" b="1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dirty="0" sz="1400" spc="3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missing</a:t>
            </a:r>
            <a:r>
              <a:rPr dirty="0" sz="1400" spc="3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dirty="0" sz="1400" spc="3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imputations</a:t>
            </a:r>
            <a:r>
              <a:rPr dirty="0" sz="1400" spc="3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5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400" spc="3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outlier</a:t>
            </a:r>
            <a:r>
              <a:rPr dirty="0" sz="1400" spc="3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treatment</a:t>
            </a:r>
            <a:r>
              <a:rPr dirty="0" sz="1400" spc="3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dirty="0" sz="1400" spc="3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quite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54"/>
              </a:spcBef>
            </a:pP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challenging</a:t>
            </a:r>
            <a:r>
              <a:rPr dirty="0" sz="1400" spc="-6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4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 b="1">
                <a:solidFill>
                  <a:srgbClr val="124F5C"/>
                </a:solidFill>
                <a:latin typeface="Tahoma"/>
                <a:cs typeface="Tahoma"/>
              </a:rPr>
              <a:t>well.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14"/>
              <a:t>Problem</a:t>
            </a:r>
            <a:r>
              <a:rPr dirty="0" sz="2800" spc="-75"/>
              <a:t> </a:t>
            </a:r>
            <a:r>
              <a:rPr dirty="0" sz="2800" spc="9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09008" y="1553267"/>
            <a:ext cx="4263390" cy="272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Duri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9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dirty="0" sz="1400" spc="9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eca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80">
                <a:solidFill>
                  <a:srgbClr val="124F5C"/>
                </a:solidFill>
                <a:latin typeface="Verdana"/>
                <a:cs typeface="Verdana"/>
              </a:rPr>
              <a:t>es,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of 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Youtube,</a:t>
            </a:r>
            <a:r>
              <a:rPr dirty="0" sz="14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Amazon,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Netflix,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many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other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such </a:t>
            </a:r>
            <a:r>
              <a:rPr dirty="0" sz="1400" spc="-4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serv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s,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ec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85">
                <a:solidFill>
                  <a:srgbClr val="124F5C"/>
                </a:solidFill>
                <a:latin typeface="Verdana"/>
                <a:cs typeface="Verdana"/>
              </a:rPr>
              <a:t>mmen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7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ms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become 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much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important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our 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lives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ms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dirty="0" sz="1400" spc="-4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-7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pe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and 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evant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Verdana"/>
              <a:cs typeface="Verdana"/>
            </a:endParaRPr>
          </a:p>
          <a:p>
            <a:pPr marL="12700" marR="145415">
              <a:lnSpc>
                <a:spcPct val="114999"/>
              </a:lnSpc>
            </a:pP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main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objective </a:t>
            </a:r>
            <a:r>
              <a:rPr dirty="0" sz="1400" spc="10" b="1">
                <a:solidFill>
                  <a:srgbClr val="124F5C"/>
                </a:solidFill>
                <a:latin typeface="Tahoma"/>
                <a:cs typeface="Tahoma"/>
              </a:rPr>
              <a:t>is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to create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a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recommendation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system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dirty="0" sz="1400" spc="75" b="1">
                <a:solidFill>
                  <a:srgbClr val="124F5C"/>
                </a:solidFill>
                <a:latin typeface="Tahoma"/>
                <a:cs typeface="Tahoma"/>
              </a:rPr>
              <a:t>recommend </a:t>
            </a:r>
            <a:r>
              <a:rPr dirty="0" sz="1400" spc="8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relevant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dirty="0" sz="14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dirty="0" sz="1400" spc="-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users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dirty="0" sz="1400" spc="-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5" b="1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dirty="0" sz="1400" spc="-4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popularity </a:t>
            </a:r>
            <a:r>
              <a:rPr dirty="0" sz="1400" spc="-39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interests.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1499616"/>
            <a:ext cx="3810000" cy="32041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511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0"/>
              <a:t>Future</a:t>
            </a:r>
            <a:r>
              <a:rPr dirty="0" sz="2800" spc="-95"/>
              <a:t> </a:t>
            </a:r>
            <a:r>
              <a:rPr dirty="0" sz="2800" spc="110"/>
              <a:t>Scope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6425" cy="214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9565" marR="5080" indent="-317500">
              <a:lnSpc>
                <a:spcPct val="115100"/>
              </a:lnSpc>
              <a:spcBef>
                <a:spcPts val="100"/>
              </a:spcBef>
              <a:buFont typeface="Times New Roman"/>
              <a:buChar char="●"/>
              <a:tabLst>
                <a:tab pos="330200" algn="l"/>
              </a:tabLst>
            </a:pP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Given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more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information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regarding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books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dataset,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namely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features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like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Genre,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Description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etc,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we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could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implement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 content-filtering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recommendation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system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and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compare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 b="1">
                <a:solidFill>
                  <a:srgbClr val="124F5C"/>
                </a:solidFill>
                <a:latin typeface="Tahoma"/>
                <a:cs typeface="Tahoma"/>
              </a:rPr>
              <a:t>results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existing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collaborative-filtering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system.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algn="just" marL="329565" marR="5080" indent="-317500">
              <a:lnSpc>
                <a:spcPct val="114999"/>
              </a:lnSpc>
              <a:spcBef>
                <a:spcPts val="1080"/>
              </a:spcBef>
              <a:buFont typeface="Times New Roman"/>
              <a:buChar char="●"/>
              <a:tabLst>
                <a:tab pos="330200" algn="l"/>
              </a:tabLst>
            </a:pPr>
            <a:r>
              <a:rPr dirty="0" sz="1400" spc="120" b="1">
                <a:solidFill>
                  <a:srgbClr val="124F5C"/>
                </a:solidFill>
                <a:latin typeface="Tahoma"/>
                <a:cs typeface="Tahoma"/>
              </a:rPr>
              <a:t>We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would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like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explore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various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clustering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approaches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 b="1">
                <a:solidFill>
                  <a:srgbClr val="124F5C"/>
                </a:solidFill>
                <a:latin typeface="Tahoma"/>
                <a:cs typeface="Tahoma"/>
              </a:rPr>
              <a:t>for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clustering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dirty="0" sz="1400" spc="25" b="1">
                <a:solidFill>
                  <a:srgbClr val="124F5C"/>
                </a:solidFill>
                <a:latin typeface="Tahoma"/>
                <a:cs typeface="Tahoma"/>
              </a:rPr>
              <a:t>users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on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Age,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Location </a:t>
            </a:r>
            <a:r>
              <a:rPr dirty="0" sz="1400" b="1">
                <a:solidFill>
                  <a:srgbClr val="124F5C"/>
                </a:solidFill>
                <a:latin typeface="Tahoma"/>
                <a:cs typeface="Tahoma"/>
              </a:rPr>
              <a:t>etc., </a:t>
            </a:r>
            <a:r>
              <a:rPr dirty="0" sz="1400" spc="55" b="1">
                <a:solidFill>
                  <a:srgbClr val="124F5C"/>
                </a:solidFill>
                <a:latin typeface="Tahoma"/>
                <a:cs typeface="Tahoma"/>
              </a:rPr>
              <a:t>and then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implement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voting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algorithms </a:t>
            </a:r>
            <a:r>
              <a:rPr dirty="0" sz="1400" spc="30" b="1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dirty="0" sz="1400" spc="70" b="1">
                <a:solidFill>
                  <a:srgbClr val="124F5C"/>
                </a:solidFill>
                <a:latin typeface="Tahoma"/>
                <a:cs typeface="Tahoma"/>
              </a:rPr>
              <a:t>recommend </a:t>
            </a:r>
            <a:r>
              <a:rPr dirty="0" sz="1400" spc="7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5" b="1">
                <a:solidFill>
                  <a:srgbClr val="124F5C"/>
                </a:solidFill>
                <a:latin typeface="Tahoma"/>
                <a:cs typeface="Tahoma"/>
              </a:rPr>
              <a:t>items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5" b="1">
                <a:solidFill>
                  <a:srgbClr val="124F5C"/>
                </a:solidFill>
                <a:latin typeface="Tahoma"/>
                <a:cs typeface="Tahoma"/>
              </a:rPr>
              <a:t>depending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 b="1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2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cluster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124F5C"/>
                </a:solidFill>
                <a:latin typeface="Tahoma"/>
                <a:cs typeface="Tahoma"/>
              </a:rPr>
              <a:t>into</a:t>
            </a:r>
            <a:r>
              <a:rPr dirty="0" sz="1400" spc="-2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60" b="1">
                <a:solidFill>
                  <a:srgbClr val="124F5C"/>
                </a:solidFill>
                <a:latin typeface="Tahoma"/>
                <a:cs typeface="Tahoma"/>
              </a:rPr>
              <a:t>which</a:t>
            </a:r>
            <a:r>
              <a:rPr dirty="0" sz="1400" spc="-30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 b="1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dirty="0" sz="1400" spc="-15" b="1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124F5C"/>
                </a:solidFill>
                <a:latin typeface="Tahoma"/>
                <a:cs typeface="Tahoma"/>
              </a:rPr>
              <a:t>belongs.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Thank</a:t>
            </a:r>
            <a:r>
              <a:rPr dirty="0" spc="-110"/>
              <a:t> </a:t>
            </a:r>
            <a:r>
              <a:rPr dirty="0" spc="155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0"/>
            <a:ext cx="6463665" cy="843280"/>
          </a:xfrm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800" spc="80"/>
              <a:t>Data</a:t>
            </a:r>
            <a:r>
              <a:rPr dirty="0" sz="2800" spc="-60"/>
              <a:t> </a:t>
            </a:r>
            <a:r>
              <a:rPr dirty="0" sz="2800" spc="105"/>
              <a:t>Summary</a:t>
            </a:r>
            <a:endParaRPr sz="2800"/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400" spc="5" b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400" spc="-125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 b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dirty="0" sz="1400" spc="-150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0" b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dirty="0" sz="1400" spc="-130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 b="0">
                <a:solidFill>
                  <a:srgbClr val="124F5C"/>
                </a:solidFill>
                <a:latin typeface="Verdana"/>
                <a:cs typeface="Verdana"/>
              </a:rPr>
              <a:t>comprised</a:t>
            </a:r>
            <a:r>
              <a:rPr dirty="0" sz="1400" spc="-120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 b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400" spc="-140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 b="0">
                <a:solidFill>
                  <a:srgbClr val="124F5C"/>
                </a:solidFill>
                <a:latin typeface="Verdana"/>
                <a:cs typeface="Verdana"/>
              </a:rPr>
              <a:t>three</a:t>
            </a:r>
            <a:r>
              <a:rPr dirty="0" sz="1400" spc="-135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 b="0">
                <a:solidFill>
                  <a:srgbClr val="124F5C"/>
                </a:solidFill>
                <a:latin typeface="Verdana"/>
                <a:cs typeface="Verdana"/>
              </a:rPr>
              <a:t>csv</a:t>
            </a:r>
            <a:r>
              <a:rPr dirty="0" sz="1400" spc="-130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10" b="0">
                <a:solidFill>
                  <a:srgbClr val="124F5C"/>
                </a:solidFill>
                <a:latin typeface="Verdana"/>
                <a:cs typeface="Verdana"/>
              </a:rPr>
              <a:t>files::</a:t>
            </a:r>
            <a:r>
              <a:rPr dirty="0" sz="1400" spc="-125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40" b="0">
                <a:solidFill>
                  <a:srgbClr val="124F5C"/>
                </a:solidFill>
                <a:latin typeface="Verdana"/>
                <a:cs typeface="Verdana"/>
              </a:rPr>
              <a:t>User_df,</a:t>
            </a:r>
            <a:r>
              <a:rPr dirty="0" sz="1400" spc="-140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0" b="0">
                <a:solidFill>
                  <a:srgbClr val="124F5C"/>
                </a:solidFill>
                <a:latin typeface="Verdana"/>
                <a:cs typeface="Verdana"/>
              </a:rPr>
              <a:t>Books_df,</a:t>
            </a:r>
            <a:r>
              <a:rPr dirty="0" sz="1400" spc="-140" b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b="0">
                <a:solidFill>
                  <a:srgbClr val="124F5C"/>
                </a:solidFill>
                <a:latin typeface="Verdana"/>
                <a:cs typeface="Verdana"/>
              </a:rPr>
              <a:t>Ratings_df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1037310"/>
            <a:ext cx="6284595" cy="103441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Users_dataset.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76555" algn="l"/>
                <a:tab pos="377190" algn="l"/>
              </a:tabLst>
            </a:pP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-10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que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dirty="0" sz="1400" spc="-105">
                <a:solidFill>
                  <a:srgbClr val="124F5C"/>
                </a:solidFill>
                <a:latin typeface="Verdana"/>
                <a:cs typeface="Verdana"/>
              </a:rPr>
              <a:t>r)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76555" algn="l"/>
                <a:tab pos="377190" algn="l"/>
              </a:tabLst>
            </a:pP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(contains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city,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separated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commas)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465"/>
              </a:spcBef>
              <a:buFont typeface="Times New Roman"/>
              <a:buChar char="●"/>
              <a:tabLst>
                <a:tab pos="376555" algn="l"/>
                <a:tab pos="377190" algn="l"/>
                <a:tab pos="3641725" algn="l"/>
              </a:tabLst>
            </a:pP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105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788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dirty="0" sz="1400" spc="-6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3)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70" y="2267559"/>
            <a:ext cx="2940685" cy="14979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Books_dataset.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dirty="0" sz="1400" spc="-5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dirty="0" sz="1400" spc="-7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9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que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80">
                <a:solidFill>
                  <a:srgbClr val="124F5C"/>
                </a:solidFill>
                <a:latin typeface="Verdana"/>
                <a:cs typeface="Verdana"/>
              </a:rPr>
              <a:t>k)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Book-Title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Book-Author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Year-Of-Publication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Publisher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70" y="3985056"/>
            <a:ext cx="1507490" cy="76263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Ratings_dataset.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User-ID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ISBN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734" y="2625953"/>
            <a:ext cx="2936875" cy="10833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Image-URL-S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Image-URL-M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Image-URL-L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85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Sha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aset</a:t>
            </a:r>
            <a:r>
              <a:rPr dirty="0" sz="14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105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713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734" y="4315817"/>
            <a:ext cx="3015615" cy="51625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Book-Rating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dirty="0" sz="14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385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sz="1400" spc="-395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dirty="0" sz="1400" spc="-4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78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3)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6292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/>
              <a:t>Observations</a:t>
            </a:r>
            <a:r>
              <a:rPr dirty="0" sz="2800" spc="-15"/>
              <a:t> </a:t>
            </a:r>
            <a:r>
              <a:rPr dirty="0" sz="2800" spc="90"/>
              <a:t>from</a:t>
            </a:r>
            <a:r>
              <a:rPr dirty="0" sz="2800" spc="-25"/>
              <a:t> </a:t>
            </a:r>
            <a:r>
              <a:rPr dirty="0" sz="2800" spc="10"/>
              <a:t>Users_df</a:t>
            </a:r>
            <a:r>
              <a:rPr dirty="0" sz="2800" spc="-35"/>
              <a:t> </a:t>
            </a:r>
            <a:r>
              <a:rPr dirty="0" sz="2800" spc="-5"/>
              <a:t>(Age)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697202"/>
            <a:ext cx="346710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4010" marR="5080" indent="-321945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8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dirty="0" sz="1400" spc="-1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here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fr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12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0 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dirty="0" sz="1400" spc="-4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umn.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7932" y="1289303"/>
            <a:ext cx="5116068" cy="3648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6292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/>
              <a:t>Observations</a:t>
            </a:r>
            <a:r>
              <a:rPr dirty="0" sz="2800" spc="-15"/>
              <a:t> </a:t>
            </a:r>
            <a:r>
              <a:rPr dirty="0" sz="2800" spc="90"/>
              <a:t>from</a:t>
            </a:r>
            <a:r>
              <a:rPr dirty="0" sz="2800" spc="-25"/>
              <a:t> </a:t>
            </a:r>
            <a:r>
              <a:rPr dirty="0" sz="2800" spc="10"/>
              <a:t>Users_df</a:t>
            </a:r>
            <a:r>
              <a:rPr dirty="0" sz="2800" spc="-35"/>
              <a:t> </a:t>
            </a:r>
            <a:r>
              <a:rPr dirty="0" sz="2800" spc="-5"/>
              <a:t>(Age)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697202"/>
            <a:ext cx="2957830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2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str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but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25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ew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400">
              <a:latin typeface="Verdana"/>
              <a:cs typeface="Verdana"/>
            </a:endParaRPr>
          </a:p>
          <a:p>
            <a:pPr marL="329565" marR="43815" indent="-329565">
              <a:lnSpc>
                <a:spcPct val="114999"/>
              </a:lnSpc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ac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age 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gr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65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400" spc="-10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855" y="1226818"/>
            <a:ext cx="5169992" cy="3798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164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/>
              <a:t>Observations</a:t>
            </a:r>
            <a:r>
              <a:rPr dirty="0" sz="2800" spc="-5"/>
              <a:t> </a:t>
            </a:r>
            <a:r>
              <a:rPr dirty="0" sz="2800" spc="90"/>
              <a:t>from</a:t>
            </a:r>
            <a:r>
              <a:rPr dirty="0" sz="2800" spc="-20"/>
              <a:t> </a:t>
            </a:r>
            <a:r>
              <a:rPr dirty="0" sz="2800" spc="10"/>
              <a:t>Users_df</a:t>
            </a:r>
            <a:r>
              <a:rPr dirty="0" sz="2800" spc="-30"/>
              <a:t> </a:t>
            </a:r>
            <a:r>
              <a:rPr dirty="0" sz="2800" spc="15"/>
              <a:t>(Location)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188290"/>
            <a:ext cx="4719955" cy="51625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Splitting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analysing</a:t>
            </a:r>
            <a:r>
              <a:rPr dirty="0" sz="14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country.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400" spc="11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acti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rea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USA.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1879092"/>
            <a:ext cx="6553097" cy="3008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8761"/>
            <a:ext cx="6974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 b="1">
                <a:solidFill>
                  <a:srgbClr val="CC0000"/>
                </a:solidFill>
                <a:latin typeface="Tahoma"/>
                <a:cs typeface="Tahoma"/>
              </a:rPr>
              <a:t>Observations</a:t>
            </a:r>
            <a:r>
              <a:rPr dirty="0" sz="2800" spc="-15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0" b="1">
                <a:solidFill>
                  <a:srgbClr val="CC0000"/>
                </a:solidFill>
                <a:latin typeface="Tahoma"/>
                <a:cs typeface="Tahoma"/>
              </a:rPr>
              <a:t>from</a:t>
            </a:r>
            <a:r>
              <a:rPr dirty="0" sz="2800" spc="-25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55" b="1">
                <a:solidFill>
                  <a:srgbClr val="CC0000"/>
                </a:solidFill>
                <a:latin typeface="Tahoma"/>
                <a:cs typeface="Tahoma"/>
              </a:rPr>
              <a:t>Book_df</a:t>
            </a:r>
            <a:r>
              <a:rPr dirty="0" sz="2800" spc="-25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10" b="1">
                <a:solidFill>
                  <a:srgbClr val="CC0000"/>
                </a:solidFill>
                <a:latin typeface="Tahoma"/>
                <a:cs typeface="Tahoma"/>
              </a:rPr>
              <a:t>(Authors)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750" y="1237614"/>
            <a:ext cx="60877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Agatha</a:t>
            </a:r>
            <a:r>
              <a:rPr dirty="0" sz="14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Christie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wrote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dirty="0" sz="1400" spc="-1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313" y="1631583"/>
            <a:ext cx="8001974" cy="3193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8761"/>
            <a:ext cx="7447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 b="1">
                <a:solidFill>
                  <a:srgbClr val="CC0000"/>
                </a:solidFill>
                <a:latin typeface="Tahoma"/>
                <a:cs typeface="Tahoma"/>
              </a:rPr>
              <a:t>Observations</a:t>
            </a:r>
            <a:r>
              <a:rPr dirty="0" sz="2800" spc="-2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90" b="1">
                <a:solidFill>
                  <a:srgbClr val="CC0000"/>
                </a:solidFill>
                <a:latin typeface="Tahoma"/>
                <a:cs typeface="Tahoma"/>
              </a:rPr>
              <a:t>from</a:t>
            </a:r>
            <a:r>
              <a:rPr dirty="0" sz="2800" spc="-3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55" b="1">
                <a:solidFill>
                  <a:srgbClr val="CC0000"/>
                </a:solidFill>
                <a:latin typeface="Tahoma"/>
                <a:cs typeface="Tahoma"/>
              </a:rPr>
              <a:t>Book_df</a:t>
            </a:r>
            <a:r>
              <a:rPr dirty="0" sz="2800" spc="-30" b="1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2800" spc="20" b="1">
                <a:solidFill>
                  <a:srgbClr val="CC0000"/>
                </a:solidFill>
                <a:latin typeface="Tahoma"/>
                <a:cs typeface="Tahoma"/>
              </a:rPr>
              <a:t>(Publishers)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750" y="1237614"/>
            <a:ext cx="5965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Harlequin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published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6" y="1645918"/>
            <a:ext cx="8520684" cy="3415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 sharin</dc:creator>
  <dc:title>Capstone Project - III  Team 3 :  BOOK RECOMMENDATION SYSTEM  Team Members          Shyam Sundar K           Fathima K</dc:title>
  <dcterms:created xsi:type="dcterms:W3CDTF">2023-05-22T05:03:29Z</dcterms:created>
  <dcterms:modified xsi:type="dcterms:W3CDTF">2023-05-22T05:03:29Z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2023-05-22T00:00:00Z</vt:filetime>
  </property>
</Properties>
</file>