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07237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5005" y="1870405"/>
            <a:ext cx="3713988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328" y="1489405"/>
            <a:ext cx="8251342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442" y="205816"/>
            <a:ext cx="58845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spc="160" dirty="0"/>
              <a:t>Capstone</a:t>
            </a:r>
            <a:r>
              <a:rPr sz="4200" spc="-85" dirty="0"/>
              <a:t> </a:t>
            </a:r>
            <a:r>
              <a:rPr sz="4200" spc="100" dirty="0"/>
              <a:t>Project</a:t>
            </a:r>
            <a:r>
              <a:rPr sz="4200" spc="-45" dirty="0"/>
              <a:t> </a:t>
            </a:r>
            <a:endParaRPr sz="4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6328" y="1489405"/>
            <a:ext cx="8251342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235" dirty="0"/>
              <a:t>BOOK</a:t>
            </a:r>
            <a:r>
              <a:rPr spc="-65" dirty="0"/>
              <a:t> </a:t>
            </a:r>
            <a:r>
              <a:rPr spc="130" dirty="0"/>
              <a:t>RECOMMENDATION</a:t>
            </a:r>
            <a:r>
              <a:rPr spc="-100" dirty="0"/>
              <a:t> </a:t>
            </a:r>
            <a:r>
              <a:rPr spc="8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8440" y="3114802"/>
            <a:ext cx="20872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KRISHANU SAHA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15646"/>
            <a:ext cx="8324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/>
              <a:t>Observations</a:t>
            </a:r>
            <a:r>
              <a:rPr sz="2800" spc="5" dirty="0"/>
              <a:t> </a:t>
            </a:r>
            <a:r>
              <a:rPr sz="2800" spc="90" dirty="0"/>
              <a:t>from</a:t>
            </a:r>
            <a:r>
              <a:rPr sz="2800" spc="-5" dirty="0"/>
              <a:t> </a:t>
            </a:r>
            <a:r>
              <a:rPr sz="2800" spc="25" dirty="0"/>
              <a:t>Ratings_df</a:t>
            </a:r>
            <a:r>
              <a:rPr sz="2800" spc="5" dirty="0"/>
              <a:t> (Book_Rating)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2320" y="1200378"/>
            <a:ext cx="5138420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9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am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endParaRPr sz="1400">
              <a:latin typeface="Verdana"/>
              <a:cs typeface="Verdana"/>
            </a:endParaRPr>
          </a:p>
          <a:p>
            <a:pPr marL="375285" indent="-36322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est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1694686"/>
            <a:ext cx="7877556" cy="3352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66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/>
              <a:t>Data</a:t>
            </a:r>
            <a:r>
              <a:rPr sz="2800" spc="-70" dirty="0"/>
              <a:t> </a:t>
            </a:r>
            <a:r>
              <a:rPr sz="2800" spc="95" dirty="0"/>
              <a:t>Cleaning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4615180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900" b="1" spc="-285" dirty="0">
                <a:solidFill>
                  <a:srgbClr val="124F5C"/>
                </a:solidFill>
                <a:latin typeface="Tahoma"/>
                <a:cs typeface="Tahoma"/>
              </a:rPr>
              <a:t>1.	</a:t>
            </a:r>
            <a:r>
              <a:rPr sz="1900" b="1" spc="35" dirty="0">
                <a:solidFill>
                  <a:srgbClr val="124F5C"/>
                </a:solidFill>
                <a:latin typeface="Tahoma"/>
                <a:cs typeface="Tahoma"/>
              </a:rPr>
              <a:t>Null</a:t>
            </a:r>
            <a:r>
              <a:rPr sz="19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9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10" dirty="0">
                <a:solidFill>
                  <a:srgbClr val="124F5C"/>
                </a:solidFill>
                <a:latin typeface="Tahoma"/>
                <a:cs typeface="Tahoma"/>
              </a:rPr>
              <a:t>Imputation: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900" b="1" spc="114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9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85" dirty="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sz="1900" b="1" spc="90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900" b="1" spc="25" dirty="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sz="1900" b="1" spc="135" dirty="0">
                <a:solidFill>
                  <a:srgbClr val="124F5C"/>
                </a:solidFill>
                <a:latin typeface="Tahoma"/>
                <a:cs typeface="Tahoma"/>
              </a:rPr>
              <a:t>mn</a:t>
            </a:r>
            <a:r>
              <a:rPr sz="19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65" dirty="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sz="1900" b="1" spc="50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900" b="1" spc="25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9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-150" dirty="0">
                <a:solidFill>
                  <a:srgbClr val="124F5C"/>
                </a:solidFill>
                <a:latin typeface="Tahoma"/>
                <a:cs typeface="Tahoma"/>
              </a:rPr>
              <a:t>40%</a:t>
            </a:r>
            <a:r>
              <a:rPr sz="19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130" dirty="0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sz="1900" b="1" spc="45" dirty="0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sz="1900" b="1" spc="20" dirty="0">
                <a:solidFill>
                  <a:srgbClr val="124F5C"/>
                </a:solidFill>
                <a:latin typeface="Tahoma"/>
                <a:cs typeface="Tahoma"/>
              </a:rPr>
              <a:t>ss</a:t>
            </a:r>
            <a:r>
              <a:rPr sz="1900" b="1" spc="15" dirty="0">
                <a:solidFill>
                  <a:srgbClr val="124F5C"/>
                </a:solidFill>
                <a:latin typeface="Tahoma"/>
                <a:cs typeface="Tahoma"/>
              </a:rPr>
              <a:t>i</a:t>
            </a:r>
            <a:r>
              <a:rPr sz="1900" b="1" spc="110" dirty="0">
                <a:solidFill>
                  <a:srgbClr val="124F5C"/>
                </a:solidFill>
                <a:latin typeface="Tahoma"/>
                <a:cs typeface="Tahoma"/>
              </a:rPr>
              <a:t>ng</a:t>
            </a:r>
            <a:r>
              <a:rPr sz="19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20" dirty="0">
                <a:solidFill>
                  <a:srgbClr val="124F5C"/>
                </a:solidFill>
                <a:latin typeface="Tahoma"/>
                <a:cs typeface="Tahoma"/>
              </a:rPr>
              <a:t>va</a:t>
            </a:r>
            <a:r>
              <a:rPr sz="1900" b="1" spc="25" dirty="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sz="1900" b="1" spc="45" dirty="0">
                <a:solidFill>
                  <a:srgbClr val="124F5C"/>
                </a:solidFill>
                <a:latin typeface="Tahoma"/>
                <a:cs typeface="Tahoma"/>
              </a:rPr>
              <a:t>es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2740151"/>
            <a:ext cx="8199120" cy="22753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461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/>
              <a:t>Imputing</a:t>
            </a:r>
            <a:r>
              <a:rPr sz="2800" spc="-50" dirty="0"/>
              <a:t> </a:t>
            </a:r>
            <a:r>
              <a:rPr sz="2800" spc="95" dirty="0"/>
              <a:t>missing</a:t>
            </a:r>
            <a:r>
              <a:rPr sz="2800" spc="-55" dirty="0"/>
              <a:t> </a:t>
            </a:r>
            <a:r>
              <a:rPr sz="2800" spc="60" dirty="0"/>
              <a:t>values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02868"/>
            <a:ext cx="7628255" cy="49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Outliers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90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column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400" b="1" spc="90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has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positive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Skewness</a:t>
            </a:r>
            <a:r>
              <a:rPr sz="14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(right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tail)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so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use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median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fill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Nan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124F5C"/>
                </a:solidFill>
                <a:latin typeface="Tahoma"/>
                <a:cs typeface="Tahoma"/>
              </a:rPr>
              <a:t>values,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511" y="1760218"/>
            <a:ext cx="5487600" cy="33390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266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80" dirty="0">
                <a:solidFill>
                  <a:srgbClr val="CC0000"/>
                </a:solidFill>
                <a:latin typeface="Tahoma"/>
                <a:cs typeface="Tahoma"/>
              </a:rPr>
              <a:t>Data</a:t>
            </a:r>
            <a:r>
              <a:rPr sz="2800" b="1" spc="-7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Cleaning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54" y="1240358"/>
            <a:ext cx="32181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315" algn="l"/>
              </a:tabLst>
            </a:pPr>
            <a:r>
              <a:rPr sz="1900" b="1" spc="-285" dirty="0">
                <a:solidFill>
                  <a:srgbClr val="124F5C"/>
                </a:solidFill>
                <a:latin typeface="Tahoma"/>
                <a:cs typeface="Tahoma"/>
              </a:rPr>
              <a:t>1.	</a:t>
            </a:r>
            <a:r>
              <a:rPr sz="1900" b="1" spc="35" dirty="0">
                <a:solidFill>
                  <a:srgbClr val="124F5C"/>
                </a:solidFill>
                <a:latin typeface="Tahoma"/>
                <a:cs typeface="Tahoma"/>
              </a:rPr>
              <a:t>Null</a:t>
            </a:r>
            <a:r>
              <a:rPr sz="19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60" dirty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9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900" b="1" spc="10" dirty="0">
                <a:solidFill>
                  <a:srgbClr val="124F5C"/>
                </a:solidFill>
                <a:latin typeface="Tahoma"/>
                <a:cs typeface="Tahoma"/>
              </a:rPr>
              <a:t>Imputation: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1726691"/>
            <a:ext cx="4332732" cy="31838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28269"/>
            <a:ext cx="574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5" dirty="0"/>
              <a:t>Replacing</a:t>
            </a:r>
            <a:r>
              <a:rPr sz="2800" spc="-55" dirty="0"/>
              <a:t> </a:t>
            </a:r>
            <a:r>
              <a:rPr sz="2800" spc="65" dirty="0"/>
              <a:t>strings</a:t>
            </a:r>
            <a:r>
              <a:rPr sz="2800" spc="-45" dirty="0"/>
              <a:t> </a:t>
            </a:r>
            <a:r>
              <a:rPr sz="2800" spc="110" dirty="0"/>
              <a:t>by</a:t>
            </a:r>
            <a:r>
              <a:rPr sz="2800" spc="-35" dirty="0"/>
              <a:t> </a:t>
            </a:r>
            <a:r>
              <a:rPr sz="2800" spc="60" dirty="0"/>
              <a:t>int</a:t>
            </a:r>
            <a:r>
              <a:rPr sz="2800" spc="-60" dirty="0"/>
              <a:t> </a:t>
            </a:r>
            <a:r>
              <a:rPr sz="2800" spc="60" dirty="0"/>
              <a:t>values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467611"/>
            <a:ext cx="5967983" cy="31859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2346" y="1104391"/>
            <a:ext cx="6367145" cy="300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1.)Popularity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Recommendation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formula: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/>
              <a:cs typeface="Verdana"/>
            </a:endParaRPr>
          </a:p>
          <a:p>
            <a:pPr marL="2066925">
              <a:lnSpc>
                <a:spcPct val="100000"/>
              </a:lnSpc>
              <a:spcBef>
                <a:spcPts val="5"/>
              </a:spcBef>
            </a:pP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Weighted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Rating(WR)=[vR/(v+m)]+[mC/(v+m)]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Where,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num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40" dirty="0">
                <a:solidFill>
                  <a:srgbClr val="124F5C"/>
                </a:solidFill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2700" marR="1203325">
              <a:lnSpc>
                <a:spcPct val="114999"/>
              </a:lnSpc>
            </a:pPr>
            <a:r>
              <a:rPr sz="14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minimum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votes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required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listed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chart;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k;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cro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wh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412" y="1100266"/>
            <a:ext cx="7405987" cy="39149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28092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825246"/>
            <a:ext cx="447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2.)Model</a:t>
            </a:r>
            <a:r>
              <a:rPr sz="18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collaborative</a:t>
            </a:r>
            <a:r>
              <a:rPr sz="18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filtering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2674620"/>
            <a:ext cx="2840736" cy="15521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555" y="2674620"/>
            <a:ext cx="3023616" cy="15315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3149" y="2065782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553" y="2139188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NMF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04391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sz="18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8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62" y="2153792"/>
            <a:ext cx="8295404" cy="22346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sz="18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8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1996439"/>
            <a:ext cx="8926068" cy="2945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7360"/>
            <a:ext cx="154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0" dirty="0"/>
              <a:t>Content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6341" y="1659102"/>
            <a:ext cx="3542665" cy="24796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Problem</a:t>
            </a:r>
            <a:r>
              <a:rPr sz="1400" b="1" spc="-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statement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Summary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Analysis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different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datasets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Cleaning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Outlier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treatment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Imputing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missing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values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Different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Recommendation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Challenges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Conclusion</a:t>
            </a:r>
            <a:endParaRPr sz="14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Future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Scope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SVD</a:t>
            </a:r>
            <a:r>
              <a:rPr sz="1800" b="1" spc="-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Model</a:t>
            </a:r>
            <a:r>
              <a:rPr sz="18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1635251"/>
            <a:ext cx="9000744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0336" y="1226947"/>
            <a:ext cx="383540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User-ID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193458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Test set: predicted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top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rated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books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180856"/>
            <a:ext cx="8046720" cy="24152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51610"/>
            <a:ext cx="34690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Test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set: actual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top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rated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books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072652"/>
            <a:ext cx="8295132" cy="24945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65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0" dirty="0"/>
              <a:t>Collaborative</a:t>
            </a:r>
            <a:r>
              <a:rPr sz="2800" spc="-30" dirty="0"/>
              <a:t> </a:t>
            </a:r>
            <a:r>
              <a:rPr sz="2800" dirty="0"/>
              <a:t>Filtering-(Item-Item</a:t>
            </a:r>
            <a:r>
              <a:rPr sz="2800" spc="-10" dirty="0"/>
              <a:t> </a:t>
            </a:r>
            <a:r>
              <a:rPr sz="2800" spc="40" dirty="0"/>
              <a:t>based)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0335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124F5C"/>
                </a:solidFill>
                <a:latin typeface="Tahoma"/>
                <a:cs typeface="Tahoma"/>
              </a:rPr>
              <a:t>3.)Collaborative</a:t>
            </a: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Filtering-(Item-Item</a:t>
            </a:r>
            <a:r>
              <a:rPr sz="18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based)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ahoma"/>
              <a:cs typeface="Tahom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ari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Near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Nei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14016"/>
            <a:ext cx="6521196" cy="22548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/>
              <a:t>Different</a:t>
            </a:r>
            <a:r>
              <a:rPr sz="2800" spc="-80" dirty="0"/>
              <a:t> </a:t>
            </a:r>
            <a:r>
              <a:rPr sz="2800" spc="95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16228"/>
            <a:ext cx="6132830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r>
              <a:rPr sz="18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Correlation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Recommendations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Harry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Potter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Sorcerer's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Stone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(Book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80" dirty="0">
                <a:solidFill>
                  <a:srgbClr val="124F5C"/>
                </a:solidFill>
                <a:latin typeface="Verdana"/>
                <a:cs typeface="Verdana"/>
              </a:rPr>
              <a:t>1)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686811"/>
            <a:ext cx="1508760" cy="2279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448" y="2686811"/>
            <a:ext cx="6896100" cy="2279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653" y="2113534"/>
            <a:ext cx="512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1960" y="2243455"/>
            <a:ext cx="681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put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124F5C"/>
                </a:solidFill>
                <a:latin typeface="Tahoma"/>
                <a:cs typeface="Tahoma"/>
              </a:rPr>
              <a:t>4.)Collaborative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124F5C"/>
                </a:solidFill>
                <a:latin typeface="Tahoma"/>
                <a:cs typeface="Tahoma"/>
              </a:rPr>
              <a:t>Filtering-(User-Item</a:t>
            </a:r>
            <a:r>
              <a:rPr sz="18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based)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61" y="1806366"/>
            <a:ext cx="7302638" cy="28496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C0000"/>
                </a:solidFill>
                <a:latin typeface="Tahoma"/>
                <a:cs typeface="Tahoma"/>
              </a:rPr>
              <a:t>Different</a:t>
            </a:r>
            <a:r>
              <a:rPr sz="2800" b="1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CC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733" y="1510267"/>
            <a:ext cx="7705725" cy="3447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852" y="1087882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18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Results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" y="125094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/>
              <a:t>Con</a:t>
            </a:r>
            <a:r>
              <a:rPr sz="2800" spc="130" dirty="0"/>
              <a:t>c</a:t>
            </a:r>
            <a:r>
              <a:rPr sz="2800" spc="65" dirty="0"/>
              <a:t>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9156" y="935888"/>
            <a:ext cx="8296909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6985" indent="-311150">
              <a:lnSpc>
                <a:spcPct val="115500"/>
              </a:lnSpc>
              <a:spcBef>
                <a:spcPts val="10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EDA,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Tahoma"/>
                <a:cs typeface="Tahoma"/>
              </a:rPr>
              <a:t>Top-10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spc="1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rated</a:t>
            </a:r>
            <a:r>
              <a:rPr sz="1300" b="1" spc="1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1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300" b="1" spc="1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essentially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novels.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1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like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Lovely</a:t>
            </a:r>
            <a:r>
              <a:rPr sz="1300" b="1" spc="1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Bone </a:t>
            </a:r>
            <a:r>
              <a:rPr sz="1300" b="1" spc="-3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Secret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Life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Bees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very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perceived.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marR="5080" indent="-311150">
              <a:lnSpc>
                <a:spcPct val="114599"/>
              </a:lnSpc>
              <a:spcBef>
                <a:spcPts val="107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10" dirty="0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sz="1300" b="1" spc="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readers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were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age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bracket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Tahoma"/>
                <a:cs typeface="Tahoma"/>
              </a:rPr>
              <a:t>20-35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10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them</a:t>
            </a:r>
            <a:r>
              <a:rPr sz="1300" b="1" spc="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5" dirty="0">
                <a:solidFill>
                  <a:srgbClr val="124F5C"/>
                </a:solidFill>
                <a:latin typeface="Tahoma"/>
                <a:cs typeface="Tahoma"/>
              </a:rPr>
              <a:t>came</a:t>
            </a:r>
            <a:r>
              <a:rPr sz="1300" b="1" spc="114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from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North </a:t>
            </a:r>
            <a:r>
              <a:rPr sz="1300" b="1" spc="-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American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European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countries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namely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USA,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Canada,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UK,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Germany</a:t>
            </a:r>
            <a:r>
              <a:rPr sz="13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Spain.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marR="6350" indent="-311150">
              <a:lnSpc>
                <a:spcPct val="115399"/>
              </a:lnSpc>
              <a:spcBef>
                <a:spcPts val="106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105" dirty="0">
                <a:solidFill>
                  <a:srgbClr val="124F5C"/>
                </a:solidFill>
                <a:latin typeface="Tahoma"/>
                <a:cs typeface="Tahoma"/>
              </a:rPr>
              <a:t>If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look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at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distribution,</a:t>
            </a:r>
            <a:r>
              <a:rPr sz="1300" b="1" spc="1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spc="1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have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high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maximum </a:t>
            </a:r>
            <a:r>
              <a:rPr sz="1300" b="1" spc="-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being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rated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8.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Ratings</a:t>
            </a:r>
            <a:r>
              <a:rPr sz="13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below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Tahoma"/>
                <a:cs typeface="Tahoma"/>
              </a:rPr>
              <a:t>5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are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few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number.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1295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Author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3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most</a:t>
            </a:r>
            <a:r>
              <a:rPr sz="13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Agatha</a:t>
            </a:r>
            <a:r>
              <a:rPr sz="13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Christie,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William</a:t>
            </a:r>
            <a:r>
              <a:rPr sz="13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Shakespeare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Stephen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King.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Tahoma"/>
              <a:cs typeface="Tahoma"/>
            </a:endParaRPr>
          </a:p>
          <a:p>
            <a:pPr marL="323215" marR="5715" indent="-311150">
              <a:lnSpc>
                <a:spcPct val="114599"/>
              </a:lnSpc>
              <a:spcBef>
                <a:spcPts val="107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modelling,</a:t>
            </a:r>
            <a:r>
              <a:rPr sz="1300" b="1" spc="10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0" dirty="0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sz="1300" b="1" spc="10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observed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that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1300" b="1" spc="1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300" b="1" spc="1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collaborative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0" dirty="0">
                <a:solidFill>
                  <a:srgbClr val="124F5C"/>
                </a:solidFill>
                <a:latin typeface="Tahoma"/>
                <a:cs typeface="Tahoma"/>
              </a:rPr>
              <a:t>filtering</a:t>
            </a:r>
            <a:r>
              <a:rPr sz="1300" b="1" spc="1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SVD</a:t>
            </a:r>
            <a:r>
              <a:rPr sz="1300" b="1" spc="1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technique </a:t>
            </a:r>
            <a:r>
              <a:rPr sz="1300" b="1" spc="-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worked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way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0" dirty="0">
                <a:solidFill>
                  <a:srgbClr val="124F5C"/>
                </a:solidFill>
                <a:latin typeface="Tahoma"/>
                <a:cs typeface="Tahoma"/>
              </a:rPr>
              <a:t>better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0" dirty="0">
                <a:solidFill>
                  <a:srgbClr val="124F5C"/>
                </a:solidFill>
                <a:latin typeface="Tahoma"/>
                <a:cs typeface="Tahoma"/>
              </a:rPr>
              <a:t>than</a:t>
            </a:r>
            <a:r>
              <a:rPr sz="13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60" dirty="0">
                <a:solidFill>
                  <a:srgbClr val="124F5C"/>
                </a:solidFill>
                <a:latin typeface="Tahoma"/>
                <a:cs typeface="Tahoma"/>
              </a:rPr>
              <a:t>NMF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35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3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25" dirty="0">
                <a:solidFill>
                  <a:srgbClr val="124F5C"/>
                </a:solidFill>
                <a:latin typeface="Tahoma"/>
                <a:cs typeface="Tahoma"/>
              </a:rPr>
              <a:t>lower</a:t>
            </a:r>
            <a:r>
              <a:rPr sz="13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50" dirty="0">
                <a:solidFill>
                  <a:srgbClr val="124F5C"/>
                </a:solidFill>
                <a:latin typeface="Tahoma"/>
                <a:cs typeface="Tahoma"/>
              </a:rPr>
              <a:t>Mean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45" dirty="0">
                <a:solidFill>
                  <a:srgbClr val="124F5C"/>
                </a:solidFill>
                <a:latin typeface="Tahoma"/>
                <a:cs typeface="Tahoma"/>
              </a:rPr>
              <a:t>Absolute</a:t>
            </a:r>
            <a:r>
              <a:rPr sz="13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15" dirty="0">
                <a:solidFill>
                  <a:srgbClr val="124F5C"/>
                </a:solidFill>
                <a:latin typeface="Tahoma"/>
                <a:cs typeface="Tahoma"/>
              </a:rPr>
              <a:t>Error</a:t>
            </a:r>
            <a:r>
              <a:rPr sz="13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Tahoma"/>
                <a:cs typeface="Tahoma"/>
              </a:rPr>
              <a:t>(MAE) </a:t>
            </a:r>
            <a:r>
              <a:rPr sz="1300" b="1" spc="-70" dirty="0">
                <a:solidFill>
                  <a:srgbClr val="124F5C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/>
              <a:t>Con</a:t>
            </a:r>
            <a:r>
              <a:rPr sz="2800" spc="130" dirty="0"/>
              <a:t>c</a:t>
            </a:r>
            <a:r>
              <a:rPr sz="2800" spc="65" dirty="0"/>
              <a:t>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836612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5100"/>
              </a:lnSpc>
              <a:spcBef>
                <a:spcPts val="100"/>
              </a:spcBef>
              <a:buClr>
                <a:srgbClr val="F5FCFF"/>
              </a:buClr>
              <a:buSzPct val="5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recommendation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loyal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customers.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recommendation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today are very powerful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they can </a:t>
            </a:r>
            <a:r>
              <a:rPr sz="2000" dirty="0">
                <a:latin typeface="Times New Roman"/>
                <a:cs typeface="Times New Roman"/>
              </a:rPr>
              <a:t>handle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customer too who has visited the site for the first </a:t>
            </a:r>
            <a:r>
              <a:rPr sz="2000" spc="-10" dirty="0">
                <a:latin typeface="Times New Roman"/>
                <a:cs typeface="Times New Roman"/>
              </a:rPr>
              <a:t>time.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recommend 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products </a:t>
            </a:r>
            <a:r>
              <a:rPr sz="2000" dirty="0">
                <a:latin typeface="Times New Roman"/>
                <a:cs typeface="Times New Roman"/>
              </a:rPr>
              <a:t>which are </a:t>
            </a:r>
            <a:r>
              <a:rPr sz="2000" spc="-5" dirty="0">
                <a:latin typeface="Times New Roman"/>
                <a:cs typeface="Times New Roman"/>
              </a:rPr>
              <a:t>currently trending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highly rated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 recommend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profitto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marL="127000" marR="252095">
              <a:lnSpc>
                <a:spcPct val="114999"/>
              </a:lnSpc>
              <a:spcBef>
                <a:spcPts val="20"/>
              </a:spcBef>
            </a:pP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book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recommendation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 system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type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recommendation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system</a:t>
            </a:r>
            <a:r>
              <a:rPr sz="1800" spc="-1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where</a:t>
            </a:r>
            <a:r>
              <a:rPr sz="1800" spc="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have</a:t>
            </a:r>
            <a:r>
              <a:rPr sz="1800" spc="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 similar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type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books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 the reader based on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his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interest. The books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recommendation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system is used by online 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websites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which provide ebooks like google 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F5FCFF"/>
                </a:solidFill>
                <a:latin typeface="Times New Roman"/>
                <a:cs typeface="Times New Roman"/>
              </a:rPr>
              <a:t>playbooks,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open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library,</a:t>
            </a:r>
            <a:r>
              <a:rPr sz="1800" spc="-4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good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Read’s,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etc</a:t>
            </a:r>
            <a:r>
              <a:rPr sz="1800" dirty="0">
                <a:solidFill>
                  <a:srgbClr val="F5FC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0948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/>
              <a:t>Challenges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3884" cy="293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>
              <a:lnSpc>
                <a:spcPct val="115199"/>
              </a:lnSpc>
              <a:spcBef>
                <a:spcPts val="9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Handling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sparsity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major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well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since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interactions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were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not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present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majority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books.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Understanding</a:t>
            </a:r>
            <a:r>
              <a:rPr sz="1400" b="1" spc="-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metric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evaluation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well.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5715" indent="-317500">
              <a:lnSpc>
                <a:spcPct val="114999"/>
              </a:lnSpc>
              <a:spcBef>
                <a:spcPts val="108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Since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consisted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text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data,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cleaning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4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major</a:t>
            </a:r>
            <a:r>
              <a:rPr sz="1400" b="1" spc="4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challenge</a:t>
            </a:r>
            <a:r>
              <a:rPr sz="1400" b="1" spc="4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in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features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like</a:t>
            </a:r>
            <a:r>
              <a:rPr sz="14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Location</a:t>
            </a:r>
            <a:r>
              <a:rPr sz="14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124F5C"/>
                </a:solidFill>
                <a:latin typeface="Tahoma"/>
                <a:cs typeface="Tahoma"/>
              </a:rPr>
              <a:t>etc..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indent="-317500">
              <a:lnSpc>
                <a:spcPct val="100000"/>
              </a:lnSpc>
              <a:spcBef>
                <a:spcPts val="133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Decision</a:t>
            </a:r>
            <a:r>
              <a:rPr sz="1400" b="1" spc="3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making</a:t>
            </a:r>
            <a:r>
              <a:rPr sz="1400" b="1" spc="3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3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missing</a:t>
            </a:r>
            <a:r>
              <a:rPr sz="1400" b="1" spc="3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400" b="1" spc="3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imputations</a:t>
            </a:r>
            <a:r>
              <a:rPr sz="1400" b="1" spc="3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3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outlier</a:t>
            </a:r>
            <a:r>
              <a:rPr sz="1400" b="1" spc="3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treatment</a:t>
            </a:r>
            <a:r>
              <a:rPr sz="1400" b="1" spc="3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was</a:t>
            </a:r>
            <a:r>
              <a:rPr sz="1400" b="1" spc="3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quite</a:t>
            </a:r>
            <a:endParaRPr sz="14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54"/>
              </a:spcBef>
            </a:pP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challenging</a:t>
            </a:r>
            <a:r>
              <a:rPr sz="14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as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well.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 dirty="0"/>
              <a:t>Problem</a:t>
            </a:r>
            <a:r>
              <a:rPr sz="2800" spc="-75" dirty="0"/>
              <a:t> </a:t>
            </a:r>
            <a:r>
              <a:rPr sz="2800" spc="90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09008" y="1553267"/>
            <a:ext cx="4263390" cy="272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Duri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eca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es,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of  Youtube,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Amazon,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Netflix,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many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other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such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serv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s,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ec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mmen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ms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become 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much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more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important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our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lives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ms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pe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and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evant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Verdana"/>
              <a:cs typeface="Verdana"/>
            </a:endParaRPr>
          </a:p>
          <a:p>
            <a:pPr marL="12700" marR="145415">
              <a:lnSpc>
                <a:spcPct val="114999"/>
              </a:lnSpc>
            </a:pP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main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objective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is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 create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recommendation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system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recommend </a:t>
            </a:r>
            <a:r>
              <a:rPr sz="1400" b="1" spc="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relevant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books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users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based</a:t>
            </a:r>
            <a:r>
              <a:rPr sz="14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popularity </a:t>
            </a:r>
            <a:r>
              <a:rPr sz="1400" b="1" spc="-39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interests.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1499616"/>
            <a:ext cx="3810000" cy="32041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/>
              <a:t>Future</a:t>
            </a:r>
            <a:r>
              <a:rPr sz="2800" spc="-95" dirty="0"/>
              <a:t> </a:t>
            </a:r>
            <a:r>
              <a:rPr sz="2800" spc="110" dirty="0"/>
              <a:t>Scope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6425" cy="214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15100"/>
              </a:lnSpc>
              <a:spcBef>
                <a:spcPts val="10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Given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more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information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regarding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books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dataset,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namely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features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like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Genre,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Description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etc,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we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could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implement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content-filtering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recommendation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system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compare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0" dirty="0">
                <a:solidFill>
                  <a:srgbClr val="124F5C"/>
                </a:solidFill>
                <a:latin typeface="Tahoma"/>
                <a:cs typeface="Tahoma"/>
              </a:rPr>
              <a:t>results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with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existing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collaborative-filtering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system.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Tahoma"/>
              <a:cs typeface="Tahoma"/>
            </a:endParaRPr>
          </a:p>
          <a:p>
            <a:pPr marL="329565" marR="5080" indent="-317500" algn="just">
              <a:lnSpc>
                <a:spcPct val="114999"/>
              </a:lnSpc>
              <a:spcBef>
                <a:spcPts val="108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120" dirty="0">
                <a:solidFill>
                  <a:srgbClr val="124F5C"/>
                </a:solidFill>
                <a:latin typeface="Tahoma"/>
                <a:cs typeface="Tahoma"/>
              </a:rPr>
              <a:t>We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would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like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explore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various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clustering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approaches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for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clustering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the </a:t>
            </a:r>
            <a:r>
              <a:rPr sz="1400" b="1" spc="25" dirty="0">
                <a:solidFill>
                  <a:srgbClr val="124F5C"/>
                </a:solidFill>
                <a:latin typeface="Tahoma"/>
                <a:cs typeface="Tahoma"/>
              </a:rPr>
              <a:t>users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based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on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Age,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Location </a:t>
            </a:r>
            <a:r>
              <a:rPr sz="1400" b="1" dirty="0">
                <a:solidFill>
                  <a:srgbClr val="124F5C"/>
                </a:solidFill>
                <a:latin typeface="Tahoma"/>
                <a:cs typeface="Tahoma"/>
              </a:rPr>
              <a:t>etc., </a:t>
            </a:r>
            <a:r>
              <a:rPr sz="1400" b="1" spc="55" dirty="0">
                <a:solidFill>
                  <a:srgbClr val="124F5C"/>
                </a:solidFill>
                <a:latin typeface="Tahoma"/>
                <a:cs typeface="Tahoma"/>
              </a:rPr>
              <a:t>and then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implement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voting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algorithms </a:t>
            </a:r>
            <a:r>
              <a:rPr sz="1400" b="1" spc="30" dirty="0">
                <a:solidFill>
                  <a:srgbClr val="124F5C"/>
                </a:solidFill>
                <a:latin typeface="Tahoma"/>
                <a:cs typeface="Tahoma"/>
              </a:rPr>
              <a:t>to </a:t>
            </a:r>
            <a:r>
              <a:rPr sz="1400" b="1" spc="70" dirty="0">
                <a:solidFill>
                  <a:srgbClr val="124F5C"/>
                </a:solidFill>
                <a:latin typeface="Tahoma"/>
                <a:cs typeface="Tahoma"/>
              </a:rPr>
              <a:t>recommend </a:t>
            </a:r>
            <a:r>
              <a:rPr sz="1400" b="1" spc="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124F5C"/>
                </a:solidFill>
                <a:latin typeface="Tahoma"/>
                <a:cs typeface="Tahoma"/>
              </a:rPr>
              <a:t>items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to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user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5" dirty="0">
                <a:solidFill>
                  <a:srgbClr val="124F5C"/>
                </a:solidFill>
                <a:latin typeface="Tahoma"/>
                <a:cs typeface="Tahoma"/>
              </a:rPr>
              <a:t>depending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on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4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cluster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35" dirty="0">
                <a:solidFill>
                  <a:srgbClr val="124F5C"/>
                </a:solidFill>
                <a:latin typeface="Tahoma"/>
                <a:cs typeface="Tahoma"/>
              </a:rPr>
              <a:t>into</a:t>
            </a:r>
            <a:r>
              <a:rPr sz="14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60" dirty="0">
                <a:solidFill>
                  <a:srgbClr val="124F5C"/>
                </a:solidFill>
                <a:latin typeface="Tahoma"/>
                <a:cs typeface="Tahoma"/>
              </a:rPr>
              <a:t>which</a:t>
            </a:r>
            <a:r>
              <a:rPr sz="14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10" dirty="0">
                <a:solidFill>
                  <a:srgbClr val="124F5C"/>
                </a:solidFill>
                <a:latin typeface="Tahoma"/>
                <a:cs typeface="Tahoma"/>
              </a:rPr>
              <a:t>it</a:t>
            </a:r>
            <a:r>
              <a:rPr sz="14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124F5C"/>
                </a:solidFill>
                <a:latin typeface="Tahoma"/>
                <a:cs typeface="Tahoma"/>
              </a:rPr>
              <a:t>belongs.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Thank</a:t>
            </a:r>
            <a:r>
              <a:rPr spc="-110" dirty="0"/>
              <a:t> </a:t>
            </a:r>
            <a:r>
              <a:rPr spc="155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0"/>
            <a:ext cx="6463665" cy="84328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00" spc="80" dirty="0"/>
              <a:t>Data</a:t>
            </a:r>
            <a:r>
              <a:rPr sz="2800" spc="-60" dirty="0"/>
              <a:t> </a:t>
            </a:r>
            <a:r>
              <a:rPr sz="2800" spc="105" dirty="0"/>
              <a:t>Summary</a:t>
            </a:r>
            <a:endParaRPr sz="2800"/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b="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3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b="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30" dirty="0">
                <a:solidFill>
                  <a:srgbClr val="124F5C"/>
                </a:solidFill>
                <a:latin typeface="Verdana"/>
                <a:cs typeface="Verdana"/>
              </a:rPr>
              <a:t>comprised</a:t>
            </a:r>
            <a:r>
              <a:rPr sz="1400" b="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15" dirty="0">
                <a:solidFill>
                  <a:srgbClr val="124F5C"/>
                </a:solidFill>
                <a:latin typeface="Verdana"/>
                <a:cs typeface="Verdana"/>
              </a:rPr>
              <a:t>three</a:t>
            </a:r>
            <a:r>
              <a:rPr sz="1400" b="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20" dirty="0">
                <a:solidFill>
                  <a:srgbClr val="124F5C"/>
                </a:solidFill>
                <a:latin typeface="Verdana"/>
                <a:cs typeface="Verdana"/>
              </a:rPr>
              <a:t>csv</a:t>
            </a:r>
            <a:r>
              <a:rPr sz="1400" b="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10" dirty="0">
                <a:solidFill>
                  <a:srgbClr val="124F5C"/>
                </a:solidFill>
                <a:latin typeface="Verdana"/>
                <a:cs typeface="Verdana"/>
              </a:rPr>
              <a:t>files::</a:t>
            </a:r>
            <a:r>
              <a:rPr sz="1400" b="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40" dirty="0">
                <a:solidFill>
                  <a:srgbClr val="124F5C"/>
                </a:solidFill>
                <a:latin typeface="Verdana"/>
                <a:cs typeface="Verdana"/>
              </a:rPr>
              <a:t>User_df,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30" dirty="0">
                <a:solidFill>
                  <a:srgbClr val="124F5C"/>
                </a:solidFill>
                <a:latin typeface="Verdana"/>
                <a:cs typeface="Verdana"/>
              </a:rPr>
              <a:t>Books_df,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Ratings_df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1037310"/>
            <a:ext cx="6284595" cy="10344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Users_dataset.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76555" algn="l"/>
                <a:tab pos="37719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que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r)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76555" algn="l"/>
                <a:tab pos="377190" algn="l"/>
              </a:tabLst>
            </a:pP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(contains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city,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separated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commas)</a:t>
            </a:r>
            <a:endParaRPr sz="1400">
              <a:latin typeface="Verdana"/>
              <a:cs typeface="Verdana"/>
            </a:endParaRPr>
          </a:p>
          <a:p>
            <a:pPr marL="376555" indent="-317500">
              <a:lnSpc>
                <a:spcPct val="100000"/>
              </a:lnSpc>
              <a:spcBef>
                <a:spcPts val="465"/>
              </a:spcBef>
              <a:buFont typeface="Times New Roman"/>
              <a:buChar char="●"/>
              <a:tabLst>
                <a:tab pos="376555" algn="l"/>
                <a:tab pos="377190" algn="l"/>
                <a:tab pos="3641725" algn="l"/>
              </a:tabLst>
            </a:pP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788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3)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70" y="2267559"/>
            <a:ext cx="2940685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Books_dataset.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que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eac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k)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Book-Title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Book-Author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Year-Of-Publication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Publisher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70" y="3985056"/>
            <a:ext cx="1507490" cy="7626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Ratings_dataset.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User-ID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ISBN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734" y="2625953"/>
            <a:ext cx="2936875" cy="10833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Image-URL-S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Image-URL-M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Image-URL-L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85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Sha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aset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713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734" y="4315817"/>
            <a:ext cx="301561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Book-Rating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Dat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38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39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78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3)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6292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/>
              <a:t>Observations</a:t>
            </a:r>
            <a:r>
              <a:rPr sz="2800" spc="-15" dirty="0"/>
              <a:t> </a:t>
            </a:r>
            <a:r>
              <a:rPr sz="2800" spc="90" dirty="0"/>
              <a:t>from</a:t>
            </a:r>
            <a:r>
              <a:rPr sz="2800" spc="-25" dirty="0"/>
              <a:t> </a:t>
            </a:r>
            <a:r>
              <a:rPr sz="2800" spc="10" dirty="0"/>
              <a:t>Users_df</a:t>
            </a:r>
            <a:r>
              <a:rPr sz="2800" spc="-35" dirty="0"/>
              <a:t> </a:t>
            </a:r>
            <a:r>
              <a:rPr sz="2800" spc="-5" dirty="0"/>
              <a:t>(Age)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697202"/>
            <a:ext cx="346710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here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fr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0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umn.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7932" y="1289303"/>
            <a:ext cx="5116068" cy="3648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6292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/>
              <a:t>Observations</a:t>
            </a:r>
            <a:r>
              <a:rPr sz="2800" spc="-15" dirty="0"/>
              <a:t> </a:t>
            </a:r>
            <a:r>
              <a:rPr sz="2800" spc="90" dirty="0"/>
              <a:t>from</a:t>
            </a:r>
            <a:r>
              <a:rPr sz="2800" spc="-25" dirty="0"/>
              <a:t> </a:t>
            </a:r>
            <a:r>
              <a:rPr sz="2800" spc="10" dirty="0"/>
              <a:t>Users_df</a:t>
            </a:r>
            <a:r>
              <a:rPr sz="2800" spc="-35" dirty="0"/>
              <a:t> </a:t>
            </a:r>
            <a:r>
              <a:rPr sz="2800" spc="-5" dirty="0"/>
              <a:t>(Age)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697202"/>
            <a:ext cx="295783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stri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but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ew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400">
              <a:latin typeface="Verdana"/>
              <a:cs typeface="Verdana"/>
            </a:endParaRPr>
          </a:p>
          <a:p>
            <a:pPr marL="329565" marR="43815" indent="-329565">
              <a:lnSpc>
                <a:spcPct val="114999"/>
              </a:lnSpc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act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age  gr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855" y="1226818"/>
            <a:ext cx="5169992" cy="3798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164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/>
              <a:t>Observations</a:t>
            </a:r>
            <a:r>
              <a:rPr sz="2800" spc="-5" dirty="0"/>
              <a:t> </a:t>
            </a:r>
            <a:r>
              <a:rPr sz="2800" spc="90" dirty="0"/>
              <a:t>from</a:t>
            </a:r>
            <a:r>
              <a:rPr sz="2800" spc="-20" dirty="0"/>
              <a:t> </a:t>
            </a:r>
            <a:r>
              <a:rPr sz="2800" spc="10" dirty="0"/>
              <a:t>Users_df</a:t>
            </a:r>
            <a:r>
              <a:rPr sz="2800" spc="-30" dirty="0"/>
              <a:t> </a:t>
            </a:r>
            <a:r>
              <a:rPr sz="2800" spc="15" dirty="0"/>
              <a:t>(Location)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758" y="1188290"/>
            <a:ext cx="471995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Splitting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analysing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country.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1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acti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rea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USA.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1879092"/>
            <a:ext cx="6553097" cy="3008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8761"/>
            <a:ext cx="6974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75" dirty="0">
                <a:solidFill>
                  <a:srgbClr val="CC0000"/>
                </a:solidFill>
                <a:latin typeface="Tahoma"/>
                <a:cs typeface="Tahoma"/>
              </a:rPr>
              <a:t>Observations</a:t>
            </a:r>
            <a:r>
              <a:rPr sz="2800" b="1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0" dirty="0">
                <a:solidFill>
                  <a:srgbClr val="CC0000"/>
                </a:solidFill>
                <a:latin typeface="Tahoma"/>
                <a:cs typeface="Tahoma"/>
              </a:rPr>
              <a:t>from</a:t>
            </a:r>
            <a:r>
              <a:rPr sz="28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55" dirty="0">
                <a:solidFill>
                  <a:srgbClr val="CC0000"/>
                </a:solidFill>
                <a:latin typeface="Tahoma"/>
                <a:cs typeface="Tahoma"/>
              </a:rPr>
              <a:t>Book_df</a:t>
            </a:r>
            <a:r>
              <a:rPr sz="2800" b="1" spc="-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10" dirty="0">
                <a:solidFill>
                  <a:srgbClr val="CC0000"/>
                </a:solidFill>
                <a:latin typeface="Tahoma"/>
                <a:cs typeface="Tahoma"/>
              </a:rPr>
              <a:t>(Authors)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750" y="1237614"/>
            <a:ext cx="6087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Agatha</a:t>
            </a:r>
            <a:r>
              <a:rPr sz="14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Christie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wrote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313" y="1631583"/>
            <a:ext cx="8001974" cy="3193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8761"/>
            <a:ext cx="7447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75" dirty="0">
                <a:solidFill>
                  <a:srgbClr val="CC0000"/>
                </a:solidFill>
                <a:latin typeface="Tahoma"/>
                <a:cs typeface="Tahoma"/>
              </a:rPr>
              <a:t>Observations</a:t>
            </a:r>
            <a:r>
              <a:rPr sz="2800" b="1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90" dirty="0">
                <a:solidFill>
                  <a:srgbClr val="CC0000"/>
                </a:solidFill>
                <a:latin typeface="Tahoma"/>
                <a:cs typeface="Tahoma"/>
              </a:rPr>
              <a:t>from</a:t>
            </a:r>
            <a:r>
              <a:rPr sz="2800" b="1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55" dirty="0">
                <a:solidFill>
                  <a:srgbClr val="CC0000"/>
                </a:solidFill>
                <a:latin typeface="Tahoma"/>
                <a:cs typeface="Tahoma"/>
              </a:rPr>
              <a:t>Book_df</a:t>
            </a:r>
            <a:r>
              <a:rPr sz="2800" b="1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800" b="1" spc="20" dirty="0">
                <a:solidFill>
                  <a:srgbClr val="CC0000"/>
                </a:solidFill>
                <a:latin typeface="Tahoma"/>
                <a:cs typeface="Tahoma"/>
              </a:rPr>
              <a:t>(Publishers)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750" y="1237614"/>
            <a:ext cx="5965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Harlequin</a:t>
            </a:r>
            <a:r>
              <a:rPr sz="14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published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6" y="1645918"/>
            <a:ext cx="8520684" cy="3415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954</Words>
  <Application>Microsoft Office PowerPoint</Application>
  <PresentationFormat>On-screen Show (16:9)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Capstone Project </vt:lpstr>
      <vt:lpstr>Content</vt:lpstr>
      <vt:lpstr>Problem Statement</vt:lpstr>
      <vt:lpstr>Data Summary The dataset is comprised of three csv files:: User_df, Books_df, Ratings_df</vt:lpstr>
      <vt:lpstr>Observations from Users_df (Age)</vt:lpstr>
      <vt:lpstr>Observations from Users_df (Age)</vt:lpstr>
      <vt:lpstr>Observations from Users_df (Location)</vt:lpstr>
      <vt:lpstr>PowerPoint Presentation</vt:lpstr>
      <vt:lpstr>PowerPoint Presentation</vt:lpstr>
      <vt:lpstr>Observations from Ratings_df (Book_Rating)</vt:lpstr>
      <vt:lpstr>Data Cleaning</vt:lpstr>
      <vt:lpstr>Imputing missing values</vt:lpstr>
      <vt:lpstr>PowerPoint Presentation</vt:lpstr>
      <vt:lpstr>Replacing strings by int values</vt:lpstr>
      <vt:lpstr>Different Models</vt:lpstr>
      <vt:lpstr>Different Models</vt:lpstr>
      <vt:lpstr>Different Models</vt:lpstr>
      <vt:lpstr>PowerPoint Presentation</vt:lpstr>
      <vt:lpstr>PowerPoint Presentation</vt:lpstr>
      <vt:lpstr>PowerPoint Presentation</vt:lpstr>
      <vt:lpstr>Different Models</vt:lpstr>
      <vt:lpstr>PowerPoint Presentation</vt:lpstr>
      <vt:lpstr>Collaborative Filtering-(Item-Item based)</vt:lpstr>
      <vt:lpstr>Different Models</vt:lpstr>
      <vt:lpstr>PowerPoint Presentation</vt:lpstr>
      <vt:lpstr>PowerPoint Presentation</vt:lpstr>
      <vt:lpstr>Conclusion</vt:lpstr>
      <vt:lpstr>Conclusion</vt:lpstr>
      <vt:lpstr>Challenges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III  Team 3 :  BOOK RECOMMENDATION SYSTEM  Team Members          Shyam Sundar K           Fathima K</dc:title>
  <dc:creator>syed sharin</dc:creator>
  <cp:lastModifiedBy>Krishanu Saha</cp:lastModifiedBy>
  <cp:revision>1</cp:revision>
  <dcterms:created xsi:type="dcterms:W3CDTF">2023-05-22T05:03:29Z</dcterms:created>
  <dcterms:modified xsi:type="dcterms:W3CDTF">2023-05-22T05:21:22Z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2023-05-22T00:00:00Z</vt:filetime>
  </property>
</Properties>
</file>