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  <p:sldMasterId id="214748366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967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Resting slide on screen before you begin presenting.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Locate the code that represents the functionality that will be refactored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Identify a service interface that will be the “go-to” for the rest of the monolith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Use the proxy pattern and modify existing code so that it exclusively funnels through this service interface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Create an implementation for the monolith to talk to our new microservice, and provide code to bridge any “impedance mismatch”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Point the monolith to the new service via the new implementation</a:t>
            </a:r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Discovery - we need a simple approach to enable locating microservices by name and at a known catalog endpoint. And use this dynamically at runtime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Breaker - if a service becomes unavailable, a “fallback method (to an alternative service with similar functionality) can be invoked instead. Normal operations is automatically restored once the failing service is available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driven design effort begins where domain modeling ends. Ramnivas Laddad recommends the following steps on how to go about implementing a domain object model. He emphasizes on putting more focus on domain objects than services in the domain model.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domain entities and domain logic.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without a service layer initially and only add services where the logic doesn't belong in any domain entity or value object.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CI and Refactoring to make the implementation as closely aligned as possible with the domain model.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well, in a time when SOA was all the rage...</a:t>
            </a: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00" cy="5793600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Forces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Team of developers working on a project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New team members must be productive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Application must be easy to understand and modify</a:t>
            </a: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up - scalability, availability and resiliency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Multi-module packaged in single WAR or even EAR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Single directory hierarchy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N-Tier Architecture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Layered Architecture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context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Complexity becomes the enemy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Overloaded web container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Continuous delivery becomes burdensome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Scale out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Technical debt</a:t>
            </a:r>
          </a:p>
          <a:p>
            <a:pPr marL="628650" marR="0" lvl="1" indent="-171450" algn="l" rtl="0">
              <a:lnSpc>
                <a:spcPct val="150000"/>
              </a:lnSpc>
              <a:spcBef>
                <a:spcPts val="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Domain specificity</a:t>
            </a: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00" cy="208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 object here is if you fail then fail fast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the methodology for designing a microservice?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break up a monolith?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the design patterns? </a:t>
            </a: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the Jedi is the focus here, design patterns and architecture to move us away from the dark side</a:t>
            </a:r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95170" y="2972430"/>
            <a:ext cx="6267658" cy="5793719"/>
          </a:xfrm>
          <a:prstGeom prst="rect">
            <a:avLst/>
          </a:prstGeom>
          <a:noFill/>
          <a:ln>
            <a:noFill/>
          </a:ln>
        </p:spPr>
        <p:txBody>
          <a:bodyPr wrap="square" lIns="90550" tIns="90550" rIns="90550" bIns="90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49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Pag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92604" y="1214375"/>
            <a:ext cx="8726740" cy="32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■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53998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8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2013 Pivotal. All rights reserved.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8" cy="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76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65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302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419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5080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5969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673100" algn="ctr" rtl="0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66767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392"/>
                </a:srgbClr>
              </a:gs>
            </a:gsLst>
            <a:lin ang="162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2728910" y="1006879"/>
            <a:ext cx="6048376" cy="12187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marR="0" lvl="3" indent="-13493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—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31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Verdana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4D4D4D"/>
              </a:buClr>
              <a:buSzPct val="250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95DD"/>
              </a:buClr>
              <a:buFont typeface="Calibri"/>
              <a:buNone/>
              <a:defRPr sz="3200" b="0" i="0" u="none" strike="noStrike" cap="none">
                <a:solidFill>
                  <a:srgbClr val="2C95D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95DD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66725" y="240819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33425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0E675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524347" y="465181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pivotal_gree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88438" y="4656657"/>
            <a:ext cx="831213" cy="20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8774"/>
              </a:buClr>
              <a:buFont typeface="Arial"/>
              <a:buNone/>
              <a:defRPr sz="2800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4300" y="624362"/>
            <a:ext cx="8796338" cy="288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7F7F7F"/>
              </a:buClr>
              <a:buFont typeface="Arial"/>
              <a:buChar char="●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ivotal_te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337" cy="2738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pivotal_te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72779" y="4855076"/>
            <a:ext cx="731519" cy="17129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lvl="1" indent="-12678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lvl="2" indent="-12653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lvl="3" indent="-12631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lvl="4" indent="-1260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lvl="5" indent="-12586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lvl="6" indent="-12562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lvl="7" indent="-12539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lvl="8" indent="-12517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8" cy="2746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SF_Bridge-0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182730">
              <a:alpha val="76862"/>
            </a:srgb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3110" y="978441"/>
            <a:ext cx="1368553" cy="33627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23454" y="1898424"/>
            <a:ext cx="7897089" cy="73866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700" b="1">
                <a:solidFill>
                  <a:srgbClr val="00AE9E"/>
                </a:solidFill>
              </a:rPr>
              <a:t>Getting started with Microservices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26110" y="2755267"/>
            <a:ext cx="6871969" cy="87511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lt1"/>
                </a:solidFill>
              </a:rPr>
              <a:t>Safely delivering to production with speed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32" y="0"/>
            <a:ext cx="1346868" cy="134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12-Factor Compliance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13721" y="847882"/>
            <a:ext cx="4343400" cy="37342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file based access to resources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code on demand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coordinate cross service configurations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route public requests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and write persistent data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and remove resources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714239" y="852483"/>
            <a:ext cx="4343400" cy="37296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 internal and external events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isolate resources and failures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measure performance and health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and determine failure (plan &amp; provoke failure)</a:t>
            </a: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recover failures</a:t>
            </a:r>
          </a:p>
          <a:p>
            <a:pPr marL="457200" marR="0" lvl="0" indent="-457200" algn="l" rtl="0">
              <a:spcBef>
                <a:spcPts val="4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 tomorrow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Evaluate for the Cloud</a:t>
            </a:r>
          </a:p>
        </p:txBody>
      </p:sp>
      <p:grpSp>
        <p:nvGrpSpPr>
          <p:cNvPr id="153" name="Shape 153"/>
          <p:cNvGrpSpPr/>
          <p:nvPr/>
        </p:nvGrpSpPr>
        <p:grpSpPr>
          <a:xfrm>
            <a:off x="500075" y="1106087"/>
            <a:ext cx="8410574" cy="3381220"/>
            <a:chOff x="0" y="869"/>
            <a:chExt cx="8410574" cy="3381220"/>
          </a:xfrm>
        </p:grpSpPr>
        <p:sp>
          <p:nvSpPr>
            <p:cNvPr id="154" name="Shape 154"/>
            <p:cNvSpPr/>
            <p:nvPr/>
          </p:nvSpPr>
          <p:spPr>
            <a:xfrm rot="5400000">
              <a:off x="5435404" y="-2335780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027807" y="99523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Micro-service architecture and principles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first design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69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34632" y="35502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Native</a:t>
              </a:r>
            </a:p>
          </p:txBody>
        </p:sp>
        <p:sp>
          <p:nvSpPr>
            <p:cNvPr id="158" name="Shape 158"/>
            <p:cNvSpPr/>
            <p:nvPr/>
          </p:nvSpPr>
          <p:spPr>
            <a:xfrm rot="5400000">
              <a:off x="5194671" y="-1424014"/>
              <a:ext cx="1037866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024850" y="796472"/>
              <a:ext cx="5326847" cy="936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Apps are unaffected by dependent service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testing for failure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Metrics and monitoring baked in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Cloud agnostic runtime implementation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910008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34632" y="944641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Resilient</a:t>
              </a: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5435404" y="-517503"/>
              <a:ext cx="567570" cy="5382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3027807" y="1917800"/>
              <a:ext cx="5355061" cy="512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Twelve factor applications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Horizontally scalable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 platform for HA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0" y="1819147"/>
              <a:ext cx="3027806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34632" y="1853780"/>
              <a:ext cx="2958540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Friendly</a:t>
              </a:r>
            </a:p>
          </p:txBody>
        </p:sp>
        <p:sp>
          <p:nvSpPr>
            <p:cNvPr id="166" name="Shape 166"/>
            <p:cNvSpPr/>
            <p:nvPr/>
          </p:nvSpPr>
          <p:spPr>
            <a:xfrm rot="5400000">
              <a:off x="5304601" y="284331"/>
              <a:ext cx="818005" cy="53775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24850" y="2604016"/>
              <a:ext cx="5337579" cy="7381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47650" tIns="123825" rIns="247650" bIns="12382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file-system requirements or uses S3 API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Self-contained application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managed ports and addressing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Consume off platform services using platform semantics</a:t>
              </a:r>
            </a:p>
          </p:txBody>
        </p:sp>
        <p:sp>
          <p:nvSpPr>
            <p:cNvPr id="168" name="Shape 168"/>
            <p:cNvSpPr/>
            <p:nvPr/>
          </p:nvSpPr>
          <p:spPr>
            <a:xfrm>
              <a:off x="0" y="2618355"/>
              <a:ext cx="3024850" cy="7094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34632" y="2652988"/>
              <a:ext cx="2955584" cy="640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 Ready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6280" y="1940559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Let’s talk about SpringTrader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130143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04" y="325119"/>
            <a:ext cx="6446158" cy="473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700"/>
            <a:ext cx="9144000" cy="38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securities are subjected to randomized changes, as if by market forces – wouldn’t it be better to make use of real-time data?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Replace the existing simulated Quote data with real-time data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Minimize changes to existing code 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we have a working system when refactoring occurs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 Microservice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31800" y="758654"/>
            <a:ext cx="8551408" cy="32306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Locate the code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Identify a service interface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proxy pattern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Create an implementation of the interface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Point the monolith to the new service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4841" y="463177"/>
            <a:ext cx="5401981" cy="45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Service Availability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handle failures in remote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Provide a way to locate and manage loosely coupled 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changes while minimizing changes to existing codebase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Make sure there is a working system, are there test to validate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31800" y="834955"/>
            <a:ext cx="8551408" cy="3638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 Native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Config 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Decompose Further (remember domains)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same technique used on QuoteService to “evaporate” the data modules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We have interwoven domain models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Domains can be difficult to untangle, but bounded context techniques can help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Quotes: external market events that happened outside the system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Accounts: users of the system, and their profiles</a:t>
            </a:r>
          </a:p>
          <a:p>
            <a:pPr marL="1200150" marR="0" lvl="1" indent="-4635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Orders: transactional events acted on by users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90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to start?</a:t>
            </a:r>
          </a:p>
        </p:txBody>
      </p:sp>
      <p:sp>
        <p:nvSpPr>
          <p:cNvPr id="249" name="Shape 249"/>
          <p:cNvSpPr/>
          <p:nvPr/>
        </p:nvSpPr>
        <p:spPr>
          <a:xfrm>
            <a:off x="388042" y="711650"/>
            <a:ext cx="7854932" cy="3293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Defining your domain, entities that comprise the domain and the necessary domain logic.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 layer and only add services where the logic doesn't belong in any domain entity or value object.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Ubiquitous Language, Design by Contract (DbC), Automated Tests, Continuous Integration / Continuous Delivery and Refactoring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108370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Recommended Reading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6250" y="1022961"/>
            <a:ext cx="2760285" cy="36576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78" y="1022962"/>
            <a:ext cx="2638747" cy="365759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3339" y="1022961"/>
            <a:ext cx="2763356" cy="365760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/>
        </p:nvSpPr>
        <p:spPr>
          <a:xfrm>
            <a:off x="108370" y="169550"/>
            <a:ext cx="9035700" cy="5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264" name="Shape 264"/>
          <p:cNvSpPr/>
          <p:nvPr/>
        </p:nvSpPr>
        <p:spPr>
          <a:xfrm>
            <a:off x="388042" y="711650"/>
            <a:ext cx="7854900" cy="329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are you defining your Dev team boundaries?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many developers per team?</a:t>
            </a:r>
          </a:p>
          <a:p>
            <a:pPr marL="285750" marR="0" lvl="0" indent="-285750" algn="l" rtl="0"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Does the team structure define app architecture or the other way around?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5593079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approach for designing software system that model the complexity of the real world</a:t>
            </a:r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Kicked off in </a:t>
            </a:r>
            <a:r>
              <a:rPr lang="en-US" sz="28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2004</a:t>
            </a: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Eric Evans</a:t>
            </a:r>
          </a:p>
          <a:p>
            <a:pPr marL="457200" marR="0" lvl="0" indent="-457200" algn="l" rtl="0">
              <a:spcBef>
                <a:spcPts val="560"/>
              </a:spcBef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practical microservice design methodology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2044" y="1107440"/>
            <a:ext cx="2528604" cy="3346880"/>
          </a:xfrm>
          <a:prstGeom prst="rect">
            <a:avLst/>
          </a:prstGeom>
          <a:noFill/>
          <a:ln>
            <a:noFill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Spring &amp; DD API’s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797" y="4823362"/>
            <a:ext cx="373200" cy="2739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4025" y="953762"/>
            <a:ext cx="8796300" cy="28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https://spring.io/blog/2016/11/15/springone-platform-2016-replay-ddd-rest-domain-driven-apis-for-the-web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22" y="1420112"/>
            <a:ext cx="3537054" cy="35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00" cy="47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Monolith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31800" y="624362"/>
            <a:ext cx="3801300" cy="38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Resulting Context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3750" y="149918"/>
            <a:ext cx="3013200" cy="47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633416" y="1279644"/>
            <a:ext cx="7877175" cy="25776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“Anyone who has never made a mistake has never tried anything new.”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</a:pPr>
            <a:endParaRPr sz="3200" b="0" i="0" u="none" strike="noStrike" cap="non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Albert Einstein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1800" y="847882"/>
            <a:ext cx="8551408" cy="38486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Domain Driven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0975" y="787400"/>
            <a:ext cx="2286000" cy="35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3721" y="149918"/>
            <a:ext cx="8796928" cy="47444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Cloud Native Design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31800" y="639125"/>
            <a:ext cx="8551408" cy="423767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for 12-factor compliance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components and architecture for Cloud Native Design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Standalone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services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8774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60"/>
              </a:spcBef>
              <a:buClr>
                <a:srgbClr val="008774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Macintosh PowerPoint</Application>
  <PresentationFormat>On-screen Show (16:9)</PresentationFormat>
  <Paragraphs>157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Pivotal Main</vt:lpstr>
      <vt:lpstr>Office Theme</vt:lpstr>
      <vt:lpstr>3_Office Theme</vt:lpstr>
      <vt:lpstr>PowerPoint Presentation</vt:lpstr>
      <vt:lpstr>Agenda</vt:lpstr>
      <vt:lpstr>Domain Driven Design</vt:lpstr>
      <vt:lpstr>Spring &amp; DD API’s</vt:lpstr>
      <vt:lpstr>The Monolith</vt:lpstr>
      <vt:lpstr>PowerPoint Presentation</vt:lpstr>
      <vt:lpstr>PowerPoint Presentation</vt:lpstr>
      <vt:lpstr>Cloud Native Design</vt:lpstr>
      <vt:lpstr>Cloud Native Design</vt:lpstr>
      <vt:lpstr>Evaluate for 12-Factor Compliance</vt:lpstr>
      <vt:lpstr>Evaluate for the Cloud</vt:lpstr>
      <vt:lpstr>Let’s talk about SpringTrader</vt:lpstr>
      <vt:lpstr>PowerPoint Presentation</vt:lpstr>
      <vt:lpstr>PowerPoint Presentation</vt:lpstr>
      <vt:lpstr>Use Case</vt:lpstr>
      <vt:lpstr>Goals</vt:lpstr>
      <vt:lpstr>Introduce Microservice</vt:lpstr>
      <vt:lpstr>PowerPoint Presentation</vt:lpstr>
      <vt:lpstr>Service Availability</vt:lpstr>
      <vt:lpstr>Introduce</vt:lpstr>
      <vt:lpstr>PowerPoint Presentation</vt:lpstr>
      <vt:lpstr>Decompose Further (remember domains)</vt:lpstr>
      <vt:lpstr>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Vince Russo</cp:lastModifiedBy>
  <cp:revision>2</cp:revision>
  <dcterms:modified xsi:type="dcterms:W3CDTF">2017-09-25T04:10:37Z</dcterms:modified>
</cp:coreProperties>
</file>