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4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8677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0550" tIns="45275" rIns="90550" bIns="45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all really apply to using Spring Boot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radically faster and widely accessible “getting started” experience for all Spring development</a:t>
            </a:r>
          </a:p>
          <a:p>
            <a:pPr marL="171450" marR="0" lvl="0" indent="-1714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Opinionated out of the box, but get out of the way as quickly as possible</a:t>
            </a:r>
          </a:p>
          <a:p>
            <a:pPr marL="171450" marR="0" lvl="0" indent="-17145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 a range of non-functional features (embedded servers, metrics, health checks, externalized config)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0"/>
            <a:ext cx="9144000" cy="1017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Blank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66712" y="785812"/>
            <a:ext cx="8410500" cy="3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66713" y="1419224"/>
            <a:ext cx="8410500" cy="3038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7" marR="0" lvl="3" indent="-84137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300"/>
              </a:spcBef>
              <a:buClr>
                <a:schemeClr val="accent1"/>
              </a:buClr>
              <a:buSzPct val="100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8" name="Shape 18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19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1"/>
              </a:buClr>
              <a:buFont typeface="Arial"/>
              <a:buChar char="●"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262626"/>
              </a:buClr>
              <a:buFont typeface="Arial"/>
              <a:buChar char="●"/>
              <a:defRPr sz="1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Blank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>
            <a:spLocks noGrp="1"/>
          </p:cNvSpPr>
          <p:nvPr>
            <p:ph type="pic" idx="2"/>
          </p:nvPr>
        </p:nvSpPr>
        <p:spPr>
          <a:xfrm>
            <a:off x="114300" y="112713"/>
            <a:ext cx="8915400" cy="491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■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●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00"/>
              </a:spcBef>
              <a:buClr>
                <a:schemeClr val="accent2"/>
              </a:buClr>
              <a:buFont typeface="Arial"/>
              <a:buChar char="○"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411479" y="548068"/>
            <a:ext cx="5303400" cy="81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lt1"/>
              </a:buClr>
              <a:buFont typeface="Arial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0" y="112014"/>
            <a:ext cx="9144000" cy="50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14300" y="112014"/>
            <a:ext cx="3794700" cy="4919400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900" y="4710514"/>
            <a:ext cx="755700" cy="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114300" y="112014"/>
            <a:ext cx="37947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114300" y="112014"/>
            <a:ext cx="8915400" cy="49194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4068" y="4708314"/>
            <a:ext cx="755700" cy="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0" y="0"/>
            <a:ext cx="9144000" cy="99299"/>
          </a:xfrm>
          <a:prstGeom prst="rect">
            <a:avLst/>
          </a:prstGeom>
          <a:gradFill>
            <a:gsLst>
              <a:gs pos="0">
                <a:srgbClr val="AF7CBA"/>
              </a:gs>
              <a:gs pos="100000">
                <a:schemeClr val="accent4"/>
              </a:gs>
            </a:gsLst>
            <a:lin ang="18000042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00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oter Bar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66712" y="50184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pic>
        <p:nvPicPr>
          <p:cNvPr id="130" name="Shape 130" descr="Pivotal_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3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90587" y="27030"/>
            <a:ext cx="7620000" cy="229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6F3B"/>
              </a:buClr>
              <a:buFont typeface="Arial"/>
              <a:buNone/>
              <a:defRPr sz="3600" b="1" i="0" u="none" strike="noStrike" cap="none">
                <a:solidFill>
                  <a:srgbClr val="F16F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881"/>
              </a:buClr>
              <a:buFont typeface="Arial"/>
              <a:buNone/>
              <a:defRPr sz="9600" b="0" i="0" u="none" strike="noStrike" cap="none">
                <a:solidFill>
                  <a:srgbClr val="00888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90587" y="2633383"/>
            <a:ext cx="7620000" cy="104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■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●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○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66712" y="5043848"/>
            <a:ext cx="22749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© Copyright 2014 Pivotal. All rights reserved.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400" cy="126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94004" y="3709460"/>
            <a:ext cx="7620000" cy="35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Arial"/>
              <a:buChar char="●"/>
              <a:defRPr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06038" marR="0" lvl="5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063238" marR="0" lvl="6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20440" marR="0" lvl="7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977640" marR="0" lvl="8" indent="-1422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764" y="4709392"/>
            <a:ext cx="9651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Shape 37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20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 descr="pivotal_teal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200" b="1" i="0" u="none" strike="noStrike" cap="none">
                <a:solidFill>
                  <a:srgbClr val="00AE9E"/>
                </a:solidFill>
                <a:latin typeface="Arial"/>
                <a:ea typeface="Arial"/>
                <a:cs typeface="Arial"/>
                <a:sym typeface="Arial"/>
              </a:rPr>
              <a:t>Cloud Native Applications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26110" y="2511427"/>
            <a:ext cx="6871969" cy="48731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Polyglot Persistence with Spring Data REST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132" y="0"/>
            <a:ext cx="1346868" cy="1346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REST, Custom Queries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152400" y="1270633"/>
            <a:ext cx="8371840" cy="1035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a method “findByStateCode” to our CityRepository that defines an custom query using @Query notation and takes an @Param argument for the stateCode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339" y="2631440"/>
            <a:ext cx="7340600" cy="49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REST, what happens?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1260" y="957917"/>
            <a:ext cx="4197232" cy="344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MongoRepository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1907540"/>
            <a:ext cx="85598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RedisRepository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981200"/>
            <a:ext cx="65405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Supported Repositories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8240" y="1108074"/>
            <a:ext cx="3291840" cy="3402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JPA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Redis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Solr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GemFire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KeyValue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Community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Aerospike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Cassandra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Couchbase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ElasticSearch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Neo4J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lt1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Questions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What is your most common data persistence target?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-US"/>
              <a:t>How do you abstract your app from underlying data tier?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-US"/>
              <a:t>How do you handle version changes of database in your app?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 descr="Stocksy_txp157cab05rEJ000_Medium_423382.jpg"/>
          <p:cNvPicPr preferRelativeResize="0"/>
          <p:nvPr/>
        </p:nvPicPr>
        <p:blipFill rotWithShape="1">
          <a:blip r:embed="rId3">
            <a:alphaModFix/>
          </a:blip>
          <a:srcRect t="15584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000">
                <a:srgbClr val="000000">
                  <a:alpha val="0"/>
                </a:srgbClr>
              </a:gs>
              <a:gs pos="54000">
                <a:srgbClr val="000000">
                  <a:alpha val="85882"/>
                </a:srgbClr>
              </a:gs>
              <a:gs pos="83000">
                <a:srgbClr val="000000">
                  <a:alpha val="88627"/>
                </a:srgbClr>
              </a:gs>
              <a:gs pos="100000">
                <a:srgbClr val="000000">
                  <a:alpha val="88627"/>
                </a:srgbClr>
              </a:gs>
            </a:gsLst>
            <a:lin ang="16500000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Shape 305"/>
          <p:cNvCxnSpPr/>
          <p:nvPr/>
        </p:nvCxnSpPr>
        <p:spPr>
          <a:xfrm>
            <a:off x="596900" y="2111130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6" name="Shape 306"/>
          <p:cNvCxnSpPr/>
          <p:nvPr/>
        </p:nvCxnSpPr>
        <p:spPr>
          <a:xfrm>
            <a:off x="596900" y="3428753"/>
            <a:ext cx="7848599" cy="1587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7" name="Shape 307"/>
          <p:cNvSpPr txBox="1"/>
          <p:nvPr/>
        </p:nvSpPr>
        <p:spPr>
          <a:xfrm>
            <a:off x="1820793" y="1336858"/>
            <a:ext cx="5209486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None/>
            </a:pPr>
            <a:endParaRPr sz="4500" b="1" i="0" u="none" strike="noStrike" cap="none">
              <a:solidFill>
                <a:srgbClr val="0088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205956" y="2564469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EC7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74CEC7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11479" y="347472"/>
            <a:ext cx="5303400" cy="237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Key Themes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62" y="1201175"/>
            <a:ext cx="705125" cy="7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Shape 156"/>
          <p:cNvGrpSpPr/>
          <p:nvPr/>
        </p:nvGrpSpPr>
        <p:grpSpPr>
          <a:xfrm>
            <a:off x="798750" y="2077487"/>
            <a:ext cx="723000" cy="678600"/>
            <a:chOff x="2055625" y="1272525"/>
            <a:chExt cx="723000" cy="678600"/>
          </a:xfrm>
        </p:grpSpPr>
        <p:sp>
          <p:nvSpPr>
            <p:cNvPr id="157" name="Shape 157"/>
            <p:cNvSpPr/>
            <p:nvPr/>
          </p:nvSpPr>
          <p:spPr>
            <a:xfrm>
              <a:off x="2055625" y="12725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888888"/>
                </a:solidFill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208025" y="14249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888888"/>
                </a:solidFill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360425" y="1577325"/>
              <a:ext cx="418200" cy="373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888888"/>
                </a:solidFill>
              </a:endParaRPr>
            </a:p>
          </p:txBody>
        </p:sp>
      </p:grp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73" y="2927298"/>
            <a:ext cx="678576" cy="678599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138" y="3777087"/>
            <a:ext cx="926260" cy="705125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2" name="Shape 162"/>
          <p:cNvSpPr txBox="1"/>
          <p:nvPr/>
        </p:nvSpPr>
        <p:spPr>
          <a:xfrm>
            <a:off x="1926525" y="1254700"/>
            <a:ext cx="2429400" cy="56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Speed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948850" y="2132100"/>
            <a:ext cx="2429400" cy="5694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Scale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948850" y="2981900"/>
            <a:ext cx="2429400" cy="5694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Security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948850" y="3844962"/>
            <a:ext cx="2429400" cy="5694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A2C4C9"/>
                </a:solidFill>
              </a:rPr>
              <a:t>Stability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199" y="1108075"/>
            <a:ext cx="8453121" cy="13811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Provides a </a:t>
            </a:r>
            <a:r>
              <a:rPr lang="en-US" sz="1400" b="0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familiar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b="0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Spring-based programming model for data access while still retaining the special traits of the underlying data store.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makes it </a:t>
            </a:r>
            <a:r>
              <a:rPr lang="en-US" sz="1400" b="0" i="1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use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access technologies, relational and non-relational databases, map-reduce frameworks, and cloud-based data services.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79" y="2754923"/>
            <a:ext cx="7579359" cy="76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JPA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199" y="1108075"/>
            <a:ext cx="2672080" cy="629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the Spring Data JPA starter to our pom.xml file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57199" y="2256155"/>
            <a:ext cx="2672080" cy="629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Sprinkle a database connector into our pom.xml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0100" y="2256155"/>
            <a:ext cx="3886200" cy="111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0100" y="1018540"/>
            <a:ext cx="5626100" cy="85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40100" y="3677919"/>
            <a:ext cx="405130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57199" y="3576955"/>
            <a:ext cx="2672080" cy="9340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Sprinkle a little @EnableJpaRepositories annotation into our Spring Boot application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2919" y="3677919"/>
            <a:ext cx="2625752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REST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57197" y="1012326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0320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Goal is to provide a solid foundation on which to expose </a:t>
            </a:r>
            <a:r>
              <a:rPr lang="en-US" sz="1800" b="1" i="1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CRUD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repositories to our </a:t>
            </a:r>
            <a:r>
              <a:rPr lang="en-US" sz="1800" b="0" i="1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repository managing entities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using plain </a:t>
            </a:r>
            <a:r>
              <a:rPr lang="en-US" sz="1800" b="1" i="1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 REST</a:t>
            </a: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semantics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6440" y="2890519"/>
            <a:ext cx="55626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457199" y="2997834"/>
            <a:ext cx="2672080" cy="629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a dash of Spring Data REST starter into our pom.xml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JPA, @Entity &amp; Repository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199" y="1108075"/>
            <a:ext cx="2976880" cy="629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create an @Entity to manage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457199" y="2256155"/>
            <a:ext cx="2672080" cy="6292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39418" y="3140075"/>
            <a:ext cx="2001521" cy="14725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create a JPA Repository to manage our @Entity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3139" y="960120"/>
            <a:ext cx="4991099" cy="2374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9580" y="3751580"/>
            <a:ext cx="7289799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REST, what happens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3357" y="995679"/>
            <a:ext cx="4536803" cy="351535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52400" y="996312"/>
            <a:ext cx="4003038" cy="366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88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this repository, Spring Data REST exposes a resource collection at “/cities”</a:t>
            </a:r>
          </a:p>
          <a:p>
            <a:pPr marL="488950" marR="0" lvl="0" indent="-28575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 path is </a:t>
            </a:r>
            <a:r>
              <a:rPr lang="en-US" sz="14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derived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from the </a:t>
            </a:r>
            <a:r>
              <a:rPr lang="en-US"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un-capitalized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pluralized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class name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of the domain class being managed</a:t>
            </a:r>
          </a:p>
          <a:p>
            <a:pPr marL="488950" marR="0" lvl="0" indent="-285750" algn="l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Exposes an item resource for each of these items managed by the repository under the URI template /cities/{id}</a:t>
            </a:r>
          </a:p>
          <a:p>
            <a:pPr marL="0" marR="0" lvl="0" indent="0" algn="l" rtl="0">
              <a:spcBef>
                <a:spcPts val="28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 Search, or findBy*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193039" y="1036320"/>
            <a:ext cx="8036561" cy="914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some search methods using @RestResource to our CityRepository class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360" y="1625599"/>
            <a:ext cx="7508239" cy="254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Spring Data REST, what happens?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749039" y="2212656"/>
            <a:ext cx="5080000" cy="229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52401" y="996312"/>
            <a:ext cx="2631439" cy="2153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03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this repository, we now see search methods when we hit the /{repository}/search endpoint</a:t>
            </a:r>
          </a:p>
          <a:p>
            <a:pPr marL="0" marR="0" lvl="0" indent="0" algn="l" rtl="0">
              <a:spcBef>
                <a:spcPts val="28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2759" y="1013517"/>
            <a:ext cx="5676279" cy="3091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92" y="4653787"/>
            <a:ext cx="282324" cy="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ivota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Macintosh PowerPoint</Application>
  <PresentationFormat>On-screen Show (16:9)</PresentationFormat>
  <Paragraphs>74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Pivotal Main</vt:lpstr>
      <vt:lpstr>Office Theme</vt:lpstr>
      <vt:lpstr>Office Theme</vt:lpstr>
      <vt:lpstr>PowerPoint Presentation</vt:lpstr>
      <vt:lpstr>PowerPoint Presentation</vt:lpstr>
      <vt:lpstr>Spring Data</vt:lpstr>
      <vt:lpstr>Spring Data JPA</vt:lpstr>
      <vt:lpstr>Spring Data REST</vt:lpstr>
      <vt:lpstr>Spring Data JPA, @Entity &amp; Repository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2</cp:revision>
  <dcterms:modified xsi:type="dcterms:W3CDTF">2017-09-25T04:11:22Z</dcterms:modified>
</cp:coreProperties>
</file>