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5" d="100"/>
          <a:sy n="115" d="100"/>
        </p:scale>
        <p:origin x="-480"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526022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gadgets.ndtv.com/internet/news/netflix-now-accounts-for-34-percent-of-us-internet-traffic-at-peak-times-524323"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Resting slide on screen before you begin presenting.</a:t>
            </a:r>
          </a:p>
        </p:txBody>
      </p:sp>
      <p:sp>
        <p:nvSpPr>
          <p:cNvPr id="124" name="Shape 124"/>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endParaRPr sz="2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05" name="Shape 305"/>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0" name="Shape 320"/>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21" name="Shape 32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5" name="Shape 335"/>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36" name="Shape 336"/>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4" name="Shape 364"/>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From Silicon Valley…</a:t>
            </a:r>
          </a:p>
        </p:txBody>
      </p:sp>
      <p:sp>
        <p:nvSpPr>
          <p:cNvPr id="365" name="Shape 365"/>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a:t>all really apply to using Spring Boot</a:t>
            </a:r>
          </a:p>
          <a:p>
            <a:pPr lvl="0" rtl="0">
              <a:spcBef>
                <a:spcPts val="0"/>
              </a:spcBef>
              <a:buNone/>
            </a:pPr>
            <a:endParaRPr/>
          </a:p>
        </p:txBody>
      </p:sp>
      <p:sp>
        <p:nvSpPr>
          <p:cNvPr id="134" name="Shape 134"/>
          <p:cNvSpPr txBox="1">
            <a:spLocks noGrp="1"/>
          </p:cNvSpPr>
          <p:nvPr>
            <p:ph type="sldNum" idx="12"/>
          </p:nvPr>
        </p:nvSpPr>
        <p:spPr>
          <a:xfrm>
            <a:off x="3884612" y="8685213"/>
            <a:ext cx="2971800" cy="457200"/>
          </a:xfrm>
          <a:prstGeom prst="rect">
            <a:avLst/>
          </a:prstGeom>
        </p:spPr>
        <p:txBody>
          <a:bodyPr wrap="square"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51" name="Shape 15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0" name="Shape 160"/>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78" name="Shape 17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8" name="Shape 21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000000"/>
              </a:buClr>
              <a:buSzPct val="25000"/>
              <a:buFont typeface="Noto Sans Symbols"/>
              <a:buNone/>
            </a:pPr>
            <a:r>
              <a:rPr lang="en-US" sz="1600" b="0" i="0" u="none" strike="noStrike" cap="none">
                <a:solidFill>
                  <a:srgbClr val="000000"/>
                </a:solidFill>
                <a:latin typeface="Calibri"/>
                <a:ea typeface="Calibri"/>
                <a:cs typeface="Calibri"/>
                <a:sym typeface="Calibri"/>
              </a:rPr>
              <a:t>Have to be able to scale in response to surges, add new features rapidly. Can’t go down for maintenance/upgrades.</a:t>
            </a:r>
          </a:p>
          <a:p>
            <a:pPr marL="0" marR="0" lvl="0" indent="0" algn="l" rtl="0">
              <a:spcBef>
                <a:spcPts val="0"/>
              </a:spcBef>
              <a:buClr>
                <a:srgbClr val="000000"/>
              </a:buClr>
              <a:buSzPct val="100000"/>
              <a:buFont typeface="Noto Sans Symbols"/>
              <a:buNone/>
            </a:pPr>
            <a:endParaRPr sz="1600" b="0" i="0" u="none" strike="noStrike" cap="none">
              <a:solidFill>
                <a:srgbClr val="000000"/>
              </a:solidFill>
              <a:latin typeface="Calibri"/>
              <a:ea typeface="Calibri"/>
              <a:cs typeface="Calibri"/>
              <a:sym typeface="Calibri"/>
            </a:endParaRPr>
          </a:p>
          <a:p>
            <a:pPr marL="0" marR="0" lvl="0"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NetFlix, an undisputed business &amp; technology leader</a:t>
            </a:r>
          </a:p>
          <a:p>
            <a:pPr marL="457200" marR="0" lvl="1" indent="0" algn="l" rtl="0">
              <a:spcBef>
                <a:spcPts val="0"/>
              </a:spcBef>
              <a:buClr>
                <a:srgbClr val="000000"/>
              </a:buClr>
              <a:buSzPct val="100000"/>
              <a:buFont typeface="Noto Sans Symbols"/>
              <a:buChar char="▪"/>
            </a:pPr>
            <a:r>
              <a:rPr lang="en-US" sz="1600" b="0" i="0" u="sng" strike="noStrike" cap="none">
                <a:solidFill>
                  <a:schemeClr val="hlink"/>
                </a:solidFill>
                <a:latin typeface="Calibri"/>
                <a:ea typeface="Calibri"/>
                <a:cs typeface="Calibri"/>
                <a:sym typeface="Calibri"/>
                <a:hlinkClick r:id="rId3"/>
              </a:rPr>
              <a:t>34%</a:t>
            </a:r>
            <a:r>
              <a:rPr lang="en-US" sz="1600" b="0" i="0" u="none" strike="noStrike" cap="none">
                <a:solidFill>
                  <a:srgbClr val="000000"/>
                </a:solidFill>
                <a:latin typeface="Calibri"/>
                <a:ea typeface="Calibri"/>
                <a:cs typeface="Calibri"/>
                <a:sym typeface="Calibri"/>
              </a:rPr>
              <a:t> of peak N. American internet traffic from 6-9pm</a:t>
            </a:r>
          </a:p>
          <a:p>
            <a:pPr marL="0" marR="0" lvl="0"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If speed was why they won, microservices was how</a:t>
            </a:r>
          </a:p>
          <a:p>
            <a:pPr marL="0" marR="0" lvl="0"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They pioneered / began to popularize micro service concept</a:t>
            </a:r>
          </a:p>
          <a:p>
            <a:pPr marL="457200" marR="0" lvl="1"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All they had was Amazon EC2 back then</a:t>
            </a:r>
          </a:p>
          <a:p>
            <a:pPr marL="457200" marR="0" lvl="1"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They had to invent a distributed platform, cloud native platform with PaaS – like features</a:t>
            </a:r>
          </a:p>
          <a:p>
            <a:pPr marL="457200" marR="0" lvl="1"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They had to invent microservice infrastructure at the application level</a:t>
            </a:r>
          </a:p>
          <a:p>
            <a:pPr marL="0" marR="0" lvl="0"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All before writing one line of code that relates to the application you and I know as Netflix</a:t>
            </a:r>
          </a:p>
          <a:p>
            <a:pPr marL="0" marR="0" lvl="0" indent="0" algn="l" rtl="0">
              <a:spcBef>
                <a:spcPts val="0"/>
              </a:spcBef>
              <a:buClr>
                <a:schemeClr val="dk1"/>
              </a:buClr>
              <a:buSzPct val="25000"/>
              <a:buFont typeface="Calibri"/>
              <a:buNone/>
            </a:pPr>
            <a:endParaRPr sz="2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46" name="Shape 246"/>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3" name="Shape 253"/>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Diving into Spring Cloud Netflix, for example, we see here some of the Netflix OSS projects for which Spring Cloud provides integrations.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Ribbon, the Netflix client-side load balancer, and Eureka, the Netflix discovery server, can be used together as we saw earlier where the client side load balancer loads routing information from the discovery server and applies its own load balancing rules.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Netflix Hystrix is an implementation of a circuit breaker. With Spring annotations, we can use AOP to add fallback commands to methods. We can also automatically report failures and metrics ass streams, in accordance with 12-factor app principles, and Netflix Turbine can collect these streams and provide an aggregated visualization into the state of all circuit breakers in the system.</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Auxiliary notes: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Ribbon: A client load balancer. Ribbon loads routing info from Eureka. It has several implementations of load balancing rules. Ribbon is used internally by Feign</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Feign: A declarative REST client. Allows annotation of interface to be mapped to endpoints. When combined with Ribbon it adds load balancing capabilities to the client interface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Hystrix: Circuit breaker patter implementation. Via spring annotations add commands to methods using AOP. Protects clients from failures and reports metrics via a stream of HTTP events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Zuul:  A set of HTTP filters do add routing, security. On spring its used to create a CORS filter for UI apps to be able to access external services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Archaius: Dynamic configuration management. Used with Spring’s config server to allow dynamic properties loading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Eureka: Discovery server</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Turbine: Event aggregation engine. It can combine several streams (hystrix) into one combined view, that can be view later on a dashboard</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54" name="Shape 254"/>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 Blank logo">
    <p:spTree>
      <p:nvGrpSpPr>
        <p:cNvPr id="1" name="Shape 11"/>
        <p:cNvGrpSpPr/>
        <p:nvPr/>
      </p:nvGrpSpPr>
      <p:grpSpPr>
        <a:xfrm>
          <a:off x="0" y="0"/>
          <a:ext cx="0" cy="0"/>
          <a:chOff x="0" y="0"/>
          <a:chExt cx="0" cy="0"/>
        </a:xfrm>
      </p:grpSpPr>
      <p:sp>
        <p:nvSpPr>
          <p:cNvPr id="12" name="Shape 12"/>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b="0" i="0" u="none" strike="noStrike" cap="none">
                <a:solidFill>
                  <a:srgbClr val="A5A5A5"/>
                </a:solidFill>
                <a:latin typeface="Arial"/>
                <a:ea typeface="Arial"/>
                <a:cs typeface="Arial"/>
                <a:sym typeface="Arial"/>
              </a:rPr>
              <a:t>‹#›</a:t>
            </a:fld>
            <a:endParaRPr lang="en-US" sz="900" b="0" i="0" u="none" strike="noStrike" cap="none">
              <a:solidFill>
                <a:srgbClr val="A5A5A5"/>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Blank">
    <p:bg>
      <p:bgPr>
        <a:solidFill>
          <a:schemeClr val="lt1"/>
        </a:solidFill>
        <a:effectLst/>
      </p:bgPr>
    </p:bg>
    <p:spTree>
      <p:nvGrpSpPr>
        <p:cNvPr id="1" name="Shape 45"/>
        <p:cNvGrpSpPr/>
        <p:nvPr/>
      </p:nvGrpSpPr>
      <p:grpSpPr>
        <a:xfrm>
          <a:off x="0" y="0"/>
          <a:ext cx="0" cy="0"/>
          <a:chOff x="0" y="0"/>
          <a:chExt cx="0" cy="0"/>
        </a:xfrm>
      </p:grpSpPr>
      <p:sp>
        <p:nvSpPr>
          <p:cNvPr id="46" name="Shape 46"/>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47" name="Shape 47"/>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Custom Layout">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5_Blank">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1"/>
              </a:buClr>
              <a:buFont typeface="Arial"/>
              <a:buChar char="●"/>
              <a:defRPr sz="1000" b="1" i="0" u="none" strike="noStrike" cap="none">
                <a:solidFill>
                  <a:schemeClr val="accent1"/>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2"/>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rgbClr val="262626"/>
              </a:buClr>
              <a:buFont typeface="Arial"/>
              <a:buChar char="●"/>
              <a:defRPr sz="1600" b="0" i="0" u="none" strike="noStrike" cap="none">
                <a:solidFill>
                  <a:srgbClr val="262626"/>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5" name="Shape 55"/>
          <p:cNvSpPr/>
          <p:nvPr/>
        </p:nvSpPr>
        <p:spPr>
          <a:xfrm>
            <a:off x="0" y="0"/>
            <a:ext cx="9144000" cy="101700"/>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1_Blank">
    <p:bg>
      <p:bgPr>
        <a:solidFill>
          <a:schemeClr val="lt1"/>
        </a:solidFill>
        <a:effectLst/>
      </p:bgPr>
    </p:bg>
    <p:spTree>
      <p:nvGrpSpPr>
        <p:cNvPr id="1" name="Shape 56"/>
        <p:cNvGrpSpPr/>
        <p:nvPr/>
      </p:nvGrpSpPr>
      <p:grpSpPr>
        <a:xfrm>
          <a:off x="0" y="0"/>
          <a:ext cx="0" cy="0"/>
          <a:chOff x="0" y="0"/>
          <a:chExt cx="0" cy="0"/>
        </a:xfrm>
      </p:grpSpPr>
      <p:sp>
        <p:nvSpPr>
          <p:cNvPr id="57" name="Shape 57"/>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58" name="Shape 58"/>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366712" y="785812"/>
            <a:ext cx="8410500" cy="3462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Arial"/>
              <a:buChar char="●"/>
              <a:defRPr sz="32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Char char="○"/>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Char char="■"/>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title"/>
          </p:nvPr>
        </p:nvSpPr>
        <p:spPr>
          <a:xfrm>
            <a:off x="366712" y="325437"/>
            <a:ext cx="8410500" cy="460500"/>
          </a:xfrm>
          <a:prstGeom prst="rect">
            <a:avLst/>
          </a:prstGeom>
          <a:noFill/>
          <a:ln>
            <a:noFill/>
          </a:ln>
        </p:spPr>
        <p:txBody>
          <a:bodyPr wrap="square" lIns="91425" tIns="91425" rIns="91425" bIns="91425" anchor="t" anchorCtr="0"/>
          <a:lstStyle>
            <a:lvl1pPr marL="0" marR="0" lvl="0" indent="0" algn="ctr"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2" name="Shape 62"/>
          <p:cNvSpPr txBox="1">
            <a:spLocks noGrp="1"/>
          </p:cNvSpPr>
          <p:nvPr>
            <p:ph type="body" idx="2"/>
          </p:nvPr>
        </p:nvSpPr>
        <p:spPr>
          <a:xfrm>
            <a:off x="366713" y="1419224"/>
            <a:ext cx="8410500" cy="3038399"/>
          </a:xfrm>
          <a:prstGeom prst="rect">
            <a:avLst/>
          </a:prstGeom>
          <a:noFill/>
          <a:ln>
            <a:noFill/>
          </a:ln>
        </p:spPr>
        <p:txBody>
          <a:bodyPr wrap="square" lIns="91425" tIns="91425" rIns="91425" bIns="91425" anchor="t" anchorCtr="0"/>
          <a:lstStyle>
            <a:lvl1pPr marL="342900" marR="0" lvl="0" indent="-139700" algn="l" rtl="0">
              <a:spcBef>
                <a:spcPts val="1200"/>
              </a:spcBef>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l" rtl="0">
              <a:spcBef>
                <a:spcPts val="300"/>
              </a:spcBef>
              <a:buClr>
                <a:schemeClr val="accent1"/>
              </a:buClr>
              <a:buSzPct val="100000"/>
              <a:buFont typeface="Verdana"/>
              <a:buChar char="–"/>
              <a:defRPr sz="2800" b="0" i="0" u="none" strike="noStrike" cap="none">
                <a:solidFill>
                  <a:schemeClr val="dk1"/>
                </a:solidFill>
                <a:latin typeface="Arial"/>
                <a:ea typeface="Arial"/>
                <a:cs typeface="Arial"/>
                <a:sym typeface="Arial"/>
              </a:defRPr>
            </a:lvl2pPr>
            <a:lvl3pPr marL="1143000" marR="0" lvl="2" indent="-76200" algn="l" rtl="0">
              <a:spcBef>
                <a:spcPts val="300"/>
              </a:spcBef>
              <a:buClr>
                <a:schemeClr val="accent1"/>
              </a:buClr>
              <a:buSzPct val="100000"/>
              <a:buFont typeface="Verdana"/>
              <a:buChar char="▪"/>
              <a:defRPr sz="2400" b="0" i="0" u="none" strike="noStrike" cap="none">
                <a:solidFill>
                  <a:schemeClr val="dk1"/>
                </a:solidFill>
                <a:latin typeface="Arial"/>
                <a:ea typeface="Arial"/>
                <a:cs typeface="Arial"/>
                <a:sym typeface="Arial"/>
              </a:defRPr>
            </a:lvl3pPr>
            <a:lvl4pPr marL="1658937" marR="0" lvl="3" indent="-84137" algn="l" rtl="0">
              <a:spcBef>
                <a:spcPts val="300"/>
              </a:spcBef>
              <a:buClr>
                <a:schemeClr val="accent1"/>
              </a:buClr>
              <a:buSzPct val="100000"/>
              <a:buFont typeface="Verdana"/>
              <a:buChar char="—"/>
              <a:defRPr sz="2000" b="0" i="0" u="none" strike="noStrike" cap="none">
                <a:solidFill>
                  <a:schemeClr val="dk1"/>
                </a:solidFill>
                <a:latin typeface="Arial"/>
                <a:ea typeface="Arial"/>
                <a:cs typeface="Arial"/>
                <a:sym typeface="Arial"/>
              </a:defRPr>
            </a:lvl4pPr>
            <a:lvl5pPr marL="2057400" marR="0" lvl="4" indent="-101600" algn="l" rtl="0">
              <a:spcBef>
                <a:spcPts val="300"/>
              </a:spcBef>
              <a:buClr>
                <a:schemeClr val="accent1"/>
              </a:buClr>
              <a:buSzPct val="100000"/>
              <a:buFont typeface="Verdana"/>
              <a:buChar char="»"/>
              <a:defRPr sz="2000" b="0" i="0" u="none" strike="noStrike" cap="none">
                <a:solidFill>
                  <a:schemeClr val="dk1"/>
                </a:solidFill>
                <a:latin typeface="Arial"/>
                <a:ea typeface="Arial"/>
                <a:cs typeface="Arial"/>
                <a:sym typeface="Arial"/>
              </a:defRPr>
            </a:lvl5pPr>
            <a:lvl6pPr marL="2514600" marR="0" lvl="5"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Blank">
    <p:spTree>
      <p:nvGrpSpPr>
        <p:cNvPr id="1" name="Shape 63"/>
        <p:cNvGrpSpPr/>
        <p:nvPr/>
      </p:nvGrpSpPr>
      <p:grpSpPr>
        <a:xfrm>
          <a:off x="0" y="0"/>
          <a:ext cx="0" cy="0"/>
          <a:chOff x="0" y="0"/>
          <a:chExt cx="0" cy="0"/>
        </a:xfrm>
      </p:grpSpPr>
      <p:sp>
        <p:nvSpPr>
          <p:cNvPr id="64" name="Shape 64"/>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1"/>
              </a:buClr>
              <a:buFont typeface="Arial"/>
              <a:buChar char="●"/>
              <a:defRPr sz="1000" b="1" i="0" u="none" strike="noStrike" cap="none">
                <a:solidFill>
                  <a:schemeClr val="accent1"/>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rgbClr val="262626"/>
              </a:buClr>
              <a:buFont typeface="Arial"/>
              <a:buChar char="●"/>
              <a:defRPr sz="1600" b="0" i="0" u="none" strike="noStrike" cap="none">
                <a:solidFill>
                  <a:srgbClr val="262626"/>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7_Blank">
    <p:bg>
      <p:bgPr>
        <a:solidFill>
          <a:schemeClr val="lt1"/>
        </a:solidFill>
        <a:effectLst/>
      </p:bgPr>
    </p:bg>
    <p:spTree>
      <p:nvGrpSpPr>
        <p:cNvPr id="1" name="Shape 67"/>
        <p:cNvGrpSpPr/>
        <p:nvPr/>
      </p:nvGrpSpPr>
      <p:grpSpPr>
        <a:xfrm>
          <a:off x="0" y="0"/>
          <a:ext cx="0" cy="0"/>
          <a:chOff x="0" y="0"/>
          <a:chExt cx="0" cy="0"/>
        </a:xfrm>
      </p:grpSpPr>
      <p:sp>
        <p:nvSpPr>
          <p:cNvPr id="68" name="Shape 68"/>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69" name="Shape 69"/>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8_Blank">
    <p:bg>
      <p:bgPr>
        <a:solidFill>
          <a:schemeClr val="lt1"/>
        </a:solidFill>
        <a:effectLst/>
      </p:bgPr>
    </p:bg>
    <p:spTree>
      <p:nvGrpSpPr>
        <p:cNvPr id="1" name="Shape 72"/>
        <p:cNvGrpSpPr/>
        <p:nvPr/>
      </p:nvGrpSpPr>
      <p:grpSpPr>
        <a:xfrm>
          <a:off x="0" y="0"/>
          <a:ext cx="0" cy="0"/>
          <a:chOff x="0" y="0"/>
          <a:chExt cx="0" cy="0"/>
        </a:xfrm>
      </p:grpSpPr>
      <p:sp>
        <p:nvSpPr>
          <p:cNvPr id="73" name="Shape 73"/>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74" name="Shape 74"/>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0_Blank">
    <p:bg>
      <p:bgPr>
        <a:solidFill>
          <a:schemeClr val="lt1"/>
        </a:solidFill>
        <a:effectLst/>
      </p:bgPr>
    </p:bg>
    <p:spTree>
      <p:nvGrpSpPr>
        <p:cNvPr id="1" name="Shape 77"/>
        <p:cNvGrpSpPr/>
        <p:nvPr/>
      </p:nvGrpSpPr>
      <p:grpSpPr>
        <a:xfrm>
          <a:off x="0" y="0"/>
          <a:ext cx="0" cy="0"/>
          <a:chOff x="0" y="0"/>
          <a:chExt cx="0" cy="0"/>
        </a:xfrm>
      </p:grpSpPr>
      <p:sp>
        <p:nvSpPr>
          <p:cNvPr id="78" name="Shape 78"/>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79" name="Shape 79"/>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0" name="Shape 80"/>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199" y="320039"/>
            <a:ext cx="8229600" cy="363558"/>
          </a:xfrm>
          <a:prstGeom prst="rect">
            <a:avLst/>
          </a:prstGeom>
          <a:noFill/>
          <a:ln>
            <a:noFill/>
          </a:ln>
        </p:spPr>
        <p:txBody>
          <a:bodyPr wrap="square" lIns="91425" tIns="91425" rIns="91425" bIns="91425" anchor="t" anchorCtr="0"/>
          <a:lstStyle>
            <a:lvl1pPr marL="0" marR="0" lvl="0" indent="0" algn="ctr"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 name="Shape 15"/>
          <p:cNvSpPr txBox="1">
            <a:spLocks noGrp="1"/>
          </p:cNvSpPr>
          <p:nvPr>
            <p:ph type="body" idx="1"/>
          </p:nvPr>
        </p:nvSpPr>
        <p:spPr>
          <a:xfrm>
            <a:off x="457200" y="1108074"/>
            <a:ext cx="8229600" cy="3082924"/>
          </a:xfrm>
          <a:prstGeom prst="rect">
            <a:avLst/>
          </a:prstGeom>
          <a:noFill/>
          <a:ln>
            <a:noFill/>
          </a:ln>
        </p:spPr>
        <p:txBody>
          <a:bodyPr wrap="square" lIns="91425" tIns="91425" rIns="91425" bIns="91425" anchor="t" anchorCtr="0"/>
          <a:lstStyle>
            <a:lvl1pPr marL="342900" marR="0" lvl="0" indent="-139700" algn="l" rtl="0">
              <a:spcBef>
                <a:spcPts val="640"/>
              </a:spcBef>
              <a:buClr>
                <a:schemeClr val="lt1"/>
              </a:buClr>
              <a:buSzPct val="100000"/>
              <a:buFont typeface="Arial"/>
              <a:buChar char="•"/>
              <a:defRPr sz="3200" b="0" i="0" u="none" strike="noStrike" cap="none">
                <a:solidFill>
                  <a:schemeClr val="lt1"/>
                </a:solidFill>
                <a:latin typeface="Arial"/>
                <a:ea typeface="Arial"/>
                <a:cs typeface="Arial"/>
                <a:sym typeface="Arial"/>
              </a:defRPr>
            </a:lvl1pPr>
            <a:lvl2pPr marL="742950" marR="0" lvl="1" indent="-10795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3pPr>
            <a:lvl4pPr marL="1600200" marR="0" lvl="3"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4pPr>
            <a:lvl5pPr marL="2057400" marR="0" lvl="4"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 name="Shape 16"/>
          <p:cNvSpPr/>
          <p:nvPr/>
        </p:nvSpPr>
        <p:spPr>
          <a:xfrm>
            <a:off x="0" y="4629150"/>
            <a:ext cx="9144000" cy="385762"/>
          </a:xfrm>
          <a:prstGeom prst="rect">
            <a:avLst/>
          </a:prstGeom>
          <a:solidFill>
            <a:srgbClr val="00786E"/>
          </a:solidFill>
          <a:ln>
            <a:noFill/>
          </a:ln>
        </p:spPr>
        <p:txBody>
          <a:bodyPr wrap="square"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17" name="Shape 17"/>
          <p:cNvSpPr txBox="1"/>
          <p:nvPr/>
        </p:nvSpPr>
        <p:spPr>
          <a:xfrm>
            <a:off x="366712" y="5018448"/>
            <a:ext cx="2274886" cy="92333"/>
          </a:xfrm>
          <a:prstGeom prst="rect">
            <a:avLst/>
          </a:prstGeom>
          <a:noFill/>
          <a:ln>
            <a:noFill/>
          </a:ln>
        </p:spPr>
        <p:txBody>
          <a:bodyPr wrap="square" lIns="0" tIns="0" rIns="0" bIns="0" anchor="t" anchorCtr="0">
            <a:noAutofit/>
          </a:bodyPr>
          <a:lstStyle/>
          <a:p>
            <a:pPr marL="0" marR="0" lvl="0" indent="0" algn="l" rtl="0">
              <a:spcBef>
                <a:spcPts val="0"/>
              </a:spcBef>
              <a:buSzPct val="25000"/>
              <a:buNone/>
            </a:pPr>
            <a:r>
              <a:rPr lang="en-US" sz="600" b="0" i="0" u="none" strike="noStrike" cap="none">
                <a:solidFill>
                  <a:srgbClr val="7F7F7F"/>
                </a:solidFill>
                <a:latin typeface="Arial"/>
                <a:ea typeface="Arial"/>
                <a:cs typeface="Arial"/>
                <a:sym typeface="Arial"/>
              </a:rPr>
              <a:t>© Copyright 2015 Pivotal. All rights reserved.</a:t>
            </a:r>
          </a:p>
        </p:txBody>
      </p:sp>
      <p:pic>
        <p:nvPicPr>
          <p:cNvPr id="18" name="Shape 18" descr="Pivotal_Logo_white.png"/>
          <p:cNvPicPr preferRelativeResize="0"/>
          <p:nvPr/>
        </p:nvPicPr>
        <p:blipFill rotWithShape="1">
          <a:blip r:embed="rId2">
            <a:alphaModFix/>
          </a:blip>
          <a:srcRect/>
          <a:stretch/>
        </p:blipFill>
        <p:spPr>
          <a:xfrm>
            <a:off x="7941732" y="4713966"/>
            <a:ext cx="957261" cy="219454"/>
          </a:xfrm>
          <a:prstGeom prst="rect">
            <a:avLst/>
          </a:prstGeom>
          <a:noFill/>
          <a:ln>
            <a:noFill/>
          </a:ln>
        </p:spPr>
      </p:pic>
      <p:cxnSp>
        <p:nvCxnSpPr>
          <p:cNvPr id="19" name="Shape 19"/>
          <p:cNvCxnSpPr/>
          <p:nvPr/>
        </p:nvCxnSpPr>
        <p:spPr>
          <a:xfrm>
            <a:off x="0" y="885930"/>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3_Blank">
    <p:bg>
      <p:bgPr>
        <a:solidFill>
          <a:schemeClr val="lt1"/>
        </a:solidFill>
        <a:effectLst/>
      </p:bgPr>
    </p:bg>
    <p:spTree>
      <p:nvGrpSpPr>
        <p:cNvPr id="1" name="Shape 82"/>
        <p:cNvGrpSpPr/>
        <p:nvPr/>
      </p:nvGrpSpPr>
      <p:grpSpPr>
        <a:xfrm>
          <a:off x="0" y="0"/>
          <a:ext cx="0" cy="0"/>
          <a:chOff x="0" y="0"/>
          <a:chExt cx="0" cy="0"/>
        </a:xfrm>
      </p:grpSpPr>
      <p:sp>
        <p:nvSpPr>
          <p:cNvPr id="83" name="Shape 83"/>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84" name="Shape 84"/>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Blank">
    <p:bg>
      <p:bgPr>
        <a:solidFill>
          <a:schemeClr val="accent1"/>
        </a:solidFill>
        <a:effectLst/>
      </p:bgPr>
    </p:bg>
    <p:spTree>
      <p:nvGrpSpPr>
        <p:cNvPr id="1" name="Shape 87"/>
        <p:cNvGrpSpPr/>
        <p:nvPr/>
      </p:nvGrpSpPr>
      <p:grpSpPr>
        <a:xfrm>
          <a:off x="0" y="0"/>
          <a:ext cx="0" cy="0"/>
          <a:chOff x="0" y="0"/>
          <a:chExt cx="0" cy="0"/>
        </a:xfrm>
      </p:grpSpPr>
      <p:sp>
        <p:nvSpPr>
          <p:cNvPr id="88" name="Shape 88"/>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
        <p:nvSpPr>
          <p:cNvPr id="89" name="Shape 89"/>
          <p:cNvSpPr/>
          <p:nvPr/>
        </p:nvSpPr>
        <p:spPr>
          <a:xfrm>
            <a:off x="0" y="112014"/>
            <a:ext cx="9144000" cy="5031600"/>
          </a:xfrm>
          <a:prstGeom prst="rect">
            <a:avLst/>
          </a:prstGeom>
          <a:solidFill>
            <a:schemeClr val="lt1"/>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90" name="Shape 90" descr="pivotal_green.png"/>
          <p:cNvPicPr preferRelativeResize="0"/>
          <p:nvPr/>
        </p:nvPicPr>
        <p:blipFill rotWithShape="1">
          <a:blip r:embed="rId2">
            <a:alphaModFix/>
          </a:blip>
          <a:srcRect/>
          <a:stretch/>
        </p:blipFill>
        <p:spPr>
          <a:xfrm>
            <a:off x="8096900" y="4710514"/>
            <a:ext cx="755700" cy="1857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_Blank">
    <p:bg>
      <p:bgPr>
        <a:solidFill>
          <a:schemeClr val="lt1"/>
        </a:solidFill>
        <a:effectLst/>
      </p:bgPr>
    </p:bg>
    <p:spTree>
      <p:nvGrpSpPr>
        <p:cNvPr id="1" name="Shape 91"/>
        <p:cNvGrpSpPr/>
        <p:nvPr/>
      </p:nvGrpSpPr>
      <p:grpSpPr>
        <a:xfrm>
          <a:off x="0" y="0"/>
          <a:ext cx="0" cy="0"/>
          <a:chOff x="0" y="0"/>
          <a:chExt cx="0" cy="0"/>
        </a:xfrm>
      </p:grpSpPr>
      <p:sp>
        <p:nvSpPr>
          <p:cNvPr id="92" name="Shape 92"/>
          <p:cNvSpPr/>
          <p:nvPr/>
        </p:nvSpPr>
        <p:spPr>
          <a:xfrm>
            <a:off x="114300" y="112014"/>
            <a:ext cx="37947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93" name="Shape 93" descr="pivotal_green.png"/>
          <p:cNvPicPr preferRelativeResize="0"/>
          <p:nvPr/>
        </p:nvPicPr>
        <p:blipFill rotWithShape="1">
          <a:blip r:embed="rId2">
            <a:alphaModFix/>
          </a:blip>
          <a:srcRect/>
          <a:stretch/>
        </p:blipFill>
        <p:spPr>
          <a:xfrm>
            <a:off x="8096900" y="4710514"/>
            <a:ext cx="755700" cy="185700"/>
          </a:xfrm>
          <a:prstGeom prst="rect">
            <a:avLst/>
          </a:prstGeom>
          <a:noFill/>
          <a:ln>
            <a:noFill/>
          </a:ln>
        </p:spPr>
      </p:pic>
      <p:sp>
        <p:nvSpPr>
          <p:cNvPr id="94" name="Shape 94"/>
          <p:cNvSpPr/>
          <p:nvPr/>
        </p:nvSpPr>
        <p:spPr>
          <a:xfrm>
            <a:off x="114300" y="112014"/>
            <a:ext cx="3794700" cy="45600"/>
          </a:xfrm>
          <a:prstGeom prst="rect">
            <a:avLst/>
          </a:prstGeom>
          <a:solidFill>
            <a:schemeClr val="accent1"/>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Blank">
    <p:spTree>
      <p:nvGrpSpPr>
        <p:cNvPr id="1" name="Shape 95"/>
        <p:cNvGrpSpPr/>
        <p:nvPr/>
      </p:nvGrpSpPr>
      <p:grpSpPr>
        <a:xfrm>
          <a:off x="0" y="0"/>
          <a:ext cx="0" cy="0"/>
          <a:chOff x="0" y="0"/>
          <a:chExt cx="0" cy="0"/>
        </a:xfrm>
      </p:grpSpPr>
      <p:sp>
        <p:nvSpPr>
          <p:cNvPr id="96" name="Shape 96"/>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
        <p:nvSpPr>
          <p:cNvPr id="97" name="Shape 97"/>
          <p:cNvSpPr/>
          <p:nvPr/>
        </p:nvSpPr>
        <p:spPr>
          <a:xfrm>
            <a:off x="114300" y="112014"/>
            <a:ext cx="8915400" cy="4919400"/>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98" name="Shape 98" descr="pivotal_white.png"/>
          <p:cNvPicPr preferRelativeResize="0"/>
          <p:nvPr/>
        </p:nvPicPr>
        <p:blipFill rotWithShape="1">
          <a:blip r:embed="rId2">
            <a:alphaModFix/>
          </a:blip>
          <a:srcRect/>
          <a:stretch/>
        </p:blipFill>
        <p:spPr>
          <a:xfrm>
            <a:off x="8094068" y="4708314"/>
            <a:ext cx="755700" cy="1857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2_Custom Layout">
    <p:bg>
      <p:bgPr>
        <a:solidFill>
          <a:schemeClr val="accent5"/>
        </a:solidFill>
        <a:effectLst/>
      </p:bgPr>
    </p:bg>
    <p:spTree>
      <p:nvGrpSpPr>
        <p:cNvPr id="1" name="Shape 99"/>
        <p:cNvGrpSpPr/>
        <p:nvPr/>
      </p:nvGrpSpPr>
      <p:grpSpPr>
        <a:xfrm>
          <a:off x="0" y="0"/>
          <a:ext cx="0" cy="0"/>
          <a:chOff x="0" y="0"/>
          <a:chExt cx="0" cy="0"/>
        </a:xfrm>
      </p:grpSpPr>
      <p:sp>
        <p:nvSpPr>
          <p:cNvPr id="100" name="Shape 100"/>
          <p:cNvSpPr/>
          <p:nvPr/>
        </p:nvSpPr>
        <p:spPr>
          <a:xfrm>
            <a:off x="0" y="0"/>
            <a:ext cx="9144000" cy="99299"/>
          </a:xfrm>
          <a:prstGeom prst="rect">
            <a:avLst/>
          </a:prstGeom>
          <a:gradFill>
            <a:gsLst>
              <a:gs pos="0">
                <a:srgbClr val="AF7CBA"/>
              </a:gs>
              <a:gs pos="100000">
                <a:schemeClr val="accent4"/>
              </a:gs>
            </a:gsLst>
            <a:lin ang="18000042" scaled="0"/>
          </a:gra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1" name="Shape 101"/>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chemeClr val="lt1"/>
                </a:solidFill>
                <a:latin typeface="Arial"/>
                <a:ea typeface="Arial"/>
                <a:cs typeface="Arial"/>
                <a:sym typeface="Arial"/>
              </a:rPr>
              <a:t>‹#›</a:t>
            </a:fld>
            <a:endParaRPr lang="en-US" sz="1000">
              <a:solidFill>
                <a:schemeClr val="lt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Only">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66712" y="325437"/>
            <a:ext cx="8410500" cy="46050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dk2"/>
              </a:buClr>
              <a:buFont typeface="Arial"/>
              <a:buNone/>
              <a:defRPr sz="3200" b="0" i="0" u="none" strike="noStrike" cap="none">
                <a:solidFill>
                  <a:schemeClr val="dk2"/>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Footer Bar Only">
    <p:spTree>
      <p:nvGrpSpPr>
        <p:cNvPr id="1" name="Shape 104"/>
        <p:cNvGrpSpPr/>
        <p:nvPr/>
      </p:nvGrpSpPr>
      <p:grpSpPr>
        <a:xfrm>
          <a:off x="0" y="0"/>
          <a:ext cx="0" cy="0"/>
          <a:chOff x="0" y="0"/>
          <a:chExt cx="0" cy="0"/>
        </a:xfrm>
      </p:grpSpPr>
      <p:sp>
        <p:nvSpPr>
          <p:cNvPr id="105" name="Shape 105"/>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06" name="Shape 106"/>
          <p:cNvSpPr txBox="1">
            <a:spLocks noGrp="1"/>
          </p:cNvSpPr>
          <p:nvPr>
            <p:ph type="sldNum" idx="12"/>
          </p:nvPr>
        </p:nvSpPr>
        <p:spPr>
          <a:xfrm>
            <a:off x="8553450" y="5021494"/>
            <a:ext cx="533400" cy="126900"/>
          </a:xfrm>
          <a:prstGeom prst="rect">
            <a:avLst/>
          </a:prstGeom>
          <a:noFill/>
          <a:ln>
            <a:noFill/>
          </a:ln>
        </p:spPr>
        <p:txBody>
          <a:bodyPr wrap="square" lIns="0" tIns="0" rIns="0" bIns="0" anchor="t" anchorCtr="0">
            <a:noAutofit/>
          </a:bodyPr>
          <a:lstStyle/>
          <a:p>
            <a:pPr marL="0" marR="0" lvl="0" indent="0" algn="r" rtl="0">
              <a:lnSpc>
                <a:spcPct val="100000"/>
              </a:lnSpc>
              <a:spcBef>
                <a:spcPts val="0"/>
              </a:spcBef>
              <a:spcAft>
                <a:spcPts val="0"/>
              </a:spcAft>
              <a:buClr>
                <a:srgbClr val="808080"/>
              </a:buClr>
              <a:buSzPct val="25000"/>
              <a:buFont typeface="Arial"/>
              <a:buNone/>
            </a:pPr>
            <a:fld id="{00000000-1234-1234-1234-123412341234}" type="slidenum">
              <a:rPr lang="en-US" sz="800" b="0" i="0" u="none" strike="noStrike" cap="none">
                <a:solidFill>
                  <a:srgbClr val="808080"/>
                </a:solidFill>
                <a:latin typeface="Arial"/>
                <a:ea typeface="Arial"/>
                <a:cs typeface="Arial"/>
                <a:sym typeface="Arial"/>
              </a:rPr>
              <a:t>‹#›</a:t>
            </a:fld>
            <a:endParaRPr lang="en-US" sz="800" b="0" i="0" u="none" strike="noStrike" cap="none">
              <a:solidFill>
                <a:srgbClr val="808080"/>
              </a:solidFill>
              <a:latin typeface="Arial"/>
              <a:ea typeface="Arial"/>
              <a:cs typeface="Arial"/>
              <a:sym typeface="Arial"/>
            </a:endParaRPr>
          </a:p>
        </p:txBody>
      </p:sp>
      <p:sp>
        <p:nvSpPr>
          <p:cNvPr id="107" name="Shape 107"/>
          <p:cNvSpPr/>
          <p:nvPr/>
        </p:nvSpPr>
        <p:spPr>
          <a:xfrm>
            <a:off x="366712" y="50438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pic>
        <p:nvPicPr>
          <p:cNvPr id="108" name="Shape 108"/>
          <p:cNvPicPr preferRelativeResize="0"/>
          <p:nvPr/>
        </p:nvPicPr>
        <p:blipFill rotWithShape="1">
          <a:blip r:embed="rId2">
            <a:alphaModFix/>
          </a:blip>
          <a:srcRect/>
          <a:stretch/>
        </p:blipFill>
        <p:spPr>
          <a:xfrm>
            <a:off x="7937764" y="4709392"/>
            <a:ext cx="965100" cy="228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09"/>
        <p:cNvGrpSpPr/>
        <p:nvPr/>
      </p:nvGrpSpPr>
      <p:grpSpPr>
        <a:xfrm>
          <a:off x="0" y="0"/>
          <a:ext cx="0" cy="0"/>
          <a:chOff x="0" y="0"/>
          <a:chExt cx="0" cy="0"/>
        </a:xfrm>
      </p:grpSpPr>
      <p:sp>
        <p:nvSpPr>
          <p:cNvPr id="110" name="Shape 110"/>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11" name="Shape 111"/>
          <p:cNvSpPr/>
          <p:nvPr/>
        </p:nvSpPr>
        <p:spPr>
          <a:xfrm>
            <a:off x="366712" y="50184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pic>
        <p:nvPicPr>
          <p:cNvPr id="112" name="Shape 112" descr="Pivotal_Logo_white.png"/>
          <p:cNvPicPr preferRelativeResize="0"/>
          <p:nvPr/>
        </p:nvPicPr>
        <p:blipFill rotWithShape="1">
          <a:blip r:embed="rId2">
            <a:alphaModFix/>
          </a:blip>
          <a:srcRect/>
          <a:stretch/>
        </p:blipFill>
        <p:spPr>
          <a:xfrm>
            <a:off x="7941732" y="4713966"/>
            <a:ext cx="957300" cy="219600"/>
          </a:xfrm>
          <a:prstGeom prst="rect">
            <a:avLst/>
          </a:prstGeom>
          <a:noFill/>
          <a:ln>
            <a:noFill/>
          </a:ln>
        </p:spPr>
      </p:pic>
      <p:sp>
        <p:nvSpPr>
          <p:cNvPr id="113" name="Shape 113"/>
          <p:cNvSpPr/>
          <p:nvPr/>
        </p:nvSpPr>
        <p:spPr>
          <a:xfrm>
            <a:off x="0" y="0"/>
            <a:ext cx="9144000" cy="5143500"/>
          </a:xfrm>
          <a:prstGeom prst="rect">
            <a:avLst/>
          </a:prstGeom>
          <a:solidFill>
            <a:srgbClr val="000000"/>
          </a:solidFill>
          <a:ln w="12700" cap="flat" cmpd="sng">
            <a:solidFill>
              <a:srgbClr val="000000"/>
            </a:solidFill>
            <a:prstDash val="solid"/>
            <a:round/>
            <a:headEnd type="none" w="med" len="med"/>
            <a:tailEnd type="none" w="med" len="med"/>
          </a:ln>
        </p:spPr>
        <p:txBody>
          <a:bodyPr wrap="square" lIns="45700" tIns="45700" rIns="45700" bIns="45700" anchor="ctr" anchorCtr="0">
            <a:noAutofit/>
          </a:bodyPr>
          <a:lstStyle/>
          <a:p>
            <a:pPr marL="0" marR="0" lvl="0" indent="0" algn="ctr"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14" name="Shape 114"/>
          <p:cNvSpPr txBox="1">
            <a:spLocks noGrp="1"/>
          </p:cNvSpPr>
          <p:nvPr>
            <p:ph type="title"/>
          </p:nvPr>
        </p:nvSpPr>
        <p:spPr>
          <a:xfrm>
            <a:off x="890587" y="27030"/>
            <a:ext cx="7620000" cy="22923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rgbClr val="F16F3B"/>
              </a:buClr>
              <a:buFont typeface="Arial"/>
              <a:buNone/>
              <a:defRPr sz="3600" b="1" i="0" u="none" strike="noStrike" cap="none">
                <a:solidFill>
                  <a:srgbClr val="F16F3B"/>
                </a:solidFill>
                <a:latin typeface="Arial"/>
                <a:ea typeface="Arial"/>
                <a:cs typeface="Arial"/>
                <a:sym typeface="Arial"/>
              </a:defRPr>
            </a:lvl1pPr>
            <a:lvl2pPr marL="0" marR="0" lvl="1"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2pPr>
            <a:lvl3pPr marL="0" marR="0" lvl="2"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3pPr>
            <a:lvl4pPr marL="0" marR="0" lvl="3"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4pPr>
            <a:lvl5pPr marL="0" marR="0" lvl="4"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5pPr>
            <a:lvl6pPr marL="0" marR="0" lvl="5"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6pPr>
            <a:lvl7pPr marL="0" marR="0" lvl="6"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7pPr>
            <a:lvl8pPr marL="0" marR="0" lvl="7"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8pPr>
            <a:lvl9pPr marL="0" marR="0" lvl="8"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9pPr>
          </a:lstStyle>
          <a:p>
            <a:endParaRPr/>
          </a:p>
        </p:txBody>
      </p:sp>
      <p:sp>
        <p:nvSpPr>
          <p:cNvPr id="115" name="Shape 115"/>
          <p:cNvSpPr txBox="1">
            <a:spLocks noGrp="1"/>
          </p:cNvSpPr>
          <p:nvPr>
            <p:ph type="body" idx="1"/>
          </p:nvPr>
        </p:nvSpPr>
        <p:spPr>
          <a:xfrm>
            <a:off x="890587" y="2633383"/>
            <a:ext cx="7620000" cy="1042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1pPr>
            <a:lvl2pPr marL="0" marR="0" lvl="1" indent="4572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2pPr>
            <a:lvl3pPr marL="0" marR="0" lvl="2" indent="9144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3pPr>
            <a:lvl4pPr marL="0" marR="0" lvl="3" indent="13716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4pPr>
            <a:lvl5pPr marL="0" marR="0" lvl="4" indent="18288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5pPr>
            <a:lvl6pPr marL="2606038" marR="0" lvl="5"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6pPr>
            <a:lvl7pPr marL="3063238" marR="0" lvl="6"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7pPr>
            <a:lvl8pPr marL="3520440" marR="0" lvl="7"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8pPr>
            <a:lvl9pPr marL="3977640" marR="0" lvl="8"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9pPr>
          </a:lstStyle>
          <a:p>
            <a:endParaRPr/>
          </a:p>
        </p:txBody>
      </p:sp>
      <p:sp>
        <p:nvSpPr>
          <p:cNvPr id="116" name="Shape 116"/>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17" name="Shape 117"/>
          <p:cNvSpPr/>
          <p:nvPr/>
        </p:nvSpPr>
        <p:spPr>
          <a:xfrm>
            <a:off x="366712" y="50438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sp>
        <p:nvSpPr>
          <p:cNvPr id="118" name="Shape 118"/>
          <p:cNvSpPr txBox="1">
            <a:spLocks noGrp="1"/>
          </p:cNvSpPr>
          <p:nvPr>
            <p:ph type="sldNum" idx="12"/>
          </p:nvPr>
        </p:nvSpPr>
        <p:spPr>
          <a:xfrm>
            <a:off x="8553450" y="5021494"/>
            <a:ext cx="533400" cy="126900"/>
          </a:xfrm>
          <a:prstGeom prst="rect">
            <a:avLst/>
          </a:prstGeom>
          <a:noFill/>
          <a:ln>
            <a:noFill/>
          </a:ln>
        </p:spPr>
        <p:txBody>
          <a:bodyPr wrap="square" lIns="0" tIns="0" rIns="0" bIns="0" anchor="t" anchorCtr="0">
            <a:noAutofit/>
          </a:bodyPr>
          <a:lstStyle/>
          <a:p>
            <a:pPr marL="0" marR="0" lvl="0" indent="0" algn="r" rtl="0">
              <a:lnSpc>
                <a:spcPct val="100000"/>
              </a:lnSpc>
              <a:spcBef>
                <a:spcPts val="0"/>
              </a:spcBef>
              <a:spcAft>
                <a:spcPts val="0"/>
              </a:spcAft>
              <a:buClr>
                <a:srgbClr val="808080"/>
              </a:buClr>
              <a:buSzPct val="25000"/>
              <a:buFont typeface="Arial"/>
              <a:buNone/>
            </a:pPr>
            <a:fld id="{00000000-1234-1234-1234-123412341234}" type="slidenum">
              <a:rPr lang="en-US" sz="800" b="0" i="0" u="none" strike="noStrike" cap="none">
                <a:solidFill>
                  <a:srgbClr val="808080"/>
                </a:solidFill>
                <a:latin typeface="Arial"/>
                <a:ea typeface="Arial"/>
                <a:cs typeface="Arial"/>
                <a:sym typeface="Arial"/>
              </a:rPr>
              <a:t>‹#›</a:t>
            </a:fld>
            <a:endParaRPr lang="en-US" sz="800" b="0" i="0" u="none" strike="noStrike" cap="none">
              <a:solidFill>
                <a:srgbClr val="808080"/>
              </a:solidFill>
              <a:latin typeface="Arial"/>
              <a:ea typeface="Arial"/>
              <a:cs typeface="Arial"/>
              <a:sym typeface="Arial"/>
            </a:endParaRPr>
          </a:p>
        </p:txBody>
      </p:sp>
      <p:sp>
        <p:nvSpPr>
          <p:cNvPr id="119" name="Shape 119"/>
          <p:cNvSpPr txBox="1">
            <a:spLocks noGrp="1"/>
          </p:cNvSpPr>
          <p:nvPr>
            <p:ph type="body" idx="2"/>
          </p:nvPr>
        </p:nvSpPr>
        <p:spPr>
          <a:xfrm>
            <a:off x="894004" y="3709460"/>
            <a:ext cx="7620000" cy="3507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D4D4D"/>
              </a:buClr>
              <a:buFont typeface="Arial"/>
              <a:buChar char="●"/>
              <a:defRPr sz="1800" b="0" i="0" u="none" strike="noStrike" cap="none">
                <a:solidFill>
                  <a:srgbClr val="4D4D4D"/>
                </a:solidFill>
                <a:latin typeface="Arial"/>
                <a:ea typeface="Arial"/>
                <a:cs typeface="Arial"/>
                <a:sym typeface="Arial"/>
              </a:defRPr>
            </a:lvl1pPr>
            <a:lvl2pPr marL="790575" marR="0" lvl="1" indent="-155575"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2pPr>
            <a:lvl3pPr marL="1234438" marR="0" lvl="2"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3pPr>
            <a:lvl4pPr marL="1727200" marR="0" lvl="3" indent="-17780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4pPr>
            <a:lvl5pPr marL="2184400" marR="0" lvl="4" indent="-17780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5pPr>
            <a:lvl6pPr marL="2606038" marR="0" lvl="5"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6pPr>
            <a:lvl7pPr marL="3063238" marR="0" lvl="6"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7pPr>
            <a:lvl8pPr marL="3520440" marR="0" lvl="7"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8pPr>
            <a:lvl9pPr marL="3977640" marR="0" lvl="8"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9pPr>
          </a:lstStyle>
          <a:p>
            <a:endParaRPr/>
          </a:p>
        </p:txBody>
      </p:sp>
      <p:pic>
        <p:nvPicPr>
          <p:cNvPr id="120" name="Shape 120"/>
          <p:cNvPicPr preferRelativeResize="0"/>
          <p:nvPr/>
        </p:nvPicPr>
        <p:blipFill rotWithShape="1">
          <a:blip r:embed="rId3">
            <a:alphaModFix/>
          </a:blip>
          <a:srcRect/>
          <a:stretch/>
        </p:blipFill>
        <p:spPr>
          <a:xfrm>
            <a:off x="7937764" y="4709392"/>
            <a:ext cx="965100" cy="228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age">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13721" y="149918"/>
            <a:ext cx="8796928" cy="474445"/>
          </a:xfrm>
          <a:prstGeom prst="rect">
            <a:avLst/>
          </a:prstGeom>
          <a:noFill/>
          <a:ln>
            <a:noFill/>
          </a:ln>
        </p:spPr>
        <p:txBody>
          <a:bodyPr wrap="square" lIns="91425" tIns="91425" rIns="91425" bIns="91425" anchor="t" anchorCtr="0"/>
          <a:lstStyle>
            <a:lvl1pPr marL="0" marR="0" lvl="0" indent="0" algn="l" rtl="0">
              <a:spcBef>
                <a:spcPts val="0"/>
              </a:spcBef>
              <a:buClr>
                <a:srgbClr val="008774"/>
              </a:buClr>
              <a:buFont typeface="Arial"/>
              <a:buNone/>
              <a:defRPr sz="2800" b="1" i="0" u="none" strike="noStrike" cap="none">
                <a:solidFill>
                  <a:srgbClr val="008774"/>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 name="Shape 22"/>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a:solidFill>
                  <a:srgbClr val="A5A5A5"/>
                </a:solidFill>
                <a:latin typeface="Arial"/>
                <a:ea typeface="Arial"/>
                <a:cs typeface="Arial"/>
                <a:sym typeface="Arial"/>
              </a:rPr>
              <a:t>‹#›</a:t>
            </a:fld>
            <a:endParaRPr lang="en-US" sz="900">
              <a:solidFill>
                <a:srgbClr val="A5A5A5"/>
              </a:solidFill>
              <a:latin typeface="Arial"/>
              <a:ea typeface="Arial"/>
              <a:cs typeface="Arial"/>
              <a:sym typeface="Arial"/>
            </a:endParaRPr>
          </a:p>
        </p:txBody>
      </p:sp>
      <p:sp>
        <p:nvSpPr>
          <p:cNvPr id="23" name="Shape 23"/>
          <p:cNvSpPr txBox="1">
            <a:spLocks noGrp="1"/>
          </p:cNvSpPr>
          <p:nvPr>
            <p:ph type="body" idx="1"/>
          </p:nvPr>
        </p:nvSpPr>
        <p:spPr>
          <a:xfrm>
            <a:off x="114300" y="624362"/>
            <a:ext cx="8796338" cy="288565"/>
          </a:xfrm>
          <a:prstGeom prst="rect">
            <a:avLst/>
          </a:prstGeom>
          <a:noFill/>
          <a:ln>
            <a:noFill/>
          </a:ln>
        </p:spPr>
        <p:txBody>
          <a:bodyPr wrap="square" lIns="91425" tIns="91425" rIns="91425" bIns="91425" anchor="t" anchorCtr="0"/>
          <a:lstStyle>
            <a:lvl1pPr marL="0" marR="0" lvl="0" indent="0" algn="l" rtl="0">
              <a:spcBef>
                <a:spcPts val="360"/>
              </a:spcBef>
              <a:buClr>
                <a:srgbClr val="7F7F7F"/>
              </a:buClr>
              <a:buFont typeface="Arial"/>
              <a:buChar char="●"/>
              <a:defRPr sz="1800" b="0" i="0" u="none" strike="noStrike" cap="none">
                <a:solidFill>
                  <a:srgbClr val="7F7F7F"/>
                </a:solidFill>
                <a:latin typeface="Arial"/>
                <a:ea typeface="Arial"/>
                <a:cs typeface="Arial"/>
                <a:sym typeface="Arial"/>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plit">
    <p:spTree>
      <p:nvGrpSpPr>
        <p:cNvPr id="1" name="Shape 24"/>
        <p:cNvGrpSpPr/>
        <p:nvPr/>
      </p:nvGrpSpPr>
      <p:grpSpPr>
        <a:xfrm>
          <a:off x="0" y="0"/>
          <a:ext cx="0" cy="0"/>
          <a:chOff x="0" y="0"/>
          <a:chExt cx="0" cy="0"/>
        </a:xfrm>
      </p:grpSpPr>
      <p:sp>
        <p:nvSpPr>
          <p:cNvPr id="25" name="Shape 25"/>
          <p:cNvSpPr/>
          <p:nvPr/>
        </p:nvSpPr>
        <p:spPr>
          <a:xfrm>
            <a:off x="4572000" y="0"/>
            <a:ext cx="4572000" cy="5143499"/>
          </a:xfrm>
          <a:prstGeom prst="rect">
            <a:avLst/>
          </a:prstGeom>
          <a:solidFill>
            <a:srgbClr val="008774"/>
          </a:soli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pic>
        <p:nvPicPr>
          <p:cNvPr id="26" name="Shape 26" descr="Pivotal_White.png"/>
          <p:cNvPicPr preferRelativeResize="0"/>
          <p:nvPr/>
        </p:nvPicPr>
        <p:blipFill rotWithShape="1">
          <a:blip r:embed="rId2">
            <a:alphaModFix/>
          </a:blip>
          <a:srcRect/>
          <a:stretch/>
        </p:blipFill>
        <p:spPr>
          <a:xfrm>
            <a:off x="8286414" y="4854091"/>
            <a:ext cx="712061" cy="173735"/>
          </a:xfrm>
          <a:prstGeom prst="rect">
            <a:avLst/>
          </a:prstGeom>
          <a:noFill/>
          <a:ln>
            <a:noFill/>
          </a:ln>
        </p:spPr>
      </p:pic>
      <p:sp>
        <p:nvSpPr>
          <p:cNvPr id="27" name="Shape 27"/>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a:solidFill>
                  <a:srgbClr val="A5A5A5"/>
                </a:solidFill>
                <a:latin typeface="Arial"/>
                <a:ea typeface="Arial"/>
                <a:cs typeface="Arial"/>
                <a:sym typeface="Arial"/>
              </a:rPr>
              <a:t>‹#›</a:t>
            </a:fld>
            <a:endParaRPr lang="en-US" sz="900">
              <a:solidFill>
                <a:srgbClr val="A5A5A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66725" y="240819"/>
            <a:ext cx="8410574" cy="460374"/>
          </a:xfrm>
          <a:prstGeom prst="rect">
            <a:avLst/>
          </a:prstGeom>
          <a:noFill/>
          <a:ln>
            <a:noFill/>
          </a:ln>
        </p:spPr>
        <p:txBody>
          <a:bodyPr wrap="square" lIns="91425" tIns="91425" rIns="91425" bIns="91425" anchor="t" anchorCtr="0"/>
          <a:lstStyle>
            <a:lvl1pPr marL="0" marR="0" lvl="0" indent="0" algn="ctr" rtl="0">
              <a:lnSpc>
                <a:spcPct val="90000"/>
              </a:lnSpc>
              <a:spcBef>
                <a:spcPts val="0"/>
              </a:spcBef>
              <a:buClr>
                <a:schemeClr val="dk2"/>
              </a:buClr>
              <a:buFont typeface="Arial"/>
              <a:buNone/>
              <a:defRPr sz="32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p:spTree>
      <p:nvGrpSpPr>
        <p:cNvPr id="1" name="Shape 30"/>
        <p:cNvGrpSpPr/>
        <p:nvPr/>
      </p:nvGrpSpPr>
      <p:grpSpPr>
        <a:xfrm>
          <a:off x="0" y="0"/>
          <a:ext cx="0" cy="0"/>
          <a:chOff x="0" y="0"/>
          <a:chExt cx="0" cy="0"/>
        </a:xfrm>
      </p:grpSpPr>
      <p:sp>
        <p:nvSpPr>
          <p:cNvPr id="31" name="Shape 31"/>
          <p:cNvSpPr txBox="1">
            <a:spLocks noGrp="1"/>
          </p:cNvSpPr>
          <p:nvPr>
            <p:ph type="sldNum" idx="12"/>
          </p:nvPr>
        </p:nvSpPr>
        <p:spPr>
          <a:xfrm>
            <a:off x="524347" y="4651812"/>
            <a:ext cx="2133599" cy="274636"/>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33425" y="357187"/>
            <a:ext cx="7877175" cy="857250"/>
          </a:xfrm>
          <a:prstGeom prst="rect">
            <a:avLst/>
          </a:prstGeom>
          <a:noFill/>
          <a:ln>
            <a:noFill/>
          </a:ln>
        </p:spPr>
        <p:txBody>
          <a:bodyPr wrap="square" lIns="91425" tIns="91425" rIns="91425" bIns="91425" anchor="t" anchorCtr="0"/>
          <a:lstStyle>
            <a:lvl1pPr marL="0" marR="0" lvl="0" indent="0" algn="ctr" rtl="0">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2_Custom Layout">
    <p:spTree>
      <p:nvGrpSpPr>
        <p:cNvPr id="1" name="Shape 34"/>
        <p:cNvGrpSpPr/>
        <p:nvPr/>
      </p:nvGrpSpPr>
      <p:grpSpPr>
        <a:xfrm>
          <a:off x="0" y="0"/>
          <a:ext cx="0" cy="0"/>
          <a:chOff x="0" y="0"/>
          <a:chExt cx="0" cy="0"/>
        </a:xfrm>
      </p:grpSpPr>
      <p:sp>
        <p:nvSpPr>
          <p:cNvPr id="35" name="Shape 35"/>
          <p:cNvSpPr/>
          <p:nvPr/>
        </p:nvSpPr>
        <p:spPr>
          <a:xfrm>
            <a:off x="0" y="0"/>
            <a:ext cx="4572000" cy="5143499"/>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36" name="Shape 36"/>
          <p:cNvSpPr txBox="1">
            <a:spLocks noGrp="1"/>
          </p:cNvSpPr>
          <p:nvPr>
            <p:ph type="sldNum" idx="12"/>
          </p:nvPr>
        </p:nvSpPr>
        <p:spPr>
          <a:xfrm>
            <a:off x="524347" y="4651812"/>
            <a:ext cx="2133599" cy="274636"/>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FFFFFF"/>
                </a:solidFill>
                <a:latin typeface="Arial"/>
                <a:ea typeface="Arial"/>
                <a:cs typeface="Arial"/>
                <a:sym typeface="Arial"/>
              </a:rPr>
              <a:t>‹#›</a:t>
            </a:fld>
            <a:endParaRPr lang="en-US" sz="1000">
              <a:solidFill>
                <a:srgbClr val="FFFFFF"/>
              </a:solidFill>
              <a:latin typeface="Arial"/>
              <a:ea typeface="Arial"/>
              <a:cs typeface="Arial"/>
              <a:sym typeface="Arial"/>
            </a:endParaRPr>
          </a:p>
        </p:txBody>
      </p:sp>
      <p:pic>
        <p:nvPicPr>
          <p:cNvPr id="37" name="Shape 37" descr="pivotal_green.png"/>
          <p:cNvPicPr preferRelativeResize="0"/>
          <p:nvPr/>
        </p:nvPicPr>
        <p:blipFill rotWithShape="1">
          <a:blip r:embed="rId2">
            <a:alphaModFix/>
          </a:blip>
          <a:srcRect/>
          <a:stretch/>
        </p:blipFill>
        <p:spPr>
          <a:xfrm>
            <a:off x="7788438" y="4656657"/>
            <a:ext cx="831213" cy="20424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6_Blank">
    <p:bg>
      <p:bgPr>
        <a:solidFill>
          <a:schemeClr val="lt1"/>
        </a:solidFill>
        <a:effectLst/>
      </p:bgPr>
    </p:bg>
    <p:spTree>
      <p:nvGrpSpPr>
        <p:cNvPr id="1" name="Shape 40"/>
        <p:cNvGrpSpPr/>
        <p:nvPr/>
      </p:nvGrpSpPr>
      <p:grpSpPr>
        <a:xfrm>
          <a:off x="0" y="0"/>
          <a:ext cx="0" cy="0"/>
          <a:chOff x="0" y="0"/>
          <a:chExt cx="0" cy="0"/>
        </a:xfrm>
      </p:grpSpPr>
      <p:sp>
        <p:nvSpPr>
          <p:cNvPr id="41" name="Shape 41"/>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42" name="Shape 42"/>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20" Type="http://schemas.openxmlformats.org/officeDocument/2006/relationships/theme" Target="../theme/theme2.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Relationship Id="rId17" Type="http://schemas.openxmlformats.org/officeDocument/2006/relationships/slideLayout" Target="../slideLayouts/slideLayout25.xml"/><Relationship Id="rId18" Type="http://schemas.openxmlformats.org/officeDocument/2006/relationships/slideLayout" Target="../slideLayouts/slideLayout26.xml"/><Relationship Id="rId19" Type="http://schemas.openxmlformats.org/officeDocument/2006/relationships/slideLayout" Target="../slideLayouts/slideLayout27.xml"/><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
        <p:cNvGrpSpPr/>
        <p:nvPr/>
      </p:nvGrpSpPr>
      <p:grpSpPr>
        <a:xfrm>
          <a:off x="0" y="0"/>
          <a:ext cx="0" cy="0"/>
          <a:chOff x="0" y="0"/>
          <a:chExt cx="0" cy="0"/>
        </a:xfrm>
      </p:grpSpPr>
      <p:pic>
        <p:nvPicPr>
          <p:cNvPr id="10" name="Shape 10" descr="pivotal_teal.png"/>
          <p:cNvPicPr preferRelativeResize="0"/>
          <p:nvPr/>
        </p:nvPicPr>
        <p:blipFill rotWithShape="1">
          <a:blip r:embed="rId10">
            <a:alphaModFix/>
          </a:blip>
          <a:srcRect/>
          <a:stretch/>
        </p:blipFill>
        <p:spPr>
          <a:xfrm>
            <a:off x="8272779" y="4855076"/>
            <a:ext cx="731519" cy="17129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
        <p:cNvGrpSpPr/>
        <p:nvPr/>
      </p:nvGrpSpPr>
      <p:grpSpPr>
        <a:xfrm>
          <a:off x="0" y="0"/>
          <a:ext cx="0" cy="0"/>
          <a:chOff x="0" y="0"/>
          <a:chExt cx="0" cy="0"/>
        </a:xfrm>
      </p:grpSpPr>
      <p:sp>
        <p:nvSpPr>
          <p:cNvPr id="39" name="Shape 39"/>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b="0" i="0" u="none" strike="noStrike" cap="none">
                <a:solidFill>
                  <a:srgbClr val="888888"/>
                </a:solidFill>
                <a:latin typeface="Arial"/>
                <a:ea typeface="Arial"/>
                <a:cs typeface="Arial"/>
                <a:sym typeface="Arial"/>
              </a:rPr>
              <a:t>‹#›</a:t>
            </a:fld>
            <a:endParaRPr lang="en-US" sz="1000" b="0" i="0" u="none" strike="noStrike" cap="none">
              <a:solidFill>
                <a:srgbClr val="88888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5.jp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descr="SF_Bridge-01.jpeg"/>
          <p:cNvPicPr preferRelativeResize="0"/>
          <p:nvPr/>
        </p:nvPicPr>
        <p:blipFill rotWithShape="1">
          <a:blip r:embed="rId3">
            <a:alphaModFix/>
          </a:blip>
          <a:srcRect/>
          <a:stretch/>
        </p:blipFill>
        <p:spPr>
          <a:xfrm>
            <a:off x="0" y="0"/>
            <a:ext cx="9144000" cy="5143499"/>
          </a:xfrm>
          <a:prstGeom prst="rect">
            <a:avLst/>
          </a:prstGeom>
          <a:noFill/>
          <a:ln>
            <a:noFill/>
          </a:ln>
        </p:spPr>
      </p:pic>
      <p:sp>
        <p:nvSpPr>
          <p:cNvPr id="127" name="Shape 127"/>
          <p:cNvSpPr/>
          <p:nvPr/>
        </p:nvSpPr>
        <p:spPr>
          <a:xfrm>
            <a:off x="0" y="0"/>
            <a:ext cx="9144000" cy="5143499"/>
          </a:xfrm>
          <a:prstGeom prst="rect">
            <a:avLst/>
          </a:prstGeom>
          <a:solidFill>
            <a:srgbClr val="182730">
              <a:alpha val="76862"/>
            </a:srgbClr>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128" name="Shape 128" descr="pivotal_white.png"/>
          <p:cNvPicPr preferRelativeResize="0"/>
          <p:nvPr/>
        </p:nvPicPr>
        <p:blipFill rotWithShape="1">
          <a:blip r:embed="rId4">
            <a:alphaModFix/>
          </a:blip>
          <a:srcRect/>
          <a:stretch/>
        </p:blipFill>
        <p:spPr>
          <a:xfrm>
            <a:off x="753110" y="978441"/>
            <a:ext cx="1368553" cy="336279"/>
          </a:xfrm>
          <a:prstGeom prst="rect">
            <a:avLst/>
          </a:prstGeom>
          <a:noFill/>
          <a:ln>
            <a:noFill/>
          </a:ln>
        </p:spPr>
      </p:pic>
      <p:sp>
        <p:nvSpPr>
          <p:cNvPr id="129" name="Shape 129"/>
          <p:cNvSpPr txBox="1"/>
          <p:nvPr/>
        </p:nvSpPr>
        <p:spPr>
          <a:xfrm>
            <a:off x="623454" y="1898424"/>
            <a:ext cx="7897089" cy="738664"/>
          </a:xfrm>
          <a:prstGeom prst="rect">
            <a:avLst/>
          </a:prstGeom>
          <a:noFill/>
          <a:ln>
            <a:noFill/>
          </a:ln>
          <a:effectLst>
            <a:outerShdw blurRad="63500" sx="102000" sy="102000" algn="ctr" rotWithShape="0">
              <a:srgbClr val="000000">
                <a:alpha val="40000"/>
              </a:srgbClr>
            </a:outerShdw>
          </a:effectLst>
        </p:spPr>
        <p:txBody>
          <a:bodyPr wrap="square" lIns="91425" tIns="45700" rIns="91425" bIns="45700" anchor="t" anchorCtr="0">
            <a:noAutofit/>
          </a:bodyPr>
          <a:lstStyle/>
          <a:p>
            <a:pPr marL="0" marR="0" lvl="0" indent="0" algn="l" rtl="0">
              <a:spcBef>
                <a:spcPts val="0"/>
              </a:spcBef>
              <a:spcAft>
                <a:spcPts val="0"/>
              </a:spcAft>
              <a:buSzPct val="25000"/>
              <a:buNone/>
            </a:pPr>
            <a:r>
              <a:rPr lang="en-US" sz="4200" b="1" i="0" u="none" strike="noStrike" cap="none">
                <a:solidFill>
                  <a:srgbClr val="00AE9E"/>
                </a:solidFill>
                <a:latin typeface="Arial"/>
                <a:ea typeface="Arial"/>
                <a:cs typeface="Arial"/>
                <a:sym typeface="Arial"/>
              </a:rPr>
              <a:t>Cloud Native Applications</a:t>
            </a:r>
          </a:p>
        </p:txBody>
      </p:sp>
      <p:sp>
        <p:nvSpPr>
          <p:cNvPr id="130" name="Shape 130"/>
          <p:cNvSpPr txBox="1"/>
          <p:nvPr/>
        </p:nvSpPr>
        <p:spPr>
          <a:xfrm>
            <a:off x="626110" y="2511427"/>
            <a:ext cx="6871969" cy="487312"/>
          </a:xfrm>
          <a:prstGeom prst="rect">
            <a:avLst/>
          </a:prstGeom>
          <a:noFill/>
          <a:ln>
            <a:noFill/>
          </a:ln>
          <a:effectLst>
            <a:outerShdw blurRad="63500" sx="102000" sy="102000" algn="ctr" rotWithShape="0">
              <a:srgbClr val="000000">
                <a:alpha val="40000"/>
              </a:srgbClr>
            </a:outerShdw>
          </a:effectLst>
        </p:spPr>
        <p:txBody>
          <a:bodyPr wrap="square" lIns="91425" tIns="45700" rIns="91425" bIns="45700" anchor="t" anchorCtr="0">
            <a:noAutofit/>
          </a:bodyPr>
          <a:lstStyle/>
          <a:p>
            <a:pPr marL="0" marR="0" lvl="0" indent="0" algn="l" rtl="0">
              <a:lnSpc>
                <a:spcPct val="90000"/>
              </a:lnSpc>
              <a:spcBef>
                <a:spcPts val="0"/>
              </a:spcBef>
              <a:spcAft>
                <a:spcPts val="0"/>
              </a:spcAft>
              <a:buSzPct val="25000"/>
              <a:buNone/>
            </a:pPr>
            <a:r>
              <a:rPr lang="en-US" sz="2800" b="0" i="0" u="none" strike="noStrike" cap="none">
                <a:solidFill>
                  <a:schemeClr val="lt1"/>
                </a:solidFill>
                <a:latin typeface="Arial"/>
                <a:ea typeface="Arial"/>
                <a:cs typeface="Arial"/>
                <a:sym typeface="Arial"/>
              </a:rPr>
              <a:t>Introducing Spring Cloud Netflix</a:t>
            </a:r>
          </a:p>
        </p:txBody>
      </p:sp>
      <p:pic>
        <p:nvPicPr>
          <p:cNvPr id="8" name="Picture 7"/>
          <p:cNvPicPr>
            <a:picLocks noChangeAspect="1"/>
          </p:cNvPicPr>
          <p:nvPr/>
        </p:nvPicPr>
        <p:blipFill>
          <a:blip r:embed="rId5"/>
          <a:stretch>
            <a:fillRect/>
          </a:stretch>
        </p:blipFill>
        <p:spPr>
          <a:xfrm>
            <a:off x="7797132" y="0"/>
            <a:ext cx="1346868" cy="13468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Open Source Cloud Libraries</a:t>
            </a:r>
          </a:p>
        </p:txBody>
      </p:sp>
      <p:sp>
        <p:nvSpPr>
          <p:cNvPr id="308" name="Shape 308"/>
          <p:cNvSpPr txBox="1">
            <a:spLocks noGrp="1"/>
          </p:cNvSpPr>
          <p:nvPr>
            <p:ph type="body" idx="1"/>
          </p:nvPr>
        </p:nvSpPr>
        <p:spPr>
          <a:xfrm>
            <a:off x="457200" y="1108074"/>
            <a:ext cx="4655269" cy="3273007"/>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spcAft>
                <a:spcPts val="0"/>
              </a:spcAft>
              <a:buClr>
                <a:schemeClr val="lt1"/>
              </a:buClr>
              <a:buSzPct val="100000"/>
              <a:buFont typeface="Arial"/>
              <a:buChar char="•"/>
            </a:pPr>
            <a:r>
              <a:rPr lang="en-US" sz="1800" b="0" i="0" u="none" strike="noStrike" cap="none">
                <a:solidFill>
                  <a:schemeClr val="lt1"/>
                </a:solidFill>
                <a:latin typeface="Arial"/>
                <a:ea typeface="Arial"/>
                <a:cs typeface="Arial"/>
                <a:sym typeface="Arial"/>
              </a:rPr>
              <a:t>Companies like Twitter, Facebook, and Hashicorp have open-sourced other cloud infrastructure libraries</a:t>
            </a:r>
          </a:p>
          <a:p>
            <a:pPr marL="342900" marR="0" lvl="0" indent="-342900" algn="l" rtl="0">
              <a:spcBef>
                <a:spcPts val="36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spcAft>
                <a:spcPts val="0"/>
              </a:spcAft>
              <a:buClr>
                <a:schemeClr val="lt1"/>
              </a:buClr>
              <a:buSzPct val="100000"/>
              <a:buFont typeface="Arial"/>
              <a:buChar char="•"/>
            </a:pPr>
            <a:r>
              <a:rPr lang="en-US" sz="1800" b="0" i="0" u="none" strike="noStrike" cap="none">
                <a:solidFill>
                  <a:schemeClr val="lt1"/>
                </a:solidFill>
                <a:latin typeface="Arial"/>
                <a:ea typeface="Arial"/>
                <a:cs typeface="Arial"/>
                <a:sym typeface="Arial"/>
              </a:rPr>
              <a:t>Complementary and competing solutions from top technology companies form a bazaar of ideas</a:t>
            </a:r>
          </a:p>
          <a:p>
            <a:pPr marL="342900" marR="0" lvl="0" indent="-342900" algn="l" rtl="0">
              <a:spcBef>
                <a:spcPts val="36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buClr>
                <a:schemeClr val="lt1"/>
              </a:buClr>
              <a:buSzPct val="100000"/>
              <a:buFont typeface="Arial"/>
              <a:buNone/>
            </a:pPr>
            <a:endParaRPr sz="1800" b="0" i="0" u="none" strike="noStrike" cap="none">
              <a:solidFill>
                <a:schemeClr val="lt1"/>
              </a:solidFill>
              <a:latin typeface="Arial"/>
              <a:ea typeface="Arial"/>
              <a:cs typeface="Arial"/>
              <a:sym typeface="Arial"/>
            </a:endParaRPr>
          </a:p>
        </p:txBody>
      </p:sp>
      <p:pic>
        <p:nvPicPr>
          <p:cNvPr id="309" name="Shape 309"/>
          <p:cNvPicPr preferRelativeResize="0"/>
          <p:nvPr/>
        </p:nvPicPr>
        <p:blipFill rotWithShape="1">
          <a:blip r:embed="rId3">
            <a:alphaModFix/>
          </a:blip>
          <a:srcRect/>
          <a:stretch/>
        </p:blipFill>
        <p:spPr>
          <a:xfrm>
            <a:off x="5573917" y="1406434"/>
            <a:ext cx="3112883" cy="587531"/>
          </a:xfrm>
          <a:prstGeom prst="rect">
            <a:avLst/>
          </a:prstGeom>
          <a:noFill/>
          <a:ln>
            <a:noFill/>
          </a:ln>
        </p:spPr>
      </p:pic>
      <p:pic>
        <p:nvPicPr>
          <p:cNvPr id="310" name="Shape 310"/>
          <p:cNvPicPr preferRelativeResize="0"/>
          <p:nvPr/>
        </p:nvPicPr>
        <p:blipFill rotWithShape="1">
          <a:blip r:embed="rId4">
            <a:alphaModFix/>
          </a:blip>
          <a:srcRect/>
          <a:stretch/>
        </p:blipFill>
        <p:spPr>
          <a:xfrm>
            <a:off x="5573917" y="2547988"/>
            <a:ext cx="3112883" cy="1444305"/>
          </a:xfrm>
          <a:prstGeom prst="rect">
            <a:avLst/>
          </a:prstGeom>
          <a:noFill/>
          <a:ln>
            <a:noFill/>
          </a:ln>
        </p:spPr>
      </p:pic>
      <p:pic>
        <p:nvPicPr>
          <p:cNvPr id="311" name="Shape 311"/>
          <p:cNvPicPr preferRelativeResize="0"/>
          <p:nvPr/>
        </p:nvPicPr>
        <p:blipFill>
          <a:blip r:embed="rId5">
            <a:alphaModFix/>
          </a:blip>
          <a:stretch>
            <a:fillRect/>
          </a:stretch>
        </p:blipFill>
        <p:spPr>
          <a:xfrm>
            <a:off x="978224" y="4680441"/>
            <a:ext cx="270005" cy="229027"/>
          </a:xfrm>
          <a:prstGeom prst="rect">
            <a:avLst/>
          </a:prstGeom>
          <a:noFill/>
          <a:ln>
            <a:noFill/>
          </a:ln>
        </p:spPr>
      </p:pic>
      <p:pic>
        <p:nvPicPr>
          <p:cNvPr id="312" name="Shape 312"/>
          <p:cNvPicPr preferRelativeResize="0"/>
          <p:nvPr/>
        </p:nvPicPr>
        <p:blipFill>
          <a:blip r:embed="rId6">
            <a:alphaModFix/>
          </a:blip>
          <a:stretch>
            <a:fillRect/>
          </a:stretch>
        </p:blipFill>
        <p:spPr>
          <a:xfrm>
            <a:off x="1248225" y="4675961"/>
            <a:ext cx="368559" cy="237980"/>
          </a:xfrm>
          <a:prstGeom prst="rect">
            <a:avLst/>
          </a:prstGeom>
          <a:noFill/>
          <a:ln>
            <a:noFill/>
          </a:ln>
        </p:spPr>
      </p:pic>
      <p:pic>
        <p:nvPicPr>
          <p:cNvPr id="313" name="Shape 313"/>
          <p:cNvPicPr preferRelativeResize="0"/>
          <p:nvPr/>
        </p:nvPicPr>
        <p:blipFill>
          <a:blip r:embed="rId7">
            <a:alphaModFix/>
          </a:blip>
          <a:stretch>
            <a:fillRect/>
          </a:stretch>
        </p:blipFill>
        <p:spPr>
          <a:xfrm>
            <a:off x="280592" y="4653787"/>
            <a:ext cx="282324" cy="282324"/>
          </a:xfrm>
          <a:prstGeom prst="rect">
            <a:avLst/>
          </a:prstGeom>
          <a:noFill/>
          <a:ln>
            <a:noFill/>
          </a:ln>
        </p:spPr>
      </p:pic>
      <p:grpSp>
        <p:nvGrpSpPr>
          <p:cNvPr id="314" name="Shape 314"/>
          <p:cNvGrpSpPr/>
          <p:nvPr/>
        </p:nvGrpSpPr>
        <p:grpSpPr>
          <a:xfrm>
            <a:off x="709639" y="4685319"/>
            <a:ext cx="282331" cy="219255"/>
            <a:chOff x="2055625" y="1272525"/>
            <a:chExt cx="723000" cy="678600"/>
          </a:xfrm>
        </p:grpSpPr>
        <p:sp>
          <p:nvSpPr>
            <p:cNvPr id="315" name="Shape 315"/>
            <p:cNvSpPr/>
            <p:nvPr/>
          </p:nvSpPr>
          <p:spPr>
            <a:xfrm>
              <a:off x="2055625" y="1272525"/>
              <a:ext cx="418200" cy="373800"/>
            </a:xfrm>
            <a:prstGeom prst="roundRect">
              <a:avLst>
                <a:gd name="adj" fmla="val 16667"/>
              </a:avLst>
            </a:prstGeom>
            <a:noFill/>
            <a:ln w="1905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2208025" y="1424925"/>
              <a:ext cx="418200" cy="373800"/>
            </a:xfrm>
            <a:prstGeom prst="roundRect">
              <a:avLst>
                <a:gd name="adj" fmla="val 16667"/>
              </a:avLst>
            </a:prstGeom>
            <a:noFill/>
            <a:ln w="1905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2360425" y="1577325"/>
              <a:ext cx="418200" cy="373800"/>
            </a:xfrm>
            <a:prstGeom prst="roundRect">
              <a:avLst>
                <a:gd name="adj" fmla="val 16667"/>
              </a:avLst>
            </a:prstGeom>
            <a:noFill/>
            <a:ln w="1905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Spring Cloud</a:t>
            </a:r>
          </a:p>
        </p:txBody>
      </p:sp>
      <p:sp>
        <p:nvSpPr>
          <p:cNvPr id="324" name="Shape 324"/>
          <p:cNvSpPr txBox="1">
            <a:spLocks noGrp="1"/>
          </p:cNvSpPr>
          <p:nvPr>
            <p:ph type="body" idx="1"/>
          </p:nvPr>
        </p:nvSpPr>
        <p:spPr>
          <a:xfrm>
            <a:off x="457199" y="1108074"/>
            <a:ext cx="4695717" cy="3273007"/>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lt1"/>
              </a:buClr>
              <a:buSzPct val="100000"/>
              <a:buFont typeface="Arial"/>
              <a:buChar char="•"/>
            </a:pPr>
            <a:r>
              <a:rPr lang="en-US" sz="1600" b="0" i="0" u="none" strike="noStrike" cap="none">
                <a:solidFill>
                  <a:schemeClr val="lt1"/>
                </a:solidFill>
                <a:latin typeface="Arial"/>
                <a:ea typeface="Arial"/>
                <a:cs typeface="Arial"/>
                <a:sym typeface="Arial"/>
              </a:rPr>
              <a:t>Easy developer access to a curated selection of open source cloud infrastructure libraries</a:t>
            </a:r>
          </a:p>
          <a:p>
            <a:pPr marL="342900" marR="0" lvl="0" indent="-342900" algn="l" rtl="0">
              <a:spcBef>
                <a:spcPts val="320"/>
              </a:spcBef>
              <a:spcAft>
                <a:spcPts val="0"/>
              </a:spcAft>
              <a:buClr>
                <a:schemeClr val="lt1"/>
              </a:buClr>
              <a:buSzPct val="100000"/>
              <a:buFont typeface="Arial"/>
              <a:buNone/>
            </a:pPr>
            <a:endParaRPr sz="1600" b="0" i="0" u="none" strike="noStrike" cap="none">
              <a:solidFill>
                <a:schemeClr val="lt1"/>
              </a:solidFill>
              <a:latin typeface="Arial"/>
              <a:ea typeface="Arial"/>
              <a:cs typeface="Arial"/>
              <a:sym typeface="Arial"/>
            </a:endParaRPr>
          </a:p>
          <a:p>
            <a:pPr marL="342900" marR="0" lvl="0" indent="-342900" algn="l" rtl="0">
              <a:spcBef>
                <a:spcPts val="320"/>
              </a:spcBef>
              <a:spcAft>
                <a:spcPts val="0"/>
              </a:spcAft>
              <a:buClr>
                <a:schemeClr val="lt1"/>
              </a:buClr>
              <a:buSzPct val="100000"/>
              <a:buFont typeface="Arial"/>
              <a:buChar char="•"/>
            </a:pPr>
            <a:r>
              <a:rPr lang="en-US" sz="1600" b="0" i="0" u="none" strike="noStrike" cap="none">
                <a:solidFill>
                  <a:schemeClr val="lt1"/>
                </a:solidFill>
                <a:latin typeface="Arial"/>
                <a:ea typeface="Arial"/>
                <a:cs typeface="Arial"/>
                <a:sym typeface="Arial"/>
              </a:rPr>
              <a:t>Additional capabilities include Cloud Connectors and Config Server</a:t>
            </a:r>
          </a:p>
          <a:p>
            <a:pPr marL="342900" marR="0" lvl="0" indent="-342900" algn="l" rtl="0">
              <a:spcBef>
                <a:spcPts val="320"/>
              </a:spcBef>
              <a:spcAft>
                <a:spcPts val="0"/>
              </a:spcAft>
              <a:buClr>
                <a:schemeClr val="lt1"/>
              </a:buClr>
              <a:buSzPct val="100000"/>
              <a:buFont typeface="Arial"/>
              <a:buNone/>
            </a:pPr>
            <a:endParaRPr sz="1600" b="0" i="0" u="none" strike="noStrike" cap="none">
              <a:solidFill>
                <a:schemeClr val="lt1"/>
              </a:solidFill>
              <a:latin typeface="Arial"/>
              <a:ea typeface="Arial"/>
              <a:cs typeface="Arial"/>
              <a:sym typeface="Arial"/>
            </a:endParaRPr>
          </a:p>
          <a:p>
            <a:pPr marL="342900" marR="0" lvl="0" indent="-342900" algn="l" rtl="0">
              <a:spcBef>
                <a:spcPts val="320"/>
              </a:spcBef>
              <a:spcAft>
                <a:spcPts val="0"/>
              </a:spcAft>
              <a:buClr>
                <a:schemeClr val="lt1"/>
              </a:buClr>
              <a:buSzPct val="100000"/>
              <a:buFont typeface="Arial"/>
              <a:buChar char="•"/>
            </a:pPr>
            <a:r>
              <a:rPr lang="en-US" sz="1600" b="0" i="0" u="none" strike="noStrike" cap="none">
                <a:solidFill>
                  <a:schemeClr val="lt1"/>
                </a:solidFill>
                <a:latin typeface="Arial"/>
                <a:ea typeface="Arial"/>
                <a:cs typeface="Arial"/>
                <a:sym typeface="Arial"/>
              </a:rPr>
              <a:t>Brings the Spring philosophy of convention over configuration, opinionated defaults, and developer simplicity</a:t>
            </a:r>
          </a:p>
          <a:p>
            <a:pPr marL="0" marR="0" lvl="0" indent="0" algn="l" rtl="0">
              <a:spcBef>
                <a:spcPts val="320"/>
              </a:spcBef>
              <a:buClr>
                <a:schemeClr val="lt1"/>
              </a:buClr>
              <a:buSzPct val="25000"/>
              <a:buFont typeface="Arial"/>
              <a:buNone/>
            </a:pPr>
            <a:endParaRPr sz="1600" b="0" i="0" u="none" strike="noStrike" cap="none">
              <a:solidFill>
                <a:schemeClr val="lt1"/>
              </a:solidFill>
              <a:latin typeface="Arial"/>
              <a:ea typeface="Arial"/>
              <a:cs typeface="Arial"/>
              <a:sym typeface="Arial"/>
            </a:endParaRPr>
          </a:p>
        </p:txBody>
      </p:sp>
      <p:pic>
        <p:nvPicPr>
          <p:cNvPr id="325" name="Shape 325"/>
          <p:cNvPicPr preferRelativeResize="0"/>
          <p:nvPr/>
        </p:nvPicPr>
        <p:blipFill rotWithShape="1">
          <a:blip r:embed="rId3">
            <a:alphaModFix/>
          </a:blip>
          <a:srcRect/>
          <a:stretch/>
        </p:blipFill>
        <p:spPr>
          <a:xfrm>
            <a:off x="5152917" y="1205140"/>
            <a:ext cx="3442747" cy="27719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Spring Cloud Services</a:t>
            </a:r>
          </a:p>
        </p:txBody>
      </p:sp>
      <p:pic>
        <p:nvPicPr>
          <p:cNvPr id="331" name="Shape 331"/>
          <p:cNvPicPr preferRelativeResize="0">
            <a:picLocks noGrp="1"/>
          </p:cNvPicPr>
          <p:nvPr>
            <p:ph type="body" idx="1"/>
          </p:nvPr>
        </p:nvPicPr>
        <p:blipFill rotWithShape="1">
          <a:blip r:embed="rId3">
            <a:alphaModFix/>
          </a:blip>
          <a:srcRect t="-2010" b="-830"/>
          <a:stretch/>
        </p:blipFill>
        <p:spPr>
          <a:xfrm>
            <a:off x="708222" y="1166278"/>
            <a:ext cx="3032553" cy="3118712"/>
          </a:xfrm>
          <a:prstGeom prst="rect">
            <a:avLst/>
          </a:prstGeom>
          <a:noFill/>
          <a:ln>
            <a:noFill/>
          </a:ln>
        </p:spPr>
      </p:pic>
      <p:pic>
        <p:nvPicPr>
          <p:cNvPr id="332" name="Shape 332"/>
          <p:cNvPicPr preferRelativeResize="0"/>
          <p:nvPr/>
        </p:nvPicPr>
        <p:blipFill rotWithShape="1">
          <a:blip r:embed="rId4">
            <a:alphaModFix/>
          </a:blip>
          <a:srcRect/>
          <a:stretch/>
        </p:blipFill>
        <p:spPr>
          <a:xfrm>
            <a:off x="5351162" y="1209473"/>
            <a:ext cx="2923952" cy="30755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Spring Cloud Services</a:t>
            </a:r>
          </a:p>
        </p:txBody>
      </p:sp>
      <p:grpSp>
        <p:nvGrpSpPr>
          <p:cNvPr id="339" name="Shape 339"/>
          <p:cNvGrpSpPr/>
          <p:nvPr/>
        </p:nvGrpSpPr>
        <p:grpSpPr>
          <a:xfrm>
            <a:off x="457199" y="1921856"/>
            <a:ext cx="1252763" cy="1757107"/>
            <a:chOff x="613137" y="1763046"/>
            <a:chExt cx="1252763" cy="1757107"/>
          </a:xfrm>
        </p:grpSpPr>
        <p:sp>
          <p:nvSpPr>
            <p:cNvPr id="340" name="Shape 340"/>
            <p:cNvSpPr/>
            <p:nvPr/>
          </p:nvSpPr>
          <p:spPr>
            <a:xfrm>
              <a:off x="662483" y="3089266"/>
              <a:ext cx="1126924" cy="430886"/>
            </a:xfrm>
            <a:prstGeom prst="rect">
              <a:avLst/>
            </a:prstGeom>
            <a:noFill/>
            <a:ln>
              <a:noFill/>
            </a:ln>
          </p:spPr>
          <p:txBody>
            <a:bodyPr wrap="square" lIns="0" tIns="0" rIns="0" bIns="0" anchor="t" anchorCtr="0">
              <a:noAutofit/>
            </a:bodyPr>
            <a:lstStyle/>
            <a:p>
              <a:pPr marL="0" marR="0" lvl="0" indent="0" algn="ctr" rtl="0">
                <a:spcBef>
                  <a:spcPts val="0"/>
                </a:spcBef>
                <a:buSzPct val="25000"/>
                <a:buNone/>
              </a:pPr>
              <a:r>
                <a:rPr lang="en-US" sz="1400" b="1">
                  <a:solidFill>
                    <a:schemeClr val="lt1"/>
                  </a:solidFill>
                  <a:latin typeface="Arial"/>
                  <a:ea typeface="Arial"/>
                  <a:cs typeface="Arial"/>
                  <a:sym typeface="Arial"/>
                </a:rPr>
                <a:t>Spring Cloud</a:t>
              </a:r>
            </a:p>
            <a:p>
              <a:pPr marL="0" marR="0" lvl="0" indent="0" algn="ctr" rtl="0">
                <a:spcBef>
                  <a:spcPts val="0"/>
                </a:spcBef>
                <a:buSzPct val="25000"/>
                <a:buNone/>
              </a:pPr>
              <a:r>
                <a:rPr lang="en-US" sz="1400" b="1">
                  <a:solidFill>
                    <a:schemeClr val="lt1"/>
                  </a:solidFill>
                  <a:latin typeface="Arial"/>
                  <a:ea typeface="Arial"/>
                  <a:cs typeface="Arial"/>
                  <a:sym typeface="Arial"/>
                </a:rPr>
                <a:t>Services</a:t>
              </a:r>
            </a:p>
          </p:txBody>
        </p:sp>
        <p:pic>
          <p:nvPicPr>
            <p:cNvPr id="341" name="Shape 341"/>
            <p:cNvPicPr preferRelativeResize="0"/>
            <p:nvPr/>
          </p:nvPicPr>
          <p:blipFill rotWithShape="1">
            <a:blip r:embed="rId3">
              <a:alphaModFix/>
            </a:blip>
            <a:srcRect/>
            <a:stretch/>
          </p:blipFill>
          <p:spPr>
            <a:xfrm>
              <a:off x="613137" y="1763046"/>
              <a:ext cx="1252763" cy="1252763"/>
            </a:xfrm>
            <a:prstGeom prst="rect">
              <a:avLst/>
            </a:prstGeom>
            <a:noFill/>
            <a:ln>
              <a:noFill/>
            </a:ln>
          </p:spPr>
        </p:pic>
      </p:grpSp>
      <p:grpSp>
        <p:nvGrpSpPr>
          <p:cNvPr id="342" name="Shape 342"/>
          <p:cNvGrpSpPr/>
          <p:nvPr/>
        </p:nvGrpSpPr>
        <p:grpSpPr>
          <a:xfrm>
            <a:off x="2906354" y="2314964"/>
            <a:ext cx="1179810" cy="883798"/>
            <a:chOff x="-173475" y="0"/>
            <a:chExt cx="2218470" cy="1661857"/>
          </a:xfrm>
        </p:grpSpPr>
        <p:pic>
          <p:nvPicPr>
            <p:cNvPr id="343" name="Shape 343"/>
            <p:cNvPicPr preferRelativeResize="0"/>
            <p:nvPr/>
          </p:nvPicPr>
          <p:blipFill rotWithShape="1">
            <a:blip r:embed="rId4">
              <a:alphaModFix/>
            </a:blip>
            <a:srcRect/>
            <a:stretch/>
          </p:blipFill>
          <p:spPr>
            <a:xfrm>
              <a:off x="300761" y="0"/>
              <a:ext cx="1270001" cy="1270000"/>
            </a:xfrm>
            <a:prstGeom prst="rect">
              <a:avLst/>
            </a:prstGeom>
            <a:noFill/>
            <a:ln>
              <a:noFill/>
            </a:ln>
          </p:spPr>
        </p:pic>
        <p:sp>
          <p:nvSpPr>
            <p:cNvPr id="344" name="Shape 344"/>
            <p:cNvSpPr/>
            <p:nvPr/>
          </p:nvSpPr>
          <p:spPr>
            <a:xfrm>
              <a:off x="-173475" y="1256745"/>
              <a:ext cx="2218470" cy="405111"/>
            </a:xfrm>
            <a:prstGeom prst="rect">
              <a:avLst/>
            </a:prstGeom>
            <a:noFill/>
            <a:ln>
              <a:noFill/>
            </a:ln>
          </p:spPr>
          <p:txBody>
            <a:bodyPr wrap="square" lIns="0" tIns="0" rIns="0" bIns="0" anchor="t" anchorCtr="0">
              <a:noAutofit/>
            </a:bodyPr>
            <a:lstStyle/>
            <a:p>
              <a:pPr marL="0" marR="0" lvl="0" indent="0" algn="ctr" rtl="0">
                <a:spcBef>
                  <a:spcPts val="0"/>
                </a:spcBef>
                <a:buSzPct val="25000"/>
                <a:buNone/>
              </a:pPr>
              <a:r>
                <a:rPr lang="en-US" sz="1400" b="1">
                  <a:solidFill>
                    <a:schemeClr val="lt1"/>
                  </a:solidFill>
                  <a:latin typeface="Arial"/>
                  <a:ea typeface="Arial"/>
                  <a:cs typeface="Arial"/>
                  <a:sym typeface="Arial"/>
                </a:rPr>
                <a:t>Config Server</a:t>
              </a:r>
            </a:p>
          </p:txBody>
        </p:sp>
      </p:grpSp>
      <p:grpSp>
        <p:nvGrpSpPr>
          <p:cNvPr id="345" name="Shape 345"/>
          <p:cNvGrpSpPr/>
          <p:nvPr/>
        </p:nvGrpSpPr>
        <p:grpSpPr>
          <a:xfrm>
            <a:off x="2790239" y="1031012"/>
            <a:ext cx="1407185" cy="890843"/>
            <a:chOff x="-387251" y="0"/>
            <a:chExt cx="2646024" cy="1675112"/>
          </a:xfrm>
        </p:grpSpPr>
        <p:pic>
          <p:nvPicPr>
            <p:cNvPr id="346" name="Shape 346"/>
            <p:cNvPicPr preferRelativeResize="0"/>
            <p:nvPr/>
          </p:nvPicPr>
          <p:blipFill rotWithShape="1">
            <a:blip r:embed="rId5">
              <a:alphaModFix/>
            </a:blip>
            <a:srcRect/>
            <a:stretch/>
          </p:blipFill>
          <p:spPr>
            <a:xfrm>
              <a:off x="300761" y="0"/>
              <a:ext cx="1270001" cy="1270000"/>
            </a:xfrm>
            <a:prstGeom prst="rect">
              <a:avLst/>
            </a:prstGeom>
            <a:noFill/>
            <a:ln>
              <a:noFill/>
            </a:ln>
          </p:spPr>
        </p:pic>
        <p:sp>
          <p:nvSpPr>
            <p:cNvPr id="347" name="Shape 347"/>
            <p:cNvSpPr/>
            <p:nvPr/>
          </p:nvSpPr>
          <p:spPr>
            <a:xfrm>
              <a:off x="-387251" y="1269999"/>
              <a:ext cx="2646024" cy="405112"/>
            </a:xfrm>
            <a:prstGeom prst="rect">
              <a:avLst/>
            </a:prstGeom>
            <a:noFill/>
            <a:ln>
              <a:noFill/>
            </a:ln>
          </p:spPr>
          <p:txBody>
            <a:bodyPr wrap="square" lIns="0" tIns="0" rIns="0" bIns="0" anchor="t" anchorCtr="0">
              <a:noAutofit/>
            </a:bodyPr>
            <a:lstStyle/>
            <a:p>
              <a:pPr marL="0" marR="0" lvl="0" indent="0" algn="ctr" rtl="0">
                <a:spcBef>
                  <a:spcPts val="0"/>
                </a:spcBef>
                <a:buSzPct val="25000"/>
                <a:buNone/>
              </a:pPr>
              <a:r>
                <a:rPr lang="en-US" sz="1400" b="1">
                  <a:solidFill>
                    <a:schemeClr val="lt1"/>
                  </a:solidFill>
                  <a:latin typeface="Arial"/>
                  <a:ea typeface="Arial"/>
                  <a:cs typeface="Arial"/>
                  <a:sym typeface="Arial"/>
                </a:rPr>
                <a:t>Service Registry</a:t>
              </a:r>
            </a:p>
          </p:txBody>
        </p:sp>
      </p:grpSp>
      <p:grpSp>
        <p:nvGrpSpPr>
          <p:cNvPr id="348" name="Shape 348"/>
          <p:cNvGrpSpPr/>
          <p:nvPr/>
        </p:nvGrpSpPr>
        <p:grpSpPr>
          <a:xfrm>
            <a:off x="2518472" y="3591871"/>
            <a:ext cx="2052320" cy="890845"/>
            <a:chOff x="-698066" y="0"/>
            <a:chExt cx="3859107" cy="1675112"/>
          </a:xfrm>
        </p:grpSpPr>
        <p:pic>
          <p:nvPicPr>
            <p:cNvPr id="349" name="Shape 349"/>
            <p:cNvPicPr preferRelativeResize="0"/>
            <p:nvPr/>
          </p:nvPicPr>
          <p:blipFill rotWithShape="1">
            <a:blip r:embed="rId6">
              <a:alphaModFix/>
            </a:blip>
            <a:srcRect/>
            <a:stretch/>
          </p:blipFill>
          <p:spPr>
            <a:xfrm>
              <a:off x="522008" y="0"/>
              <a:ext cx="1270001" cy="1270000"/>
            </a:xfrm>
            <a:prstGeom prst="rect">
              <a:avLst/>
            </a:prstGeom>
            <a:noFill/>
            <a:ln>
              <a:noFill/>
            </a:ln>
          </p:spPr>
        </p:pic>
        <p:sp>
          <p:nvSpPr>
            <p:cNvPr id="350" name="Shape 350"/>
            <p:cNvSpPr/>
            <p:nvPr/>
          </p:nvSpPr>
          <p:spPr>
            <a:xfrm>
              <a:off x="-698066" y="1270000"/>
              <a:ext cx="3859107" cy="405112"/>
            </a:xfrm>
            <a:prstGeom prst="rect">
              <a:avLst/>
            </a:prstGeom>
            <a:noFill/>
            <a:ln>
              <a:noFill/>
            </a:ln>
          </p:spPr>
          <p:txBody>
            <a:bodyPr wrap="square" lIns="0" tIns="0" rIns="0" bIns="0" anchor="t" anchorCtr="0">
              <a:noAutofit/>
            </a:bodyPr>
            <a:lstStyle/>
            <a:p>
              <a:pPr marL="0" marR="0" lvl="0" indent="0" algn="ctr" rtl="0">
                <a:spcBef>
                  <a:spcPts val="0"/>
                </a:spcBef>
                <a:buSzPct val="25000"/>
                <a:buNone/>
              </a:pPr>
              <a:r>
                <a:rPr lang="en-US" sz="1400" b="1">
                  <a:solidFill>
                    <a:schemeClr val="lt1"/>
                  </a:solidFill>
                  <a:latin typeface="Arial"/>
                  <a:ea typeface="Arial"/>
                  <a:cs typeface="Arial"/>
                  <a:sym typeface="Arial"/>
                </a:rPr>
                <a:t>Circuit Breaker</a:t>
              </a:r>
            </a:p>
          </p:txBody>
        </p:sp>
      </p:grpSp>
      <p:sp>
        <p:nvSpPr>
          <p:cNvPr id="351" name="Shape 351"/>
          <p:cNvSpPr/>
          <p:nvPr/>
        </p:nvSpPr>
        <p:spPr>
          <a:xfrm>
            <a:off x="4702523" y="2402057"/>
            <a:ext cx="4433273" cy="738664"/>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Git URL for Config Repo provided via Service Dashboard (post-provisioning)</a:t>
            </a:r>
          </a:p>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Single tenant, scoped to CF space</a:t>
            </a:r>
          </a:p>
        </p:txBody>
      </p:sp>
      <p:sp>
        <p:nvSpPr>
          <p:cNvPr id="352" name="Shape 352"/>
          <p:cNvSpPr/>
          <p:nvPr/>
        </p:nvSpPr>
        <p:spPr>
          <a:xfrm>
            <a:off x="4702523" y="1118104"/>
            <a:ext cx="4194630" cy="738664"/>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Service Registration and Discovery via Netflix OSS Eureka</a:t>
            </a:r>
          </a:p>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Registration via CF Route</a:t>
            </a:r>
          </a:p>
        </p:txBody>
      </p:sp>
      <p:sp>
        <p:nvSpPr>
          <p:cNvPr id="353" name="Shape 353"/>
          <p:cNvSpPr/>
          <p:nvPr/>
        </p:nvSpPr>
        <p:spPr>
          <a:xfrm>
            <a:off x="4702523" y="3678964"/>
            <a:ext cx="5441173" cy="523219"/>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Netflix OSS Turbine + Hystrix Dashboard</a:t>
            </a:r>
          </a:p>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Aggregation via AMQP (RabbitMQ)</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Future: Spring Cloud Sleuth</a:t>
            </a:r>
          </a:p>
        </p:txBody>
      </p:sp>
      <p:pic>
        <p:nvPicPr>
          <p:cNvPr id="359" name="Shape 359"/>
          <p:cNvPicPr preferRelativeResize="0">
            <a:picLocks noGrp="1"/>
          </p:cNvPicPr>
          <p:nvPr>
            <p:ph type="body" idx="1"/>
          </p:nvPr>
        </p:nvPicPr>
        <p:blipFill rotWithShape="1">
          <a:blip r:embed="rId3">
            <a:alphaModFix/>
          </a:blip>
          <a:srcRect l="559" t="10181" r="2893"/>
          <a:stretch/>
        </p:blipFill>
        <p:spPr>
          <a:xfrm>
            <a:off x="695112" y="2118091"/>
            <a:ext cx="7767055" cy="2327912"/>
          </a:xfrm>
          <a:prstGeom prst="rect">
            <a:avLst/>
          </a:prstGeom>
          <a:noFill/>
          <a:ln>
            <a:noFill/>
          </a:ln>
        </p:spPr>
      </p:pic>
      <p:sp>
        <p:nvSpPr>
          <p:cNvPr id="360" name="Shape 360"/>
          <p:cNvSpPr txBox="1"/>
          <p:nvPr/>
        </p:nvSpPr>
        <p:spPr>
          <a:xfrm>
            <a:off x="457200" y="1108074"/>
            <a:ext cx="8287387" cy="833251"/>
          </a:xfrm>
          <a:prstGeom prst="rect">
            <a:avLst/>
          </a:prstGeom>
          <a:noFill/>
          <a:ln>
            <a:noFill/>
          </a:ln>
        </p:spPr>
        <p:txBody>
          <a:bodyPr wrap="square" lIns="91425" tIns="45700" rIns="91425" bIns="45700" anchor="t" anchorCtr="0">
            <a:noAutofit/>
          </a:bodyPr>
          <a:lstStyle/>
          <a:p>
            <a:pPr marL="342900" marR="0" lvl="0" indent="-342900" algn="l" rtl="0">
              <a:spcBef>
                <a:spcPts val="0"/>
              </a:spcBef>
              <a:buClr>
                <a:schemeClr val="lt1"/>
              </a:buClr>
              <a:buFont typeface="Arial"/>
              <a:buNone/>
            </a:pPr>
            <a:endParaRPr sz="1800">
              <a:solidFill>
                <a:schemeClr val="lt1"/>
              </a:solidFill>
              <a:latin typeface="Arial"/>
              <a:ea typeface="Arial"/>
              <a:cs typeface="Arial"/>
              <a:sym typeface="Arial"/>
            </a:endParaRPr>
          </a:p>
        </p:txBody>
      </p:sp>
      <p:sp>
        <p:nvSpPr>
          <p:cNvPr id="361" name="Shape 361"/>
          <p:cNvSpPr txBox="1"/>
          <p:nvPr/>
        </p:nvSpPr>
        <p:spPr>
          <a:xfrm>
            <a:off x="457200" y="1108074"/>
            <a:ext cx="8287387" cy="833251"/>
          </a:xfrm>
          <a:prstGeom prst="rect">
            <a:avLst/>
          </a:prstGeom>
          <a:noFill/>
          <a:ln>
            <a:noFill/>
          </a:ln>
        </p:spPr>
        <p:txBody>
          <a:bodyPr wrap="square" lIns="91425" tIns="45700" rIns="91425" bIns="45700" anchor="t" anchorCtr="0">
            <a:noAutofit/>
          </a:bodyPr>
          <a:lstStyle/>
          <a:p>
            <a:pPr marL="342900" marR="0" lvl="0" indent="-342900" algn="l" rtl="0">
              <a:spcBef>
                <a:spcPts val="0"/>
              </a:spcBef>
              <a:buClr>
                <a:schemeClr val="lt1"/>
              </a:buClr>
              <a:buSzPct val="100000"/>
              <a:buFont typeface="Arial"/>
              <a:buChar char="•"/>
            </a:pPr>
            <a:r>
              <a:rPr lang="en-US" sz="1800">
                <a:solidFill>
                  <a:schemeClr val="lt1"/>
                </a:solidFill>
                <a:latin typeface="Arial"/>
                <a:ea typeface="Arial"/>
                <a:cs typeface="Arial"/>
                <a:sym typeface="Arial"/>
              </a:rPr>
              <a:t>Distributed Tracing for the Cloud. Invocations are captured in logfiles, remote collector services, and realtime Web UIs.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Shape 367" descr="SF_Bridge-01.jpeg"/>
          <p:cNvPicPr preferRelativeResize="0"/>
          <p:nvPr/>
        </p:nvPicPr>
        <p:blipFill rotWithShape="1">
          <a:blip r:embed="rId3">
            <a:alphaModFix/>
          </a:blip>
          <a:srcRect t="9350" b="9349"/>
          <a:stretch/>
        </p:blipFill>
        <p:spPr>
          <a:xfrm>
            <a:off x="0" y="0"/>
            <a:ext cx="9144000" cy="5143499"/>
          </a:xfrm>
          <a:prstGeom prst="rect">
            <a:avLst/>
          </a:prstGeom>
          <a:noFill/>
          <a:ln>
            <a:noFill/>
          </a:ln>
        </p:spPr>
      </p:pic>
      <p:sp>
        <p:nvSpPr>
          <p:cNvPr id="368" name="Shape 368"/>
          <p:cNvSpPr/>
          <p:nvPr/>
        </p:nvSpPr>
        <p:spPr>
          <a:xfrm>
            <a:off x="0" y="0"/>
            <a:ext cx="9144000" cy="5143499"/>
          </a:xfrm>
          <a:prstGeom prst="rect">
            <a:avLst/>
          </a:prstGeom>
          <a:solidFill>
            <a:srgbClr val="182730">
              <a:alpha val="42745"/>
            </a:srgbClr>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369" name="Shape 369" descr="Pivotal_White.png"/>
          <p:cNvPicPr preferRelativeResize="0"/>
          <p:nvPr/>
        </p:nvPicPr>
        <p:blipFill rotWithShape="1">
          <a:blip r:embed="rId4">
            <a:alphaModFix/>
          </a:blip>
          <a:srcRect/>
          <a:stretch/>
        </p:blipFill>
        <p:spPr>
          <a:xfrm>
            <a:off x="8286414" y="4854091"/>
            <a:ext cx="712061" cy="173735"/>
          </a:xfrm>
          <a:prstGeom prst="rect">
            <a:avLst/>
          </a:prstGeom>
          <a:noFill/>
          <a:ln>
            <a:noFill/>
          </a:ln>
        </p:spPr>
      </p:pic>
      <p:sp>
        <p:nvSpPr>
          <p:cNvPr id="370" name="Shape 370"/>
          <p:cNvSpPr txBox="1"/>
          <p:nvPr/>
        </p:nvSpPr>
        <p:spPr>
          <a:xfrm>
            <a:off x="4517055" y="1107440"/>
            <a:ext cx="3769359" cy="3180079"/>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Roboto"/>
              <a:buNone/>
            </a:pPr>
            <a:r>
              <a:rPr lang="en-US" sz="4000" b="1">
                <a:solidFill>
                  <a:schemeClr val="lt1"/>
                </a:solidFill>
                <a:latin typeface="Roboto"/>
                <a:ea typeface="Roboto"/>
                <a:cs typeface="Roboto"/>
                <a:sym typeface="Roboto"/>
              </a:rPr>
              <a:t>Open.</a:t>
            </a:r>
          </a:p>
          <a:p>
            <a:pPr marL="0" marR="0" lvl="0" indent="0" algn="l" rtl="0">
              <a:spcBef>
                <a:spcPts val="0"/>
              </a:spcBef>
              <a:spcAft>
                <a:spcPts val="0"/>
              </a:spcAft>
              <a:buClr>
                <a:schemeClr val="lt1"/>
              </a:buClr>
              <a:buSzPct val="25000"/>
              <a:buFont typeface="Roboto"/>
              <a:buNone/>
            </a:pPr>
            <a:r>
              <a:rPr lang="en-US" sz="4000" b="1">
                <a:solidFill>
                  <a:schemeClr val="lt1"/>
                </a:solidFill>
                <a:latin typeface="Roboto"/>
                <a:ea typeface="Roboto"/>
                <a:cs typeface="Roboto"/>
                <a:sym typeface="Roboto"/>
              </a:rPr>
              <a:t>Agile.</a:t>
            </a:r>
          </a:p>
          <a:p>
            <a:pPr marL="0" marR="0" lvl="0" indent="0" algn="l" rtl="0">
              <a:spcBef>
                <a:spcPts val="0"/>
              </a:spcBef>
              <a:buClr>
                <a:schemeClr val="lt1"/>
              </a:buClr>
              <a:buSzPct val="25000"/>
              <a:buFont typeface="Roboto"/>
              <a:buNone/>
            </a:pPr>
            <a:r>
              <a:rPr lang="en-US" sz="4000" b="1">
                <a:solidFill>
                  <a:schemeClr val="lt1"/>
                </a:solidFill>
                <a:latin typeface="Roboto"/>
                <a:ea typeface="Roboto"/>
                <a:cs typeface="Roboto"/>
                <a:sym typeface="Roboto"/>
              </a:rPr>
              <a:t>Cloud-Ready.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8"/>
                                        </p:tgtEl>
                                        <p:attrNameLst>
                                          <p:attrName>style.visibility</p:attrName>
                                        </p:attrNameLst>
                                      </p:cBhvr>
                                      <p:to>
                                        <p:strVal val="visible"/>
                                      </p:to>
                                    </p:set>
                                    <p:animEffect transition="in" filter="fade">
                                      <p:cBhvr>
                                        <p:cTn id="7" dur="10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411479" y="347472"/>
            <a:ext cx="5303400" cy="237600"/>
          </a:xfrm>
          <a:prstGeom prst="rect">
            <a:avLst/>
          </a:prstGeom>
        </p:spPr>
        <p:txBody>
          <a:bodyPr wrap="square" lIns="91425" tIns="91425" rIns="91425" bIns="91425" anchor="t" anchorCtr="0">
            <a:noAutofit/>
          </a:bodyPr>
          <a:lstStyle/>
          <a:p>
            <a:pPr lvl="0" rtl="0">
              <a:spcBef>
                <a:spcPts val="0"/>
              </a:spcBef>
              <a:buNone/>
            </a:pPr>
            <a:r>
              <a:rPr lang="en-US" sz="3000"/>
              <a:t>Key Themes</a:t>
            </a:r>
          </a:p>
        </p:txBody>
      </p:sp>
      <p:pic>
        <p:nvPicPr>
          <p:cNvPr id="137" name="Shape 137"/>
          <p:cNvPicPr preferRelativeResize="0"/>
          <p:nvPr/>
        </p:nvPicPr>
        <p:blipFill>
          <a:blip r:embed="rId3">
            <a:alphaModFix/>
          </a:blip>
          <a:stretch>
            <a:fillRect/>
          </a:stretch>
        </p:blipFill>
        <p:spPr>
          <a:xfrm>
            <a:off x="820962" y="1201175"/>
            <a:ext cx="705125" cy="705125"/>
          </a:xfrm>
          <a:prstGeom prst="rect">
            <a:avLst/>
          </a:prstGeom>
          <a:noFill/>
          <a:ln>
            <a:noFill/>
          </a:ln>
        </p:spPr>
      </p:pic>
      <p:grpSp>
        <p:nvGrpSpPr>
          <p:cNvPr id="138" name="Shape 138"/>
          <p:cNvGrpSpPr/>
          <p:nvPr/>
        </p:nvGrpSpPr>
        <p:grpSpPr>
          <a:xfrm>
            <a:off x="798750" y="2077487"/>
            <a:ext cx="723000" cy="678600"/>
            <a:chOff x="2055625" y="1272525"/>
            <a:chExt cx="723000" cy="678600"/>
          </a:xfrm>
        </p:grpSpPr>
        <p:sp>
          <p:nvSpPr>
            <p:cNvPr id="139" name="Shape 139"/>
            <p:cNvSpPr/>
            <p:nvPr/>
          </p:nvSpPr>
          <p:spPr>
            <a:xfrm>
              <a:off x="2055625" y="12725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0" name="Shape 140"/>
            <p:cNvSpPr/>
            <p:nvPr/>
          </p:nvSpPr>
          <p:spPr>
            <a:xfrm>
              <a:off x="2208025" y="14249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1" name="Shape 141"/>
            <p:cNvSpPr/>
            <p:nvPr/>
          </p:nvSpPr>
          <p:spPr>
            <a:xfrm>
              <a:off x="2360425" y="15773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142" name="Shape 142"/>
          <p:cNvPicPr preferRelativeResize="0"/>
          <p:nvPr/>
        </p:nvPicPr>
        <p:blipFill>
          <a:blip r:embed="rId4">
            <a:alphaModFix/>
          </a:blip>
          <a:stretch>
            <a:fillRect/>
          </a:stretch>
        </p:blipFill>
        <p:spPr>
          <a:xfrm>
            <a:off x="820973" y="2927298"/>
            <a:ext cx="678576" cy="678599"/>
          </a:xfrm>
          <a:prstGeom prst="rect">
            <a:avLst/>
          </a:prstGeom>
          <a:noFill/>
          <a:ln>
            <a:noFill/>
          </a:ln>
        </p:spPr>
      </p:pic>
      <p:pic>
        <p:nvPicPr>
          <p:cNvPr id="143" name="Shape 143"/>
          <p:cNvPicPr preferRelativeResize="0"/>
          <p:nvPr/>
        </p:nvPicPr>
        <p:blipFill>
          <a:blip r:embed="rId5">
            <a:alphaModFix/>
          </a:blip>
          <a:stretch>
            <a:fillRect/>
          </a:stretch>
        </p:blipFill>
        <p:spPr>
          <a:xfrm>
            <a:off x="697138" y="3777087"/>
            <a:ext cx="926260" cy="705125"/>
          </a:xfrm>
          <a:prstGeom prst="rect">
            <a:avLst/>
          </a:prstGeom>
          <a:noFill/>
          <a:ln>
            <a:noFill/>
          </a:ln>
        </p:spPr>
      </p:pic>
      <p:sp>
        <p:nvSpPr>
          <p:cNvPr id="144" name="Shape 144"/>
          <p:cNvSpPr txBox="1"/>
          <p:nvPr/>
        </p:nvSpPr>
        <p:spPr>
          <a:xfrm>
            <a:off x="1926525" y="12547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Speed</a:t>
            </a:r>
          </a:p>
        </p:txBody>
      </p:sp>
      <p:sp>
        <p:nvSpPr>
          <p:cNvPr id="145" name="Shape 145"/>
          <p:cNvSpPr txBox="1"/>
          <p:nvPr/>
        </p:nvSpPr>
        <p:spPr>
          <a:xfrm>
            <a:off x="1948850" y="21321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Scale</a:t>
            </a:r>
          </a:p>
        </p:txBody>
      </p:sp>
      <p:sp>
        <p:nvSpPr>
          <p:cNvPr id="146" name="Shape 146"/>
          <p:cNvSpPr txBox="1"/>
          <p:nvPr/>
        </p:nvSpPr>
        <p:spPr>
          <a:xfrm>
            <a:off x="1948850" y="29819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Security</a:t>
            </a:r>
          </a:p>
        </p:txBody>
      </p:sp>
      <p:sp>
        <p:nvSpPr>
          <p:cNvPr id="147" name="Shape 147"/>
          <p:cNvSpPr txBox="1"/>
          <p:nvPr/>
        </p:nvSpPr>
        <p:spPr>
          <a:xfrm>
            <a:off x="1948850" y="3844962"/>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Stability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Cloud Native Architectures</a:t>
            </a:r>
          </a:p>
        </p:txBody>
      </p:sp>
      <p:sp>
        <p:nvSpPr>
          <p:cNvPr id="154" name="Shape 154"/>
          <p:cNvSpPr txBox="1">
            <a:spLocks noGrp="1"/>
          </p:cNvSpPr>
          <p:nvPr>
            <p:ph type="body" idx="1"/>
          </p:nvPr>
        </p:nvSpPr>
        <p:spPr>
          <a:xfrm>
            <a:off x="457199" y="1108074"/>
            <a:ext cx="5197257" cy="327300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Light Side of the Cloud</a:t>
            </a:r>
          </a:p>
          <a:p>
            <a:pPr marL="0" marR="0" lvl="0" indent="0" algn="l" rtl="0">
              <a:spcBef>
                <a:spcPts val="28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342900" marR="0" lvl="0" indent="-342900" algn="l" rtl="0">
              <a:spcBef>
                <a:spcPts val="280"/>
              </a:spcBef>
              <a:spcAft>
                <a:spcPts val="0"/>
              </a:spcAft>
              <a:buClr>
                <a:schemeClr val="lt1"/>
              </a:buClr>
              <a:buSzPct val="100000"/>
              <a:buFont typeface="Arial"/>
              <a:buChar char="•"/>
            </a:pPr>
            <a:r>
              <a:rPr lang="en-US" sz="1400" b="0" i="0" u="none" strike="noStrike" cap="none">
                <a:solidFill>
                  <a:schemeClr val="lt1"/>
                </a:solidFill>
                <a:latin typeface="Arial"/>
                <a:ea typeface="Arial"/>
                <a:cs typeface="Arial"/>
                <a:sym typeface="Arial"/>
              </a:rPr>
              <a:t>Scalability</a:t>
            </a:r>
          </a:p>
          <a:p>
            <a:pPr marL="342900" marR="0" lvl="0" indent="-342900" algn="l" rtl="0">
              <a:spcBef>
                <a:spcPts val="280"/>
              </a:spcBef>
              <a:spcAft>
                <a:spcPts val="0"/>
              </a:spcAft>
              <a:buClr>
                <a:schemeClr val="lt1"/>
              </a:buClr>
              <a:buSzPct val="100000"/>
              <a:buFont typeface="Arial"/>
              <a:buChar char="•"/>
            </a:pPr>
            <a:r>
              <a:rPr lang="en-US" sz="1400" b="0" i="0" u="none" strike="noStrike" cap="none">
                <a:solidFill>
                  <a:schemeClr val="lt1"/>
                </a:solidFill>
                <a:latin typeface="Arial"/>
                <a:ea typeface="Arial"/>
                <a:cs typeface="Arial"/>
                <a:sym typeface="Arial"/>
              </a:rPr>
              <a:t>High Availability</a:t>
            </a:r>
          </a:p>
          <a:p>
            <a:pPr marL="342900" marR="0" lvl="0" indent="-342900" algn="l" rtl="0">
              <a:spcBef>
                <a:spcPts val="280"/>
              </a:spcBef>
              <a:spcAft>
                <a:spcPts val="0"/>
              </a:spcAft>
              <a:buClr>
                <a:schemeClr val="lt1"/>
              </a:buClr>
              <a:buSzPct val="100000"/>
              <a:buFont typeface="Arial"/>
              <a:buChar char="•"/>
            </a:pPr>
            <a:r>
              <a:rPr lang="en-US" sz="1400" b="0" i="0" u="none" strike="noStrike" cap="none">
                <a:solidFill>
                  <a:schemeClr val="lt1"/>
                </a:solidFill>
                <a:latin typeface="Arial"/>
                <a:ea typeface="Arial"/>
                <a:cs typeface="Arial"/>
                <a:sym typeface="Arial"/>
              </a:rPr>
              <a:t>Velocity: Continuous Delivery</a:t>
            </a:r>
          </a:p>
          <a:p>
            <a:pPr marL="342900" marR="0" lvl="0" indent="-342900" algn="l" rtl="0">
              <a:spcBef>
                <a:spcPts val="280"/>
              </a:spcBef>
              <a:spcAft>
                <a:spcPts val="0"/>
              </a:spcAft>
              <a:buClr>
                <a:schemeClr val="lt1"/>
              </a:buClr>
              <a:buSzPct val="100000"/>
              <a:buFont typeface="Arial"/>
              <a:buChar char="•"/>
            </a:pPr>
            <a:r>
              <a:rPr lang="en-US" sz="1400" b="0" i="0" u="none" strike="noStrike" cap="none">
                <a:solidFill>
                  <a:schemeClr val="lt1"/>
                </a:solidFill>
                <a:latin typeface="Arial"/>
                <a:ea typeface="Arial"/>
                <a:cs typeface="Arial"/>
                <a:sym typeface="Arial"/>
              </a:rPr>
              <a:t>On-Demand Provisioning</a:t>
            </a:r>
          </a:p>
          <a:p>
            <a:pPr marL="342900" marR="0" lvl="0" indent="-342900" algn="l" rtl="0">
              <a:spcBef>
                <a:spcPts val="280"/>
              </a:spcBef>
              <a:buClr>
                <a:schemeClr val="lt1"/>
              </a:buClr>
              <a:buSzPct val="100000"/>
              <a:buFont typeface="Arial"/>
              <a:buNone/>
            </a:pPr>
            <a:endParaRPr sz="1400" b="0" i="0" u="none" strike="noStrike" cap="none">
              <a:solidFill>
                <a:schemeClr val="lt1"/>
              </a:solidFill>
              <a:latin typeface="Arial"/>
              <a:ea typeface="Arial"/>
              <a:cs typeface="Arial"/>
              <a:sym typeface="Arial"/>
            </a:endParaRPr>
          </a:p>
        </p:txBody>
      </p:sp>
      <p:pic>
        <p:nvPicPr>
          <p:cNvPr id="155" name="Shape 155"/>
          <p:cNvPicPr preferRelativeResize="0"/>
          <p:nvPr/>
        </p:nvPicPr>
        <p:blipFill rotWithShape="1">
          <a:blip r:embed="rId3">
            <a:alphaModFix/>
          </a:blip>
          <a:srcRect l="18663" r="18521"/>
          <a:stretch/>
        </p:blipFill>
        <p:spPr>
          <a:xfrm>
            <a:off x="6444455" y="1269949"/>
            <a:ext cx="2242344" cy="2677411"/>
          </a:xfrm>
          <a:prstGeom prst="rect">
            <a:avLst/>
          </a:prstGeom>
          <a:noFill/>
          <a:ln>
            <a:noFill/>
          </a:ln>
        </p:spPr>
      </p:pic>
      <p:pic>
        <p:nvPicPr>
          <p:cNvPr id="156" name="Shape 156"/>
          <p:cNvPicPr preferRelativeResize="0"/>
          <p:nvPr/>
        </p:nvPicPr>
        <p:blipFill rotWithShape="1">
          <a:blip r:embed="rId4">
            <a:alphaModFix/>
          </a:blip>
          <a:srcRect/>
          <a:stretch/>
        </p:blipFill>
        <p:spPr>
          <a:xfrm>
            <a:off x="4060603" y="1765300"/>
            <a:ext cx="1155700" cy="161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Shape 162"/>
          <p:cNvPicPr preferRelativeResize="0"/>
          <p:nvPr/>
        </p:nvPicPr>
        <p:blipFill rotWithShape="1">
          <a:blip r:embed="rId3">
            <a:alphaModFix/>
          </a:blip>
          <a:srcRect l="11995" r="20000"/>
          <a:stretch/>
        </p:blipFill>
        <p:spPr>
          <a:xfrm>
            <a:off x="6444455" y="1269949"/>
            <a:ext cx="2242344" cy="2677411"/>
          </a:xfrm>
          <a:prstGeom prst="rect">
            <a:avLst/>
          </a:prstGeom>
          <a:noFill/>
          <a:ln>
            <a:noFill/>
          </a:ln>
        </p:spPr>
      </p:pic>
      <p:sp>
        <p:nvSpPr>
          <p:cNvPr id="163" name="Shape 163"/>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Cloud Native Architectures</a:t>
            </a:r>
          </a:p>
        </p:txBody>
      </p:sp>
      <p:sp>
        <p:nvSpPr>
          <p:cNvPr id="164" name="Shape 164"/>
          <p:cNvSpPr txBox="1">
            <a:spLocks noGrp="1"/>
          </p:cNvSpPr>
          <p:nvPr>
            <p:ph type="body" idx="1"/>
          </p:nvPr>
        </p:nvSpPr>
        <p:spPr>
          <a:xfrm>
            <a:off x="457199" y="1108074"/>
            <a:ext cx="5197257" cy="327300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Dark Side of the Cloud: Finding Services</a:t>
            </a:r>
          </a:p>
          <a:p>
            <a:pPr marL="0" marR="0" lvl="0" indent="0" algn="l" rtl="0">
              <a:spcBef>
                <a:spcPts val="28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342900" marR="0" lvl="0" indent="-342900" algn="l" rtl="0">
              <a:spcBef>
                <a:spcPts val="280"/>
              </a:spcBef>
              <a:buClr>
                <a:schemeClr val="lt1"/>
              </a:buClr>
              <a:buSzPct val="100000"/>
              <a:buFont typeface="Arial"/>
              <a:buNone/>
            </a:pPr>
            <a:endParaRPr sz="1400" b="0" i="0" u="none" strike="noStrike" cap="none">
              <a:solidFill>
                <a:schemeClr val="lt1"/>
              </a:solidFill>
              <a:latin typeface="Arial"/>
              <a:ea typeface="Arial"/>
              <a:cs typeface="Arial"/>
              <a:sym typeface="Arial"/>
            </a:endParaRPr>
          </a:p>
        </p:txBody>
      </p:sp>
      <p:sp>
        <p:nvSpPr>
          <p:cNvPr id="165" name="Shape 165"/>
          <p:cNvSpPr/>
          <p:nvPr/>
        </p:nvSpPr>
        <p:spPr>
          <a:xfrm>
            <a:off x="1981891" y="2506491"/>
            <a:ext cx="315485" cy="307376"/>
          </a:xfrm>
          <a:prstGeom prst="ellipse">
            <a:avLst/>
          </a:prstGeom>
          <a:solidFill>
            <a:srgbClr val="BD68C4"/>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66" name="Shape 166"/>
          <p:cNvSpPr/>
          <p:nvPr/>
        </p:nvSpPr>
        <p:spPr>
          <a:xfrm>
            <a:off x="2252235" y="3030978"/>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67" name="Shape 167"/>
          <p:cNvSpPr/>
          <p:nvPr/>
        </p:nvSpPr>
        <p:spPr>
          <a:xfrm>
            <a:off x="2567719" y="2505202"/>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68" name="Shape 168"/>
          <p:cNvSpPr/>
          <p:nvPr/>
        </p:nvSpPr>
        <p:spPr>
          <a:xfrm>
            <a:off x="2838065" y="3030978"/>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69" name="Shape 169"/>
          <p:cNvSpPr/>
          <p:nvPr/>
        </p:nvSpPr>
        <p:spPr>
          <a:xfrm>
            <a:off x="2567719" y="3536532"/>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70" name="Shape 170"/>
          <p:cNvSpPr/>
          <p:nvPr/>
        </p:nvSpPr>
        <p:spPr>
          <a:xfrm>
            <a:off x="1981891" y="3536532"/>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71" name="Shape 171"/>
          <p:cNvSpPr/>
          <p:nvPr/>
        </p:nvSpPr>
        <p:spPr>
          <a:xfrm>
            <a:off x="3153550" y="2506491"/>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72" name="Shape 172"/>
          <p:cNvSpPr/>
          <p:nvPr/>
        </p:nvSpPr>
        <p:spPr>
          <a:xfrm>
            <a:off x="3153550" y="3536532"/>
            <a:ext cx="315485" cy="307376"/>
          </a:xfrm>
          <a:prstGeom prst="ellipse">
            <a:avLst/>
          </a:prstGeom>
          <a:solidFill>
            <a:srgbClr val="61E2E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73" name="Shape 173"/>
          <p:cNvSpPr/>
          <p:nvPr/>
        </p:nvSpPr>
        <p:spPr>
          <a:xfrm flipH="1">
            <a:off x="776577" y="2111186"/>
            <a:ext cx="1148688" cy="314413"/>
          </a:xfrm>
          <a:prstGeom prst="wedgeRoundRectCallout">
            <a:avLst>
              <a:gd name="adj1" fmla="val -46185"/>
              <a:gd name="adj2" fmla="val 95945"/>
              <a:gd name="adj3" fmla="val 16667"/>
            </a:avLst>
          </a:prstGeom>
          <a:solidFill>
            <a:srgbClr val="BD68C4"/>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b="0" i="0" u="none" strike="noStrike" cap="none">
                <a:solidFill>
                  <a:schemeClr val="lt1"/>
                </a:solidFill>
                <a:latin typeface="Arial"/>
                <a:ea typeface="Arial"/>
                <a:cs typeface="Arial"/>
                <a:sym typeface="Arial"/>
              </a:rPr>
              <a:t>Where are you?</a:t>
            </a:r>
          </a:p>
        </p:txBody>
      </p:sp>
      <p:sp>
        <p:nvSpPr>
          <p:cNvPr id="174" name="Shape 174"/>
          <p:cNvSpPr/>
          <p:nvPr/>
        </p:nvSpPr>
        <p:spPr>
          <a:xfrm>
            <a:off x="3559314" y="3112916"/>
            <a:ext cx="849382" cy="314413"/>
          </a:xfrm>
          <a:prstGeom prst="wedgeRoundRectCallout">
            <a:avLst>
              <a:gd name="adj1" fmla="val -46185"/>
              <a:gd name="adj2" fmla="val 95945"/>
              <a:gd name="adj3" fmla="val 16667"/>
            </a:avLst>
          </a:prstGeom>
          <a:solidFill>
            <a:srgbClr val="61E2E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b="0" i="0" u="none" strike="noStrike" cap="none">
                <a:solidFill>
                  <a:schemeClr val="lt1"/>
                </a:solidFill>
                <a:latin typeface="Arial"/>
                <a:ea typeface="Arial"/>
                <a:cs typeface="Arial"/>
                <a:sym typeface="Arial"/>
              </a:rPr>
              <a:t>Over here!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5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gtEl>
                                        <p:attrNameLst>
                                          <p:attrName>style.visibility</p:attrName>
                                        </p:attrNameLst>
                                      </p:cBhvr>
                                      <p:to>
                                        <p:strVal val="visible"/>
                                      </p:to>
                                    </p:set>
                                    <p:animEffect transition="in" filter="fade">
                                      <p:cBhvr>
                                        <p:cTn id="12"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Shape 180"/>
          <p:cNvPicPr preferRelativeResize="0"/>
          <p:nvPr/>
        </p:nvPicPr>
        <p:blipFill rotWithShape="1">
          <a:blip r:embed="rId3">
            <a:alphaModFix/>
          </a:blip>
          <a:srcRect l="11995" r="20000"/>
          <a:stretch/>
        </p:blipFill>
        <p:spPr>
          <a:xfrm>
            <a:off x="6444455" y="1269949"/>
            <a:ext cx="2242344" cy="2677411"/>
          </a:xfrm>
          <a:prstGeom prst="rect">
            <a:avLst/>
          </a:prstGeom>
          <a:noFill/>
          <a:ln>
            <a:noFill/>
          </a:ln>
        </p:spPr>
      </p:pic>
      <p:sp>
        <p:nvSpPr>
          <p:cNvPr id="181" name="Shape 181"/>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Cloud Native Architectures</a:t>
            </a:r>
          </a:p>
        </p:txBody>
      </p:sp>
      <p:sp>
        <p:nvSpPr>
          <p:cNvPr id="182" name="Shape 182"/>
          <p:cNvSpPr txBox="1">
            <a:spLocks noGrp="1"/>
          </p:cNvSpPr>
          <p:nvPr>
            <p:ph type="body" idx="1"/>
          </p:nvPr>
        </p:nvSpPr>
        <p:spPr>
          <a:xfrm>
            <a:off x="457199" y="1108074"/>
            <a:ext cx="5197257" cy="327300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Dark Side of the Cloud: Managing Configuration Differences</a:t>
            </a:r>
          </a:p>
          <a:p>
            <a:pPr marL="0" marR="0" lvl="0" indent="0" algn="l" rtl="0">
              <a:spcBef>
                <a:spcPts val="28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342900" marR="0" lvl="0" indent="-342900" algn="l" rtl="0">
              <a:spcBef>
                <a:spcPts val="280"/>
              </a:spcBef>
              <a:buClr>
                <a:schemeClr val="lt1"/>
              </a:buClr>
              <a:buSzPct val="100000"/>
              <a:buFont typeface="Arial"/>
              <a:buNone/>
            </a:pPr>
            <a:endParaRPr sz="1400" b="0" i="0" u="none" strike="noStrike" cap="none">
              <a:solidFill>
                <a:schemeClr val="lt1"/>
              </a:solidFill>
              <a:latin typeface="Arial"/>
              <a:ea typeface="Arial"/>
              <a:cs typeface="Arial"/>
              <a:sym typeface="Arial"/>
            </a:endParaRPr>
          </a:p>
        </p:txBody>
      </p:sp>
      <p:sp>
        <p:nvSpPr>
          <p:cNvPr id="183" name="Shape 183"/>
          <p:cNvSpPr/>
          <p:nvPr/>
        </p:nvSpPr>
        <p:spPr>
          <a:xfrm>
            <a:off x="1135904" y="3030978"/>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84" name="Shape 184"/>
          <p:cNvSpPr/>
          <p:nvPr/>
        </p:nvSpPr>
        <p:spPr>
          <a:xfrm>
            <a:off x="3784519" y="3030978"/>
            <a:ext cx="315485" cy="307376"/>
          </a:xfrm>
          <a:prstGeom prst="ellipse">
            <a:avLst/>
          </a:prstGeom>
          <a:solidFill>
            <a:srgbClr val="1DFFDD"/>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85" name="Shape 185"/>
          <p:cNvSpPr/>
          <p:nvPr/>
        </p:nvSpPr>
        <p:spPr>
          <a:xfrm>
            <a:off x="2460211" y="3030978"/>
            <a:ext cx="315485" cy="307376"/>
          </a:xfrm>
          <a:prstGeom prst="ellipse">
            <a:avLst/>
          </a:prstGeom>
          <a:solidFill>
            <a:schemeClr val="accen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86" name="Shape 186"/>
          <p:cNvSpPr txBox="1"/>
          <p:nvPr/>
        </p:nvSpPr>
        <p:spPr>
          <a:xfrm>
            <a:off x="994988" y="3567362"/>
            <a:ext cx="595035"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0" i="0" u="none" strike="noStrike" cap="none">
                <a:solidFill>
                  <a:schemeClr val="lt1"/>
                </a:solidFill>
                <a:latin typeface="Arial"/>
                <a:ea typeface="Arial"/>
                <a:cs typeface="Arial"/>
                <a:sym typeface="Arial"/>
              </a:rPr>
              <a:t>Dev</a:t>
            </a:r>
          </a:p>
        </p:txBody>
      </p:sp>
      <p:sp>
        <p:nvSpPr>
          <p:cNvPr id="187" name="Shape 187"/>
          <p:cNvSpPr txBox="1"/>
          <p:nvPr/>
        </p:nvSpPr>
        <p:spPr>
          <a:xfrm>
            <a:off x="2371233" y="3567362"/>
            <a:ext cx="493269"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Arial"/>
                <a:ea typeface="Arial"/>
                <a:cs typeface="Arial"/>
                <a:sym typeface="Arial"/>
              </a:rPr>
              <a:t>QA</a:t>
            </a:r>
          </a:p>
        </p:txBody>
      </p:sp>
      <p:sp>
        <p:nvSpPr>
          <p:cNvPr id="188" name="Shape 188"/>
          <p:cNvSpPr txBox="1"/>
          <p:nvPr/>
        </p:nvSpPr>
        <p:spPr>
          <a:xfrm>
            <a:off x="3590566" y="3567362"/>
            <a:ext cx="708884"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Arial"/>
                <a:ea typeface="Arial"/>
                <a:cs typeface="Arial"/>
                <a:sym typeface="Arial"/>
              </a:rPr>
              <a:t>Prod</a:t>
            </a:r>
          </a:p>
        </p:txBody>
      </p:sp>
      <p:sp>
        <p:nvSpPr>
          <p:cNvPr id="189" name="Shape 189"/>
          <p:cNvSpPr/>
          <p:nvPr/>
        </p:nvSpPr>
        <p:spPr>
          <a:xfrm>
            <a:off x="1359011" y="2391958"/>
            <a:ext cx="881740" cy="442542"/>
          </a:xfrm>
          <a:prstGeom prst="wedgeRoundRectCallout">
            <a:avLst>
              <a:gd name="adj1" fmla="val -33341"/>
              <a:gd name="adj2" fmla="val 94117"/>
              <a:gd name="adj3" fmla="val 16667"/>
            </a:avLst>
          </a:prstGeom>
          <a:solidFill>
            <a:srgbClr val="61E2E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Arial"/>
                <a:ea typeface="Arial"/>
                <a:cs typeface="Arial"/>
                <a:sym typeface="Arial"/>
              </a:rPr>
              <a:t>I’m a little different!</a:t>
            </a:r>
          </a:p>
        </p:txBody>
      </p:sp>
      <p:sp>
        <p:nvSpPr>
          <p:cNvPr id="190" name="Shape 190"/>
          <p:cNvSpPr/>
          <p:nvPr/>
        </p:nvSpPr>
        <p:spPr>
          <a:xfrm>
            <a:off x="2684558" y="2491367"/>
            <a:ext cx="881740" cy="242665"/>
          </a:xfrm>
          <a:prstGeom prst="wedgeRoundRectCallout">
            <a:avLst>
              <a:gd name="adj1" fmla="val -33341"/>
              <a:gd name="adj2" fmla="val 150783"/>
              <a:gd name="adj3" fmla="val 16667"/>
            </a:avLst>
          </a:prstGeom>
          <a:solidFill>
            <a:srgbClr val="61E2E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Arial"/>
                <a:ea typeface="Arial"/>
                <a:cs typeface="Arial"/>
                <a:sym typeface="Arial"/>
              </a:rPr>
              <a:t>So am I!</a:t>
            </a:r>
          </a:p>
        </p:txBody>
      </p:sp>
      <p:sp>
        <p:nvSpPr>
          <p:cNvPr id="191" name="Shape 191"/>
          <p:cNvSpPr/>
          <p:nvPr/>
        </p:nvSpPr>
        <p:spPr>
          <a:xfrm>
            <a:off x="4082719" y="2491367"/>
            <a:ext cx="881740" cy="242665"/>
          </a:xfrm>
          <a:prstGeom prst="wedgeRoundRectCallout">
            <a:avLst>
              <a:gd name="adj1" fmla="val -38846"/>
              <a:gd name="adj2" fmla="val 154116"/>
              <a:gd name="adj3" fmla="val 16667"/>
            </a:avLst>
          </a:prstGeom>
          <a:solidFill>
            <a:srgbClr val="61E2E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Arial"/>
                <a:ea typeface="Arial"/>
                <a:cs typeface="Arial"/>
                <a:sym typeface="Arial"/>
              </a:rPr>
              <a:t>Me too!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fade">
                                      <p:cBhvr>
                                        <p:cTn id="12" dur="500"/>
                                        <p:tgtEl>
                                          <p:spTgt spid="1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1"/>
                                        </p:tgtEl>
                                        <p:attrNameLst>
                                          <p:attrName>style.visibility</p:attrName>
                                        </p:attrNameLst>
                                      </p:cBhvr>
                                      <p:to>
                                        <p:strVal val="visible"/>
                                      </p:to>
                                    </p:set>
                                    <p:animEffect transition="in" filter="fade">
                                      <p:cBhvr>
                                        <p:cTn id="17"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Shape 197"/>
          <p:cNvPicPr preferRelativeResize="0"/>
          <p:nvPr/>
        </p:nvPicPr>
        <p:blipFill rotWithShape="1">
          <a:blip r:embed="rId3">
            <a:alphaModFix/>
          </a:blip>
          <a:srcRect l="11995" r="20000"/>
          <a:stretch/>
        </p:blipFill>
        <p:spPr>
          <a:xfrm>
            <a:off x="6444455" y="1269949"/>
            <a:ext cx="2242344" cy="2677411"/>
          </a:xfrm>
          <a:prstGeom prst="rect">
            <a:avLst/>
          </a:prstGeom>
          <a:noFill/>
          <a:ln>
            <a:noFill/>
          </a:ln>
        </p:spPr>
      </p:pic>
      <p:sp>
        <p:nvSpPr>
          <p:cNvPr id="198" name="Shape 198"/>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Cloud Native Architectures</a:t>
            </a:r>
          </a:p>
        </p:txBody>
      </p:sp>
      <p:sp>
        <p:nvSpPr>
          <p:cNvPr id="199" name="Shape 199"/>
          <p:cNvSpPr txBox="1">
            <a:spLocks noGrp="1"/>
          </p:cNvSpPr>
          <p:nvPr>
            <p:ph type="body" idx="1"/>
          </p:nvPr>
        </p:nvSpPr>
        <p:spPr>
          <a:xfrm>
            <a:off x="457199" y="1108074"/>
            <a:ext cx="5197257" cy="327300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Dark Side of the Cloud: Handling Failure</a:t>
            </a:r>
          </a:p>
          <a:p>
            <a:pPr marL="0" marR="0" lvl="0" indent="0" algn="l" rtl="0">
              <a:spcBef>
                <a:spcPts val="28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342900" marR="0" lvl="0" indent="-342900" algn="l" rtl="0">
              <a:spcBef>
                <a:spcPts val="280"/>
              </a:spcBef>
              <a:buClr>
                <a:schemeClr val="lt1"/>
              </a:buClr>
              <a:buSzPct val="100000"/>
              <a:buFont typeface="Arial"/>
              <a:buNone/>
            </a:pPr>
            <a:endParaRPr sz="1400" b="0" i="0" u="none" strike="noStrike" cap="none">
              <a:solidFill>
                <a:schemeClr val="lt1"/>
              </a:solidFill>
              <a:latin typeface="Arial"/>
              <a:ea typeface="Arial"/>
              <a:cs typeface="Arial"/>
              <a:sym typeface="Arial"/>
            </a:endParaRPr>
          </a:p>
        </p:txBody>
      </p:sp>
      <p:sp>
        <p:nvSpPr>
          <p:cNvPr id="200" name="Shape 200"/>
          <p:cNvSpPr/>
          <p:nvPr/>
        </p:nvSpPr>
        <p:spPr>
          <a:xfrm>
            <a:off x="1952713" y="3229156"/>
            <a:ext cx="315485" cy="307376"/>
          </a:xfrm>
          <a:prstGeom prst="ellipse">
            <a:avLst/>
          </a:prstGeom>
          <a:solidFill>
            <a:srgbClr val="BD68C4"/>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01" name="Shape 201"/>
          <p:cNvSpPr/>
          <p:nvPr/>
        </p:nvSpPr>
        <p:spPr>
          <a:xfrm>
            <a:off x="719302" y="3229156"/>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02" name="Shape 202"/>
          <p:cNvSpPr/>
          <p:nvPr/>
        </p:nvSpPr>
        <p:spPr>
          <a:xfrm>
            <a:off x="4419532" y="3229155"/>
            <a:ext cx="315485" cy="307376"/>
          </a:xfrm>
          <a:prstGeom prst="ellipse">
            <a:avLst/>
          </a:prstGeom>
          <a:solidFill>
            <a:srgbClr val="D2D2D2"/>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03" name="Shape 203"/>
          <p:cNvSpPr/>
          <p:nvPr/>
        </p:nvSpPr>
        <p:spPr>
          <a:xfrm>
            <a:off x="3186123" y="3229155"/>
            <a:ext cx="315485" cy="307376"/>
          </a:xfrm>
          <a:prstGeom prst="ellipse">
            <a:avLst/>
          </a:prstGeom>
          <a:solidFill>
            <a:srgbClr val="128790"/>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04" name="Shape 204"/>
          <p:cNvSpPr/>
          <p:nvPr/>
        </p:nvSpPr>
        <p:spPr>
          <a:xfrm>
            <a:off x="1034787" y="2781034"/>
            <a:ext cx="849382" cy="314413"/>
          </a:xfrm>
          <a:prstGeom prst="wedgeRoundRectCallout">
            <a:avLst>
              <a:gd name="adj1" fmla="val -46185"/>
              <a:gd name="adj2" fmla="val 95945"/>
              <a:gd name="adj3" fmla="val 16667"/>
            </a:avLst>
          </a:prstGeom>
          <a:solidFill>
            <a:schemeClr val="accen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I need you!</a:t>
            </a:r>
          </a:p>
        </p:txBody>
      </p:sp>
      <p:sp>
        <p:nvSpPr>
          <p:cNvPr id="205" name="Shape 205"/>
          <p:cNvSpPr/>
          <p:nvPr/>
        </p:nvSpPr>
        <p:spPr>
          <a:xfrm>
            <a:off x="2268198" y="2781034"/>
            <a:ext cx="849382" cy="314413"/>
          </a:xfrm>
          <a:prstGeom prst="wedgeRoundRectCallout">
            <a:avLst>
              <a:gd name="adj1" fmla="val -46185"/>
              <a:gd name="adj2" fmla="val 95945"/>
              <a:gd name="adj3" fmla="val 16667"/>
            </a:avLst>
          </a:prstGeom>
          <a:solidFill>
            <a:srgbClr val="FFDD9F"/>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I need you!</a:t>
            </a:r>
          </a:p>
        </p:txBody>
      </p:sp>
      <p:sp>
        <p:nvSpPr>
          <p:cNvPr id="206" name="Shape 206"/>
          <p:cNvSpPr/>
          <p:nvPr/>
        </p:nvSpPr>
        <p:spPr>
          <a:xfrm>
            <a:off x="3501607" y="2776227"/>
            <a:ext cx="849382" cy="314413"/>
          </a:xfrm>
          <a:prstGeom prst="wedgeRoundRectCallout">
            <a:avLst>
              <a:gd name="adj1" fmla="val -46185"/>
              <a:gd name="adj2" fmla="val 95945"/>
              <a:gd name="adj3" fmla="val 16667"/>
            </a:avLst>
          </a:prstGeom>
          <a:solidFill>
            <a:srgbClr val="128790"/>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I need you!</a:t>
            </a:r>
          </a:p>
        </p:txBody>
      </p:sp>
      <p:cxnSp>
        <p:nvCxnSpPr>
          <p:cNvPr id="207" name="Shape 207"/>
          <p:cNvCxnSpPr/>
          <p:nvPr/>
        </p:nvCxnSpPr>
        <p:spPr>
          <a:xfrm>
            <a:off x="1221491" y="3381141"/>
            <a:ext cx="550076" cy="0"/>
          </a:xfrm>
          <a:prstGeom prst="straightConnector1">
            <a:avLst/>
          </a:prstGeom>
          <a:noFill/>
          <a:ln w="25400" cap="flat" cmpd="sng">
            <a:solidFill>
              <a:schemeClr val="accent1"/>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08" name="Shape 208"/>
          <p:cNvCxnSpPr/>
          <p:nvPr/>
        </p:nvCxnSpPr>
        <p:spPr>
          <a:xfrm>
            <a:off x="2449775" y="3381141"/>
            <a:ext cx="550076" cy="0"/>
          </a:xfrm>
          <a:prstGeom prst="straightConnector1">
            <a:avLst/>
          </a:prstGeom>
          <a:noFill/>
          <a:ln w="25400" cap="flat" cmpd="sng">
            <a:solidFill>
              <a:srgbClr val="FFDD9F"/>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09" name="Shape 209"/>
          <p:cNvCxnSpPr/>
          <p:nvPr/>
        </p:nvCxnSpPr>
        <p:spPr>
          <a:xfrm>
            <a:off x="3703625" y="3379853"/>
            <a:ext cx="550076" cy="0"/>
          </a:xfrm>
          <a:prstGeom prst="straightConnector1">
            <a:avLst/>
          </a:prstGeom>
          <a:noFill/>
          <a:ln w="25400" cap="flat" cmpd="sng">
            <a:solidFill>
              <a:srgbClr val="128790"/>
            </a:solidFill>
            <a:prstDash val="solid"/>
            <a:round/>
            <a:headEnd type="none" w="med" len="med"/>
            <a:tailEnd type="stealth" w="lg" len="lg"/>
          </a:ln>
          <a:effectLst>
            <a:outerShdw blurRad="39999" dist="20000" dir="5400000" rotWithShape="0">
              <a:srgbClr val="000000">
                <a:alpha val="37647"/>
              </a:srgbClr>
            </a:outerShdw>
          </a:effectLst>
        </p:spPr>
      </p:cxnSp>
      <p:sp>
        <p:nvSpPr>
          <p:cNvPr id="210" name="Shape 210"/>
          <p:cNvSpPr/>
          <p:nvPr/>
        </p:nvSpPr>
        <p:spPr>
          <a:xfrm>
            <a:off x="4367167" y="3172528"/>
            <a:ext cx="421944" cy="417224"/>
          </a:xfrm>
          <a:prstGeom prst="mathMultiply">
            <a:avLst>
              <a:gd name="adj1" fmla="val 23520"/>
            </a:avLst>
          </a:prstGeom>
          <a:solidFill>
            <a:srgbClr val="D20202"/>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11" name="Shape 211"/>
          <p:cNvSpPr/>
          <p:nvPr/>
        </p:nvSpPr>
        <p:spPr>
          <a:xfrm>
            <a:off x="4735017" y="2776227"/>
            <a:ext cx="849382" cy="314413"/>
          </a:xfrm>
          <a:prstGeom prst="wedgeRoundRectCallout">
            <a:avLst>
              <a:gd name="adj1" fmla="val -46185"/>
              <a:gd name="adj2" fmla="val 95945"/>
              <a:gd name="adj3" fmla="val 16667"/>
            </a:avLst>
          </a:prstGeom>
          <a:solidFill>
            <a:srgbClr val="A5A5A5"/>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I broke!</a:t>
            </a:r>
          </a:p>
        </p:txBody>
      </p:sp>
      <p:sp>
        <p:nvSpPr>
          <p:cNvPr id="212" name="Shape 212"/>
          <p:cNvSpPr/>
          <p:nvPr/>
        </p:nvSpPr>
        <p:spPr>
          <a:xfrm>
            <a:off x="1034787" y="2776227"/>
            <a:ext cx="849382" cy="314413"/>
          </a:xfrm>
          <a:prstGeom prst="wedgeRoundRectCallout">
            <a:avLst>
              <a:gd name="adj1" fmla="val -46185"/>
              <a:gd name="adj2" fmla="val 95945"/>
              <a:gd name="adj3" fmla="val 16667"/>
            </a:avLst>
          </a:prstGeom>
          <a:solidFill>
            <a:schemeClr val="accen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Uh oh!</a:t>
            </a:r>
          </a:p>
        </p:txBody>
      </p:sp>
      <p:sp>
        <p:nvSpPr>
          <p:cNvPr id="213" name="Shape 213"/>
          <p:cNvSpPr/>
          <p:nvPr/>
        </p:nvSpPr>
        <p:spPr>
          <a:xfrm>
            <a:off x="2268198" y="2776227"/>
            <a:ext cx="849382" cy="314413"/>
          </a:xfrm>
          <a:prstGeom prst="wedgeRoundRectCallout">
            <a:avLst>
              <a:gd name="adj1" fmla="val -46185"/>
              <a:gd name="adj2" fmla="val 95945"/>
              <a:gd name="adj3" fmla="val 16667"/>
            </a:avLst>
          </a:prstGeom>
          <a:solidFill>
            <a:srgbClr val="FFDD9F"/>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latin typeface="Arial"/>
                <a:ea typeface="Arial"/>
                <a:cs typeface="Arial"/>
                <a:sym typeface="Arial"/>
              </a:rPr>
              <a:t>Uh oh!</a:t>
            </a:r>
          </a:p>
        </p:txBody>
      </p:sp>
      <p:sp>
        <p:nvSpPr>
          <p:cNvPr id="214" name="Shape 214"/>
          <p:cNvSpPr/>
          <p:nvPr/>
        </p:nvSpPr>
        <p:spPr>
          <a:xfrm>
            <a:off x="3501607" y="2776227"/>
            <a:ext cx="849382" cy="314413"/>
          </a:xfrm>
          <a:prstGeom prst="wedgeRoundRectCallout">
            <a:avLst>
              <a:gd name="adj1" fmla="val -46185"/>
              <a:gd name="adj2" fmla="val 95945"/>
              <a:gd name="adj3" fmla="val 16667"/>
            </a:avLst>
          </a:prstGeom>
          <a:solidFill>
            <a:srgbClr val="128790"/>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Uh oh!</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par>
                                <p:cTn id="8" presetID="10" presetClass="entr" presetSubtype="0" fill="hold"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500"/>
                                        <p:tgtEl>
                                          <p:spTgt spid="20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
                                        </p:tgtEl>
                                        <p:attrNameLst>
                                          <p:attrName>style.visibility</p:attrName>
                                        </p:attrNameLst>
                                      </p:cBhvr>
                                      <p:to>
                                        <p:strVal val="visible"/>
                                      </p:to>
                                    </p:set>
                                    <p:animEffect transition="in" filter="fade">
                                      <p:cBhvr>
                                        <p:cTn id="15" dur="500"/>
                                        <p:tgtEl>
                                          <p:spTgt spid="205"/>
                                        </p:tgtEl>
                                      </p:cBhvr>
                                    </p:animEffect>
                                  </p:childTnLst>
                                </p:cTn>
                              </p:par>
                              <p:par>
                                <p:cTn id="16" presetID="10" presetClass="entr" presetSubtype="0" fill="hold" nodeType="withEffect">
                                  <p:stCondLst>
                                    <p:cond delay="0"/>
                                  </p:stCondLst>
                                  <p:childTnLst>
                                    <p:set>
                                      <p:cBhvr>
                                        <p:cTn id="17" dur="1" fill="hold">
                                          <p:stCondLst>
                                            <p:cond delay="0"/>
                                          </p:stCondLst>
                                        </p:cTn>
                                        <p:tgtEl>
                                          <p:spTgt spid="208"/>
                                        </p:tgtEl>
                                        <p:attrNameLst>
                                          <p:attrName>style.visibility</p:attrName>
                                        </p:attrNameLst>
                                      </p:cBhvr>
                                      <p:to>
                                        <p:strVal val="visible"/>
                                      </p:to>
                                    </p:set>
                                    <p:animEffect transition="in" filter="fade">
                                      <p:cBhvr>
                                        <p:cTn id="18" dur="500"/>
                                        <p:tgtEl>
                                          <p:spTgt spid="20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6"/>
                                        </p:tgtEl>
                                        <p:attrNameLst>
                                          <p:attrName>style.visibility</p:attrName>
                                        </p:attrNameLst>
                                      </p:cBhvr>
                                      <p:to>
                                        <p:strVal val="visible"/>
                                      </p:to>
                                    </p:set>
                                    <p:animEffect transition="in" filter="fade">
                                      <p:cBhvr>
                                        <p:cTn id="23" dur="500"/>
                                        <p:tgtEl>
                                          <p:spTgt spid="206"/>
                                        </p:tgtEl>
                                      </p:cBhvr>
                                    </p:animEffect>
                                  </p:childTnLst>
                                </p:cTn>
                              </p:par>
                              <p:par>
                                <p:cTn id="24" presetID="10" presetClass="entr" presetSubtype="0" fill="hold" nodeType="withEffect">
                                  <p:stCondLst>
                                    <p:cond delay="0"/>
                                  </p:stCondLst>
                                  <p:childTnLst>
                                    <p:set>
                                      <p:cBhvr>
                                        <p:cTn id="25" dur="1" fill="hold">
                                          <p:stCondLst>
                                            <p:cond delay="0"/>
                                          </p:stCondLst>
                                        </p:cTn>
                                        <p:tgtEl>
                                          <p:spTgt spid="209"/>
                                        </p:tgtEl>
                                        <p:attrNameLst>
                                          <p:attrName>style.visibility</p:attrName>
                                        </p:attrNameLst>
                                      </p:cBhvr>
                                      <p:to>
                                        <p:strVal val="visible"/>
                                      </p:to>
                                    </p:set>
                                    <p:animEffect transition="in" filter="fade">
                                      <p:cBhvr>
                                        <p:cTn id="26" dur="500"/>
                                        <p:tgtEl>
                                          <p:spTgt spid="20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
                                          </p:stCondLst>
                                        </p:cTn>
                                        <p:tgtEl>
                                          <p:spTgt spid="20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1"/>
                                          </p:stCondLst>
                                        </p:cTn>
                                        <p:tgtEl>
                                          <p:spTgt spid="20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1"/>
                                          </p:stCondLst>
                                        </p:cTn>
                                        <p:tgtEl>
                                          <p:spTgt spid="206"/>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211"/>
                                        </p:tgtEl>
                                        <p:attrNameLst>
                                          <p:attrName>style.visibility</p:attrName>
                                        </p:attrNameLst>
                                      </p:cBhvr>
                                      <p:to>
                                        <p:strVal val="visible"/>
                                      </p:to>
                                    </p:set>
                                    <p:animEffect transition="in" filter="fade">
                                      <p:cBhvr>
                                        <p:cTn id="37" dur="500"/>
                                        <p:tgtEl>
                                          <p:spTgt spid="211"/>
                                        </p:tgtEl>
                                      </p:cBhvr>
                                    </p:animEffect>
                                  </p:childTnLst>
                                </p:cTn>
                              </p:par>
                              <p:par>
                                <p:cTn id="38" presetID="10" presetClass="entr" presetSubtype="0" fill="hold" nodeType="withEffect">
                                  <p:stCondLst>
                                    <p:cond delay="0"/>
                                  </p:stCondLst>
                                  <p:childTnLst>
                                    <p:set>
                                      <p:cBhvr>
                                        <p:cTn id="39" dur="1" fill="hold">
                                          <p:stCondLst>
                                            <p:cond delay="0"/>
                                          </p:stCondLst>
                                        </p:cTn>
                                        <p:tgtEl>
                                          <p:spTgt spid="210"/>
                                        </p:tgtEl>
                                        <p:attrNameLst>
                                          <p:attrName>style.visibility</p:attrName>
                                        </p:attrNameLst>
                                      </p:cBhvr>
                                      <p:to>
                                        <p:strVal val="visible"/>
                                      </p:to>
                                    </p:set>
                                    <p:animEffect transition="in" filter="fade">
                                      <p:cBhvr>
                                        <p:cTn id="40" dur="500"/>
                                        <p:tgtEl>
                                          <p:spTgt spid="2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14"/>
                                        </p:tgtEl>
                                        <p:attrNameLst>
                                          <p:attrName>style.visibility</p:attrName>
                                        </p:attrNameLst>
                                      </p:cBhvr>
                                      <p:to>
                                        <p:strVal val="visible"/>
                                      </p:to>
                                    </p:set>
                                    <p:animEffect transition="in" filter="fade">
                                      <p:cBhvr>
                                        <p:cTn id="45" dur="500"/>
                                        <p:tgtEl>
                                          <p:spTgt spid="214"/>
                                        </p:tgtEl>
                                      </p:cBhvr>
                                    </p:animEffect>
                                  </p:childTnLst>
                                </p:cTn>
                              </p:par>
                              <p:par>
                                <p:cTn id="46" presetID="10" presetClass="entr" presetSubtype="0" fill="hold" nodeType="withEffect">
                                  <p:stCondLst>
                                    <p:cond delay="0"/>
                                  </p:stCondLst>
                                  <p:childTnLst>
                                    <p:set>
                                      <p:cBhvr>
                                        <p:cTn id="47" dur="1" fill="hold">
                                          <p:stCondLst>
                                            <p:cond delay="0"/>
                                          </p:stCondLst>
                                        </p:cTn>
                                        <p:tgtEl>
                                          <p:spTgt spid="213"/>
                                        </p:tgtEl>
                                        <p:attrNameLst>
                                          <p:attrName>style.visibility</p:attrName>
                                        </p:attrNameLst>
                                      </p:cBhvr>
                                      <p:to>
                                        <p:strVal val="visible"/>
                                      </p:to>
                                    </p:set>
                                    <p:animEffect transition="in" filter="fade">
                                      <p:cBhvr>
                                        <p:cTn id="48" dur="500"/>
                                        <p:tgtEl>
                                          <p:spTgt spid="213"/>
                                        </p:tgtEl>
                                      </p:cBhvr>
                                    </p:animEffect>
                                  </p:childTnLst>
                                </p:cTn>
                              </p:par>
                              <p:par>
                                <p:cTn id="49" presetID="10" presetClass="entr" presetSubtype="0" fill="hold" nodeType="withEffect">
                                  <p:stCondLst>
                                    <p:cond delay="0"/>
                                  </p:stCondLst>
                                  <p:childTnLst>
                                    <p:set>
                                      <p:cBhvr>
                                        <p:cTn id="50" dur="1" fill="hold">
                                          <p:stCondLst>
                                            <p:cond delay="0"/>
                                          </p:stCondLst>
                                        </p:cTn>
                                        <p:tgtEl>
                                          <p:spTgt spid="212"/>
                                        </p:tgtEl>
                                        <p:attrNameLst>
                                          <p:attrName>style.visibility</p:attrName>
                                        </p:attrNameLst>
                                      </p:cBhvr>
                                      <p:to>
                                        <p:strVal val="visible"/>
                                      </p:to>
                                    </p:set>
                                    <p:animEffect transition="in" filter="fade">
                                      <p:cBhvr>
                                        <p:cTn id="51" dur="500"/>
                                        <p:tgtEl>
                                          <p:spTgt spid="212"/>
                                        </p:tgtEl>
                                      </p:cBhvr>
                                    </p:animEffect>
                                  </p:childTnLst>
                                </p:cTn>
                              </p:par>
                              <p:par>
                                <p:cTn id="52" presetID="1" presetClass="exit" presetSubtype="0" fill="hold" nodeType="withEffect">
                                  <p:stCondLst>
                                    <p:cond delay="0"/>
                                  </p:stCondLst>
                                  <p:childTnLst>
                                    <p:set>
                                      <p:cBhvr>
                                        <p:cTn id="53" dur="1" fill="hold">
                                          <p:stCondLst>
                                            <p:cond delay="1"/>
                                          </p:stCondLst>
                                        </p:cTn>
                                        <p:tgtEl>
                                          <p:spTgt spid="2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Shape 220"/>
          <p:cNvPicPr preferRelativeResize="0"/>
          <p:nvPr/>
        </p:nvPicPr>
        <p:blipFill rotWithShape="1">
          <a:blip r:embed="rId3">
            <a:alphaModFix/>
          </a:blip>
          <a:srcRect l="11995" r="20000"/>
          <a:stretch/>
        </p:blipFill>
        <p:spPr>
          <a:xfrm>
            <a:off x="6444455" y="1269949"/>
            <a:ext cx="2242344" cy="2677411"/>
          </a:xfrm>
          <a:prstGeom prst="rect">
            <a:avLst/>
          </a:prstGeom>
          <a:noFill/>
          <a:ln>
            <a:noFill/>
          </a:ln>
        </p:spPr>
      </p:pic>
      <p:sp>
        <p:nvSpPr>
          <p:cNvPr id="221" name="Shape 221"/>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Cloud Native Architectures</a:t>
            </a:r>
          </a:p>
        </p:txBody>
      </p:sp>
      <p:sp>
        <p:nvSpPr>
          <p:cNvPr id="222" name="Shape 222"/>
          <p:cNvSpPr txBox="1">
            <a:spLocks noGrp="1"/>
          </p:cNvSpPr>
          <p:nvPr>
            <p:ph type="body" idx="1"/>
          </p:nvPr>
        </p:nvSpPr>
        <p:spPr>
          <a:xfrm>
            <a:off x="457199" y="1108074"/>
            <a:ext cx="5197257" cy="327300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Dark Side of the Cloud: Following call graphs</a:t>
            </a:r>
          </a:p>
          <a:p>
            <a:pPr marL="0" marR="0" lvl="0" indent="0" algn="l" rtl="0">
              <a:spcBef>
                <a:spcPts val="28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342900" marR="0" lvl="0" indent="-342900" algn="l" rtl="0">
              <a:spcBef>
                <a:spcPts val="280"/>
              </a:spcBef>
              <a:buClr>
                <a:schemeClr val="lt1"/>
              </a:buClr>
              <a:buSzPct val="100000"/>
              <a:buFont typeface="Arial"/>
              <a:buNone/>
            </a:pPr>
            <a:endParaRPr sz="1400" b="0" i="0" u="none" strike="noStrike" cap="none">
              <a:solidFill>
                <a:schemeClr val="lt1"/>
              </a:solidFill>
              <a:latin typeface="Arial"/>
              <a:ea typeface="Arial"/>
              <a:cs typeface="Arial"/>
              <a:sym typeface="Arial"/>
            </a:endParaRPr>
          </a:p>
        </p:txBody>
      </p:sp>
      <p:sp>
        <p:nvSpPr>
          <p:cNvPr id="223" name="Shape 223"/>
          <p:cNvSpPr/>
          <p:nvPr/>
        </p:nvSpPr>
        <p:spPr>
          <a:xfrm>
            <a:off x="4557700" y="2416225"/>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4" name="Shape 224"/>
          <p:cNvSpPr/>
          <p:nvPr/>
        </p:nvSpPr>
        <p:spPr>
          <a:xfrm>
            <a:off x="755706" y="2011783"/>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5" name="Shape 225"/>
          <p:cNvSpPr/>
          <p:nvPr/>
        </p:nvSpPr>
        <p:spPr>
          <a:xfrm>
            <a:off x="693089" y="3865096"/>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6" name="Shape 226"/>
          <p:cNvSpPr/>
          <p:nvPr/>
        </p:nvSpPr>
        <p:spPr>
          <a:xfrm>
            <a:off x="4557700" y="3843910"/>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7" name="Shape 227"/>
          <p:cNvSpPr/>
          <p:nvPr/>
        </p:nvSpPr>
        <p:spPr>
          <a:xfrm>
            <a:off x="1601690" y="3316844"/>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8" name="Shape 228"/>
          <p:cNvSpPr/>
          <p:nvPr/>
        </p:nvSpPr>
        <p:spPr>
          <a:xfrm>
            <a:off x="969425" y="2723602"/>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9" name="Shape 229"/>
          <p:cNvSpPr/>
          <p:nvPr/>
        </p:nvSpPr>
        <p:spPr>
          <a:xfrm>
            <a:off x="3169727" y="2067444"/>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30" name="Shape 230"/>
          <p:cNvSpPr/>
          <p:nvPr/>
        </p:nvSpPr>
        <p:spPr>
          <a:xfrm>
            <a:off x="3748116" y="3227866"/>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31" name="Shape 231"/>
          <p:cNvSpPr/>
          <p:nvPr/>
        </p:nvSpPr>
        <p:spPr>
          <a:xfrm>
            <a:off x="2696500" y="2922193"/>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32" name="Shape 232"/>
          <p:cNvSpPr/>
          <p:nvPr/>
        </p:nvSpPr>
        <p:spPr>
          <a:xfrm>
            <a:off x="3011985" y="4018785"/>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33" name="Shape 233"/>
          <p:cNvSpPr/>
          <p:nvPr/>
        </p:nvSpPr>
        <p:spPr>
          <a:xfrm flipH="1">
            <a:off x="4279266" y="1465134"/>
            <a:ext cx="1755389" cy="700335"/>
          </a:xfrm>
          <a:prstGeom prst="wedgeRoundRectCallout">
            <a:avLst>
              <a:gd name="adj1" fmla="val -70608"/>
              <a:gd name="adj2" fmla="val 9855"/>
              <a:gd name="adj3" fmla="val 16667"/>
            </a:avLst>
          </a:prstGeom>
          <a:solidFill>
            <a:schemeClr val="dk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700" b="1">
                <a:solidFill>
                  <a:srgbClr val="D20202"/>
                </a:solidFill>
                <a:latin typeface="Arial"/>
                <a:ea typeface="Arial"/>
                <a:cs typeface="Arial"/>
                <a:sym typeface="Arial"/>
              </a:rPr>
              <a:t>WHAT’S GOING ON?!?</a:t>
            </a:r>
          </a:p>
        </p:txBody>
      </p:sp>
      <p:cxnSp>
        <p:nvCxnSpPr>
          <p:cNvPr id="234" name="Shape 234"/>
          <p:cNvCxnSpPr/>
          <p:nvPr/>
        </p:nvCxnSpPr>
        <p:spPr>
          <a:xfrm>
            <a:off x="1140598" y="2374822"/>
            <a:ext cx="1820103" cy="1628199"/>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35" name="Shape 235"/>
          <p:cNvCxnSpPr/>
          <p:nvPr/>
        </p:nvCxnSpPr>
        <p:spPr>
          <a:xfrm rot="10800000">
            <a:off x="1140597" y="4018785"/>
            <a:ext cx="1731122" cy="153687"/>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36" name="Shape 236"/>
          <p:cNvCxnSpPr/>
          <p:nvPr/>
        </p:nvCxnSpPr>
        <p:spPr>
          <a:xfrm rot="10800000" flipH="1">
            <a:off x="3429885" y="4018786"/>
            <a:ext cx="1051615" cy="132501"/>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37" name="Shape 237"/>
          <p:cNvCxnSpPr/>
          <p:nvPr/>
        </p:nvCxnSpPr>
        <p:spPr>
          <a:xfrm rot="10800000">
            <a:off x="2960702" y="3308340"/>
            <a:ext cx="153697" cy="556756"/>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38" name="Shape 238"/>
          <p:cNvCxnSpPr/>
          <p:nvPr/>
        </p:nvCxnSpPr>
        <p:spPr>
          <a:xfrm flipH="1">
            <a:off x="1973802" y="3162741"/>
            <a:ext cx="622880" cy="218813"/>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39" name="Shape 239"/>
          <p:cNvCxnSpPr/>
          <p:nvPr/>
        </p:nvCxnSpPr>
        <p:spPr>
          <a:xfrm rot="10800000" flipH="1">
            <a:off x="3114400" y="2653144"/>
            <a:ext cx="1367100" cy="377835"/>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40" name="Shape 240"/>
          <p:cNvCxnSpPr/>
          <p:nvPr/>
        </p:nvCxnSpPr>
        <p:spPr>
          <a:xfrm rot="10800000">
            <a:off x="3485213" y="2416226"/>
            <a:ext cx="1072486" cy="1345090"/>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41" name="Shape 241"/>
          <p:cNvCxnSpPr/>
          <p:nvPr/>
        </p:nvCxnSpPr>
        <p:spPr>
          <a:xfrm rot="10800000" flipH="1">
            <a:off x="1071191" y="3381555"/>
            <a:ext cx="2601374" cy="507808"/>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42" name="Shape 242"/>
          <p:cNvCxnSpPr/>
          <p:nvPr/>
        </p:nvCxnSpPr>
        <p:spPr>
          <a:xfrm rot="10800000" flipH="1">
            <a:off x="969425" y="3106120"/>
            <a:ext cx="101766" cy="655197"/>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500"/>
                                        <p:tgtEl>
                                          <p:spTgt spid="2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
                                        </p:tgtEl>
                                        <p:attrNameLst>
                                          <p:attrName>style.visibility</p:attrName>
                                        </p:attrNameLst>
                                      </p:cBhvr>
                                      <p:to>
                                        <p:strVal val="visible"/>
                                      </p:to>
                                    </p:set>
                                    <p:animEffect transition="in" filter="fade">
                                      <p:cBhvr>
                                        <p:cTn id="12" dur="500"/>
                                        <p:tgtEl>
                                          <p:spTgt spid="235"/>
                                        </p:tgtEl>
                                      </p:cBhvr>
                                    </p:animEffect>
                                  </p:childTnLst>
                                </p:cTn>
                              </p:par>
                              <p:par>
                                <p:cTn id="13" presetID="10" presetClass="entr" presetSubtype="0" fill="hold" nodeType="withEffect">
                                  <p:stCondLst>
                                    <p:cond delay="0"/>
                                  </p:stCondLst>
                                  <p:childTnLst>
                                    <p:set>
                                      <p:cBhvr>
                                        <p:cTn id="14" dur="1" fill="hold">
                                          <p:stCondLst>
                                            <p:cond delay="0"/>
                                          </p:stCondLst>
                                        </p:cTn>
                                        <p:tgtEl>
                                          <p:spTgt spid="237"/>
                                        </p:tgtEl>
                                        <p:attrNameLst>
                                          <p:attrName>style.visibility</p:attrName>
                                        </p:attrNameLst>
                                      </p:cBhvr>
                                      <p:to>
                                        <p:strVal val="visible"/>
                                      </p:to>
                                    </p:set>
                                    <p:animEffect transition="in" filter="fade">
                                      <p:cBhvr>
                                        <p:cTn id="15" dur="500"/>
                                        <p:tgtEl>
                                          <p:spTgt spid="237"/>
                                        </p:tgtEl>
                                      </p:cBhvr>
                                    </p:animEffect>
                                  </p:childTnLst>
                                </p:cTn>
                              </p:par>
                              <p:par>
                                <p:cTn id="16" presetID="10" presetClass="entr" presetSubtype="0" fill="hold" nodeType="withEffect">
                                  <p:stCondLst>
                                    <p:cond delay="0"/>
                                  </p:stCondLst>
                                  <p:childTnLst>
                                    <p:set>
                                      <p:cBhvr>
                                        <p:cTn id="17" dur="1" fill="hold">
                                          <p:stCondLst>
                                            <p:cond delay="0"/>
                                          </p:stCondLst>
                                        </p:cTn>
                                        <p:tgtEl>
                                          <p:spTgt spid="236"/>
                                        </p:tgtEl>
                                        <p:attrNameLst>
                                          <p:attrName>style.visibility</p:attrName>
                                        </p:attrNameLst>
                                      </p:cBhvr>
                                      <p:to>
                                        <p:strVal val="visible"/>
                                      </p:to>
                                    </p:set>
                                    <p:animEffect transition="in" filter="fade">
                                      <p:cBhvr>
                                        <p:cTn id="18" dur="500"/>
                                        <p:tgtEl>
                                          <p:spTgt spid="2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8"/>
                                        </p:tgtEl>
                                        <p:attrNameLst>
                                          <p:attrName>style.visibility</p:attrName>
                                        </p:attrNameLst>
                                      </p:cBhvr>
                                      <p:to>
                                        <p:strVal val="visible"/>
                                      </p:to>
                                    </p:set>
                                    <p:animEffect transition="in" filter="fade">
                                      <p:cBhvr>
                                        <p:cTn id="23" dur="500"/>
                                        <p:tgtEl>
                                          <p:spTgt spid="238"/>
                                        </p:tgtEl>
                                      </p:cBhvr>
                                    </p:animEffect>
                                  </p:childTnLst>
                                </p:cTn>
                              </p:par>
                              <p:par>
                                <p:cTn id="24" presetID="10" presetClass="entr" presetSubtype="0" fill="hold" nodeType="withEffect">
                                  <p:stCondLst>
                                    <p:cond delay="0"/>
                                  </p:stCondLst>
                                  <p:childTnLst>
                                    <p:set>
                                      <p:cBhvr>
                                        <p:cTn id="25" dur="1" fill="hold">
                                          <p:stCondLst>
                                            <p:cond delay="0"/>
                                          </p:stCondLst>
                                        </p:cTn>
                                        <p:tgtEl>
                                          <p:spTgt spid="239"/>
                                        </p:tgtEl>
                                        <p:attrNameLst>
                                          <p:attrName>style.visibility</p:attrName>
                                        </p:attrNameLst>
                                      </p:cBhvr>
                                      <p:to>
                                        <p:strVal val="visible"/>
                                      </p:to>
                                    </p:set>
                                    <p:animEffect transition="in" filter="fade">
                                      <p:cBhvr>
                                        <p:cTn id="26" dur="500"/>
                                        <p:tgtEl>
                                          <p:spTgt spid="239"/>
                                        </p:tgtEl>
                                      </p:cBhvr>
                                    </p:animEffect>
                                  </p:childTnLst>
                                </p:cTn>
                              </p:par>
                              <p:par>
                                <p:cTn id="27" presetID="10" presetClass="entr" presetSubtype="0" fill="hold" nodeType="withEffect">
                                  <p:stCondLst>
                                    <p:cond delay="0"/>
                                  </p:stCondLst>
                                  <p:childTnLst>
                                    <p:set>
                                      <p:cBhvr>
                                        <p:cTn id="28" dur="1" fill="hold">
                                          <p:stCondLst>
                                            <p:cond delay="0"/>
                                          </p:stCondLst>
                                        </p:cTn>
                                        <p:tgtEl>
                                          <p:spTgt spid="240"/>
                                        </p:tgtEl>
                                        <p:attrNameLst>
                                          <p:attrName>style.visibility</p:attrName>
                                        </p:attrNameLst>
                                      </p:cBhvr>
                                      <p:to>
                                        <p:strVal val="visible"/>
                                      </p:to>
                                    </p:set>
                                    <p:animEffect transition="in" filter="fade">
                                      <p:cBhvr>
                                        <p:cTn id="29" dur="500"/>
                                        <p:tgtEl>
                                          <p:spTgt spid="240"/>
                                        </p:tgtEl>
                                      </p:cBhvr>
                                    </p:animEffect>
                                  </p:childTnLst>
                                </p:cTn>
                              </p:par>
                              <p:par>
                                <p:cTn id="30" presetID="10" presetClass="entr" presetSubtype="0" fill="hold" nodeType="withEffect">
                                  <p:stCondLst>
                                    <p:cond delay="0"/>
                                  </p:stCondLst>
                                  <p:childTnLst>
                                    <p:set>
                                      <p:cBhvr>
                                        <p:cTn id="31" dur="1" fill="hold">
                                          <p:stCondLst>
                                            <p:cond delay="0"/>
                                          </p:stCondLst>
                                        </p:cTn>
                                        <p:tgtEl>
                                          <p:spTgt spid="241"/>
                                        </p:tgtEl>
                                        <p:attrNameLst>
                                          <p:attrName>style.visibility</p:attrName>
                                        </p:attrNameLst>
                                      </p:cBhvr>
                                      <p:to>
                                        <p:strVal val="visible"/>
                                      </p:to>
                                    </p:set>
                                    <p:animEffect transition="in" filter="fade">
                                      <p:cBhvr>
                                        <p:cTn id="32" dur="500"/>
                                        <p:tgtEl>
                                          <p:spTgt spid="241"/>
                                        </p:tgtEl>
                                      </p:cBhvr>
                                    </p:animEffect>
                                  </p:childTnLst>
                                </p:cTn>
                              </p:par>
                              <p:par>
                                <p:cTn id="33" presetID="10" presetClass="entr" presetSubtype="0" fill="hold" nodeType="withEffect">
                                  <p:stCondLst>
                                    <p:cond delay="0"/>
                                  </p:stCondLst>
                                  <p:childTnLst>
                                    <p:set>
                                      <p:cBhvr>
                                        <p:cTn id="34" dur="1" fill="hold">
                                          <p:stCondLst>
                                            <p:cond delay="0"/>
                                          </p:stCondLst>
                                        </p:cTn>
                                        <p:tgtEl>
                                          <p:spTgt spid="242"/>
                                        </p:tgtEl>
                                        <p:attrNameLst>
                                          <p:attrName>style.visibility</p:attrName>
                                        </p:attrNameLst>
                                      </p:cBhvr>
                                      <p:to>
                                        <p:strVal val="visible"/>
                                      </p:to>
                                    </p:set>
                                    <p:animEffect transition="in" filter="fade">
                                      <p:cBhvr>
                                        <p:cTn id="35" dur="500"/>
                                        <p:tgtEl>
                                          <p:spTgt spid="24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3"/>
                                        </p:tgtEl>
                                        <p:attrNameLst>
                                          <p:attrName>style.visibility</p:attrName>
                                        </p:attrNameLst>
                                      </p:cBhvr>
                                      <p:to>
                                        <p:strVal val="visible"/>
                                      </p:to>
                                    </p:set>
                                    <p:animEffect transition="in" filter="fade">
                                      <p:cBhvr>
                                        <p:cTn id="40"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Netflix Cloud Libraries</a:t>
            </a:r>
          </a:p>
        </p:txBody>
      </p:sp>
      <p:sp>
        <p:nvSpPr>
          <p:cNvPr id="249" name="Shape 249"/>
          <p:cNvSpPr txBox="1">
            <a:spLocks noGrp="1"/>
          </p:cNvSpPr>
          <p:nvPr>
            <p:ph type="body" idx="1"/>
          </p:nvPr>
        </p:nvSpPr>
        <p:spPr>
          <a:xfrm>
            <a:off x="457200" y="1108074"/>
            <a:ext cx="5495525" cy="3273007"/>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spcAft>
                <a:spcPts val="0"/>
              </a:spcAft>
              <a:buClr>
                <a:schemeClr val="lt1"/>
              </a:buClr>
              <a:buSzPct val="100000"/>
              <a:buFont typeface="Arial"/>
              <a:buChar char="•"/>
            </a:pPr>
            <a:r>
              <a:rPr lang="en-US" sz="1800" b="0" i="0" u="none" strike="noStrike" cap="none">
                <a:solidFill>
                  <a:schemeClr val="lt1"/>
                </a:solidFill>
                <a:latin typeface="Arial"/>
                <a:ea typeface="Arial"/>
                <a:cs typeface="Arial"/>
                <a:sym typeface="Arial"/>
              </a:rPr>
              <a:t>Netflix needed to be faster to win / disrupt</a:t>
            </a:r>
          </a:p>
          <a:p>
            <a:pPr marL="342900" marR="0" lvl="0" indent="-342900" algn="l" rtl="0">
              <a:spcBef>
                <a:spcPts val="36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spcAft>
                <a:spcPts val="0"/>
              </a:spcAft>
              <a:buClr>
                <a:schemeClr val="lt1"/>
              </a:buClr>
              <a:buSzPct val="100000"/>
              <a:buFont typeface="Arial"/>
              <a:buChar char="•"/>
            </a:pPr>
            <a:r>
              <a:rPr lang="en-US" sz="1800" b="0" i="0" u="none" strike="noStrike" cap="none">
                <a:solidFill>
                  <a:schemeClr val="lt1"/>
                </a:solidFill>
                <a:latin typeface="Arial"/>
                <a:ea typeface="Arial"/>
                <a:cs typeface="Arial"/>
                <a:sym typeface="Arial"/>
              </a:rPr>
              <a:t>Pioneer and vocal proponent of microservices – the key to their speed and success</a:t>
            </a:r>
          </a:p>
          <a:p>
            <a:pPr marL="342900" marR="0" lvl="0" indent="-342900" algn="l" rtl="0">
              <a:spcBef>
                <a:spcPts val="36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buClr>
                <a:schemeClr val="lt1"/>
              </a:buClr>
              <a:buSzPct val="100000"/>
              <a:buFont typeface="Arial"/>
              <a:buChar char="•"/>
            </a:pPr>
            <a:r>
              <a:rPr lang="en-US" sz="1800" b="0" i="0" u="none" strike="noStrike" cap="none">
                <a:solidFill>
                  <a:schemeClr val="lt1"/>
                </a:solidFill>
                <a:latin typeface="Arial"/>
                <a:ea typeface="Arial"/>
                <a:cs typeface="Arial"/>
                <a:sym typeface="Arial"/>
              </a:rPr>
              <a:t>Netflix OSS supplies parts, but it’s not a solution</a:t>
            </a:r>
          </a:p>
        </p:txBody>
      </p:sp>
      <p:pic>
        <p:nvPicPr>
          <p:cNvPr id="250" name="Shape 250" descr="http://photos4.meetupstatic.com/photos/event/7/8/f/c/global_249990972.jpeg"/>
          <p:cNvPicPr preferRelativeResize="0"/>
          <p:nvPr/>
        </p:nvPicPr>
        <p:blipFill rotWithShape="1">
          <a:blip r:embed="rId3">
            <a:alphaModFix/>
          </a:blip>
          <a:srcRect/>
          <a:stretch/>
        </p:blipFill>
        <p:spPr>
          <a:xfrm>
            <a:off x="6529773" y="1660078"/>
            <a:ext cx="2157026" cy="2157026"/>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rgbClr val="FFFFFF"/>
              </a:buClr>
              <a:buSzPct val="25000"/>
              <a:buFont typeface="Arial"/>
              <a:buNone/>
            </a:pPr>
            <a:r>
              <a:rPr lang="en-US" sz="3200" b="0" i="0" u="none" strike="noStrike" cap="none">
                <a:solidFill>
                  <a:srgbClr val="FFFFFF"/>
                </a:solidFill>
                <a:latin typeface="Arial"/>
                <a:ea typeface="Arial"/>
                <a:cs typeface="Arial"/>
                <a:sym typeface="Arial"/>
              </a:rPr>
              <a:t>Spring Cloud Netflix Components</a:t>
            </a:r>
          </a:p>
        </p:txBody>
      </p:sp>
      <p:grpSp>
        <p:nvGrpSpPr>
          <p:cNvPr id="257" name="Shape 257"/>
          <p:cNvGrpSpPr/>
          <p:nvPr/>
        </p:nvGrpSpPr>
        <p:grpSpPr>
          <a:xfrm>
            <a:off x="302551" y="1132504"/>
            <a:ext cx="1363579" cy="1390616"/>
            <a:chOff x="1991894" y="1831172"/>
            <a:chExt cx="1363579" cy="1390616"/>
          </a:xfrm>
        </p:grpSpPr>
        <p:grpSp>
          <p:nvGrpSpPr>
            <p:cNvPr id="258" name="Shape 258"/>
            <p:cNvGrpSpPr/>
            <p:nvPr/>
          </p:nvGrpSpPr>
          <p:grpSpPr>
            <a:xfrm>
              <a:off x="1991894" y="1844841"/>
              <a:ext cx="1363579" cy="1376946"/>
              <a:chOff x="1991894" y="1844841"/>
              <a:chExt cx="1363579" cy="1376946"/>
            </a:xfrm>
          </p:grpSpPr>
          <p:cxnSp>
            <p:nvCxnSpPr>
              <p:cNvPr id="259" name="Shape 259"/>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60" name="Shape 260"/>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pic>
          <p:nvPicPr>
            <p:cNvPr id="261" name="Shape 261" descr="ribbon.png"/>
            <p:cNvPicPr preferRelativeResize="0"/>
            <p:nvPr/>
          </p:nvPicPr>
          <p:blipFill rotWithShape="1">
            <a:blip r:embed="rId3">
              <a:alphaModFix/>
            </a:blip>
            <a:srcRect/>
            <a:stretch/>
          </p:blipFill>
          <p:spPr>
            <a:xfrm>
              <a:off x="2311400" y="2177214"/>
              <a:ext cx="679449" cy="1019174"/>
            </a:xfrm>
            <a:prstGeom prst="rect">
              <a:avLst/>
            </a:prstGeom>
            <a:noFill/>
            <a:ln>
              <a:noFill/>
            </a:ln>
          </p:spPr>
        </p:pic>
        <p:sp>
          <p:nvSpPr>
            <p:cNvPr id="262" name="Shape 262"/>
            <p:cNvSpPr txBox="1"/>
            <p:nvPr/>
          </p:nvSpPr>
          <p:spPr>
            <a:xfrm>
              <a:off x="2311400" y="1831172"/>
              <a:ext cx="710538" cy="307774"/>
            </a:xfrm>
            <a:prstGeom prst="rect">
              <a:avLst/>
            </a:prstGeom>
            <a:noFill/>
            <a:ln>
              <a:noFill/>
            </a:ln>
          </p:spPr>
          <p:txBody>
            <a:bodyPr wrap="square" lIns="45700" tIns="45700" rIns="45700" bIns="45700"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US" sz="1400" b="1" i="0" u="none" strike="noStrike" cap="none">
                  <a:solidFill>
                    <a:schemeClr val="accent1"/>
                  </a:solidFill>
                  <a:latin typeface="Arial"/>
                  <a:ea typeface="Arial"/>
                  <a:cs typeface="Arial"/>
                  <a:sym typeface="Arial"/>
                </a:rPr>
                <a:t>Ribbon</a:t>
              </a:r>
            </a:p>
          </p:txBody>
        </p:sp>
      </p:grpSp>
      <p:grpSp>
        <p:nvGrpSpPr>
          <p:cNvPr id="263" name="Shape 263"/>
          <p:cNvGrpSpPr/>
          <p:nvPr/>
        </p:nvGrpSpPr>
        <p:grpSpPr>
          <a:xfrm>
            <a:off x="1869573" y="1132504"/>
            <a:ext cx="1363579" cy="1376946"/>
            <a:chOff x="4003173" y="1819441"/>
            <a:chExt cx="1363579" cy="1376946"/>
          </a:xfrm>
        </p:grpSpPr>
        <p:grpSp>
          <p:nvGrpSpPr>
            <p:cNvPr id="264" name="Shape 264"/>
            <p:cNvGrpSpPr/>
            <p:nvPr/>
          </p:nvGrpSpPr>
          <p:grpSpPr>
            <a:xfrm>
              <a:off x="4003173" y="1819441"/>
              <a:ext cx="1363579" cy="1376946"/>
              <a:chOff x="1991894" y="1844841"/>
              <a:chExt cx="1363579" cy="1376946"/>
            </a:xfrm>
          </p:grpSpPr>
          <p:cxnSp>
            <p:nvCxnSpPr>
              <p:cNvPr id="265" name="Shape 265"/>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66" name="Shape 266"/>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pic>
          <p:nvPicPr>
            <p:cNvPr id="267" name="Shape 267" descr="archaius.png"/>
            <p:cNvPicPr preferRelativeResize="0"/>
            <p:nvPr/>
          </p:nvPicPr>
          <p:blipFill rotWithShape="1">
            <a:blip r:embed="rId4">
              <a:alphaModFix/>
            </a:blip>
            <a:srcRect/>
            <a:stretch/>
          </p:blipFill>
          <p:spPr>
            <a:xfrm>
              <a:off x="4390523" y="2228014"/>
              <a:ext cx="600576" cy="900863"/>
            </a:xfrm>
            <a:prstGeom prst="rect">
              <a:avLst/>
            </a:prstGeom>
            <a:noFill/>
            <a:ln>
              <a:noFill/>
            </a:ln>
          </p:spPr>
        </p:pic>
        <p:sp>
          <p:nvSpPr>
            <p:cNvPr id="268" name="Shape 268"/>
            <p:cNvSpPr/>
            <p:nvPr/>
          </p:nvSpPr>
          <p:spPr>
            <a:xfrm>
              <a:off x="4221946" y="1819441"/>
              <a:ext cx="952954"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Archaius</a:t>
              </a:r>
            </a:p>
          </p:txBody>
        </p:sp>
      </p:grpSp>
      <p:grpSp>
        <p:nvGrpSpPr>
          <p:cNvPr id="269" name="Shape 269"/>
          <p:cNvGrpSpPr/>
          <p:nvPr/>
        </p:nvGrpSpPr>
        <p:grpSpPr>
          <a:xfrm>
            <a:off x="366712" y="3110510"/>
            <a:ext cx="1363579" cy="1376947"/>
            <a:chOff x="366712" y="2951744"/>
            <a:chExt cx="1363579" cy="1376947"/>
          </a:xfrm>
        </p:grpSpPr>
        <p:sp>
          <p:nvSpPr>
            <p:cNvPr id="270" name="Shape 270"/>
            <p:cNvSpPr/>
            <p:nvPr/>
          </p:nvSpPr>
          <p:spPr>
            <a:xfrm>
              <a:off x="622056" y="2951744"/>
              <a:ext cx="787395"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Eureka</a:t>
              </a:r>
            </a:p>
          </p:txBody>
        </p:sp>
        <p:grpSp>
          <p:nvGrpSpPr>
            <p:cNvPr id="271" name="Shape 271"/>
            <p:cNvGrpSpPr/>
            <p:nvPr/>
          </p:nvGrpSpPr>
          <p:grpSpPr>
            <a:xfrm>
              <a:off x="366712" y="2951745"/>
              <a:ext cx="1363579" cy="1376946"/>
              <a:chOff x="1991894" y="1844841"/>
              <a:chExt cx="1363579" cy="1376946"/>
            </a:xfrm>
          </p:grpSpPr>
          <p:cxnSp>
            <p:nvCxnSpPr>
              <p:cNvPr id="272" name="Shape 272"/>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73" name="Shape 273"/>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pic>
          <p:nvPicPr>
            <p:cNvPr id="274" name="Shape 274" descr="eureka.png"/>
            <p:cNvPicPr preferRelativeResize="0"/>
            <p:nvPr/>
          </p:nvPicPr>
          <p:blipFill rotWithShape="1">
            <a:blip r:embed="rId5">
              <a:alphaModFix/>
            </a:blip>
            <a:srcRect/>
            <a:stretch/>
          </p:blipFill>
          <p:spPr>
            <a:xfrm>
              <a:off x="732154" y="3327400"/>
              <a:ext cx="625842" cy="938764"/>
            </a:xfrm>
            <a:prstGeom prst="rect">
              <a:avLst/>
            </a:prstGeom>
            <a:noFill/>
            <a:ln>
              <a:noFill/>
            </a:ln>
          </p:spPr>
        </p:pic>
      </p:grpSp>
      <p:grpSp>
        <p:nvGrpSpPr>
          <p:cNvPr id="275" name="Shape 275"/>
          <p:cNvGrpSpPr/>
          <p:nvPr/>
        </p:nvGrpSpPr>
        <p:grpSpPr>
          <a:xfrm>
            <a:off x="5158873" y="1113420"/>
            <a:ext cx="1363579" cy="1384299"/>
            <a:chOff x="5158873" y="954654"/>
            <a:chExt cx="1363579" cy="1384299"/>
          </a:xfrm>
        </p:grpSpPr>
        <p:grpSp>
          <p:nvGrpSpPr>
            <p:cNvPr id="276" name="Shape 276"/>
            <p:cNvGrpSpPr/>
            <p:nvPr/>
          </p:nvGrpSpPr>
          <p:grpSpPr>
            <a:xfrm>
              <a:off x="5158873" y="962008"/>
              <a:ext cx="1363579" cy="1376946"/>
              <a:chOff x="1991894" y="1844841"/>
              <a:chExt cx="1363579" cy="1376946"/>
            </a:xfrm>
          </p:grpSpPr>
          <p:cxnSp>
            <p:nvCxnSpPr>
              <p:cNvPr id="277" name="Shape 277"/>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78" name="Shape 278"/>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sp>
          <p:nvSpPr>
            <p:cNvPr id="279" name="Shape 279"/>
            <p:cNvSpPr/>
            <p:nvPr/>
          </p:nvSpPr>
          <p:spPr>
            <a:xfrm>
              <a:off x="5530501" y="954654"/>
              <a:ext cx="663400"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Feign</a:t>
              </a:r>
            </a:p>
          </p:txBody>
        </p:sp>
        <p:pic>
          <p:nvPicPr>
            <p:cNvPr id="280" name="Shape 280" descr="feign.png"/>
            <p:cNvPicPr preferRelativeResize="0"/>
            <p:nvPr/>
          </p:nvPicPr>
          <p:blipFill rotWithShape="1">
            <a:blip r:embed="rId6">
              <a:alphaModFix/>
            </a:blip>
            <a:srcRect/>
            <a:stretch/>
          </p:blipFill>
          <p:spPr>
            <a:xfrm>
              <a:off x="5523742" y="1318809"/>
              <a:ext cx="656923" cy="985386"/>
            </a:xfrm>
            <a:prstGeom prst="rect">
              <a:avLst/>
            </a:prstGeom>
            <a:noFill/>
            <a:ln>
              <a:noFill/>
            </a:ln>
          </p:spPr>
        </p:pic>
      </p:grpSp>
      <p:grpSp>
        <p:nvGrpSpPr>
          <p:cNvPr id="281" name="Shape 281"/>
          <p:cNvGrpSpPr/>
          <p:nvPr/>
        </p:nvGrpSpPr>
        <p:grpSpPr>
          <a:xfrm>
            <a:off x="3524583" y="1132502"/>
            <a:ext cx="1363579" cy="1376948"/>
            <a:chOff x="3524583" y="973736"/>
            <a:chExt cx="1363579" cy="1376948"/>
          </a:xfrm>
        </p:grpSpPr>
        <p:grpSp>
          <p:nvGrpSpPr>
            <p:cNvPr id="282" name="Shape 282"/>
            <p:cNvGrpSpPr/>
            <p:nvPr/>
          </p:nvGrpSpPr>
          <p:grpSpPr>
            <a:xfrm>
              <a:off x="3524583" y="973737"/>
              <a:ext cx="1363579" cy="1376946"/>
              <a:chOff x="1991894" y="1844841"/>
              <a:chExt cx="1363579" cy="1376946"/>
            </a:xfrm>
          </p:grpSpPr>
          <p:cxnSp>
            <p:nvCxnSpPr>
              <p:cNvPr id="283" name="Shape 283"/>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84" name="Shape 284"/>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sp>
          <p:nvSpPr>
            <p:cNvPr id="285" name="Shape 285"/>
            <p:cNvSpPr/>
            <p:nvPr/>
          </p:nvSpPr>
          <p:spPr>
            <a:xfrm>
              <a:off x="3764746" y="973736"/>
              <a:ext cx="800218"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Hystrix</a:t>
              </a:r>
            </a:p>
          </p:txBody>
        </p:sp>
        <p:pic>
          <p:nvPicPr>
            <p:cNvPr id="286" name="Shape 286" descr="hystrix.png"/>
            <p:cNvPicPr preferRelativeResize="0"/>
            <p:nvPr/>
          </p:nvPicPr>
          <p:blipFill rotWithShape="1">
            <a:blip r:embed="rId7">
              <a:alphaModFix/>
            </a:blip>
            <a:srcRect/>
            <a:stretch/>
          </p:blipFill>
          <p:spPr>
            <a:xfrm>
              <a:off x="3873500" y="1311446"/>
              <a:ext cx="678765" cy="1018149"/>
            </a:xfrm>
            <a:prstGeom prst="rect">
              <a:avLst/>
            </a:prstGeom>
            <a:noFill/>
            <a:ln>
              <a:noFill/>
            </a:ln>
          </p:spPr>
        </p:pic>
      </p:grpSp>
      <p:grpSp>
        <p:nvGrpSpPr>
          <p:cNvPr id="287" name="Shape 287"/>
          <p:cNvGrpSpPr/>
          <p:nvPr/>
        </p:nvGrpSpPr>
        <p:grpSpPr>
          <a:xfrm>
            <a:off x="1900520" y="3085110"/>
            <a:ext cx="1363579" cy="1390619"/>
            <a:chOff x="1900520" y="2926344"/>
            <a:chExt cx="1363579" cy="1390619"/>
          </a:xfrm>
        </p:grpSpPr>
        <p:grpSp>
          <p:nvGrpSpPr>
            <p:cNvPr id="288" name="Shape 288"/>
            <p:cNvGrpSpPr/>
            <p:nvPr/>
          </p:nvGrpSpPr>
          <p:grpSpPr>
            <a:xfrm>
              <a:off x="1900520" y="2940016"/>
              <a:ext cx="1363579" cy="1376946"/>
              <a:chOff x="1991894" y="1844841"/>
              <a:chExt cx="1363579" cy="1376946"/>
            </a:xfrm>
          </p:grpSpPr>
          <p:cxnSp>
            <p:nvCxnSpPr>
              <p:cNvPr id="289" name="Shape 289"/>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90" name="Shape 290"/>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pic>
          <p:nvPicPr>
            <p:cNvPr id="291" name="Shape 291" descr="turbine.png"/>
            <p:cNvPicPr preferRelativeResize="0"/>
            <p:nvPr/>
          </p:nvPicPr>
          <p:blipFill rotWithShape="1">
            <a:blip r:embed="rId8">
              <a:alphaModFix/>
            </a:blip>
            <a:srcRect/>
            <a:stretch/>
          </p:blipFill>
          <p:spPr>
            <a:xfrm>
              <a:off x="2256924" y="3319008"/>
              <a:ext cx="631437" cy="947154"/>
            </a:xfrm>
            <a:prstGeom prst="rect">
              <a:avLst/>
            </a:prstGeom>
            <a:noFill/>
            <a:ln>
              <a:noFill/>
            </a:ln>
          </p:spPr>
        </p:pic>
        <p:sp>
          <p:nvSpPr>
            <p:cNvPr id="292" name="Shape 292"/>
            <p:cNvSpPr/>
            <p:nvPr/>
          </p:nvSpPr>
          <p:spPr>
            <a:xfrm>
              <a:off x="2164386" y="2926344"/>
              <a:ext cx="851514"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Turbine</a:t>
              </a:r>
            </a:p>
          </p:txBody>
        </p:sp>
      </p:grpSp>
      <p:grpSp>
        <p:nvGrpSpPr>
          <p:cNvPr id="293" name="Shape 293"/>
          <p:cNvGrpSpPr/>
          <p:nvPr/>
        </p:nvGrpSpPr>
        <p:grpSpPr>
          <a:xfrm>
            <a:off x="6815421" y="1108074"/>
            <a:ext cx="1363579" cy="1382293"/>
            <a:chOff x="6815421" y="949308"/>
            <a:chExt cx="1363579" cy="1382293"/>
          </a:xfrm>
        </p:grpSpPr>
        <p:grpSp>
          <p:nvGrpSpPr>
            <p:cNvPr id="294" name="Shape 294"/>
            <p:cNvGrpSpPr/>
            <p:nvPr/>
          </p:nvGrpSpPr>
          <p:grpSpPr>
            <a:xfrm>
              <a:off x="6815421" y="954654"/>
              <a:ext cx="1363579" cy="1376946"/>
              <a:chOff x="1991894" y="1844841"/>
              <a:chExt cx="1363579" cy="1376946"/>
            </a:xfrm>
          </p:grpSpPr>
          <p:cxnSp>
            <p:nvCxnSpPr>
              <p:cNvPr id="295" name="Shape 295"/>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96" name="Shape 296"/>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sp>
          <p:nvSpPr>
            <p:cNvPr id="297" name="Shape 297"/>
            <p:cNvSpPr/>
            <p:nvPr/>
          </p:nvSpPr>
          <p:spPr>
            <a:xfrm>
              <a:off x="7219602" y="949308"/>
              <a:ext cx="563550"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Zuul</a:t>
              </a:r>
            </a:p>
          </p:txBody>
        </p:sp>
        <p:pic>
          <p:nvPicPr>
            <p:cNvPr id="298" name="Shape 298" descr="zuul.png"/>
            <p:cNvPicPr preferRelativeResize="0"/>
            <p:nvPr/>
          </p:nvPicPr>
          <p:blipFill rotWithShape="1">
            <a:blip r:embed="rId9">
              <a:alphaModFix/>
            </a:blip>
            <a:srcRect/>
            <a:stretch/>
          </p:blipFill>
          <p:spPr>
            <a:xfrm>
              <a:off x="7189815" y="1274159"/>
              <a:ext cx="631437" cy="947154"/>
            </a:xfrm>
            <a:prstGeom prst="rect">
              <a:avLst/>
            </a:prstGeom>
            <a:noFill/>
            <a:ln>
              <a:noFill/>
            </a:ln>
          </p:spPr>
        </p:pic>
      </p:grpSp>
      <p:cxnSp>
        <p:nvCxnSpPr>
          <p:cNvPr id="299" name="Shape 299"/>
          <p:cNvCxnSpPr/>
          <p:nvPr/>
        </p:nvCxnSpPr>
        <p:spPr>
          <a:xfrm rot="10800000" flipH="1">
            <a:off x="0" y="2749566"/>
            <a:ext cx="9144000" cy="12699"/>
          </a:xfrm>
          <a:prstGeom prst="straightConnector1">
            <a:avLst/>
          </a:prstGeom>
          <a:noFill/>
          <a:ln w="60325" cap="flat" cmpd="sng">
            <a:solidFill>
              <a:srgbClr val="33928A">
                <a:alpha val="40784"/>
              </a:srgbClr>
            </a:solidFill>
            <a:prstDash val="dash"/>
            <a:round/>
            <a:headEnd type="none" w="med" len="med"/>
            <a:tailEnd type="none" w="med" len="med"/>
          </a:ln>
        </p:spPr>
      </p:cxnSp>
      <p:sp>
        <p:nvSpPr>
          <p:cNvPr id="300" name="Shape 300"/>
          <p:cNvSpPr txBox="1"/>
          <p:nvPr/>
        </p:nvSpPr>
        <p:spPr>
          <a:xfrm rot="-5400000">
            <a:off x="8396070" y="1635123"/>
            <a:ext cx="682487" cy="369329"/>
          </a:xfrm>
          <a:prstGeom prst="rect">
            <a:avLst/>
          </a:prstGeom>
          <a:noFill/>
          <a:ln>
            <a:noFill/>
          </a:ln>
        </p:spPr>
        <p:txBody>
          <a:bodyPr wrap="square" lIns="45700" tIns="45700" rIns="45700" bIns="45700" anchor="t" anchorCtr="0">
            <a:noAutofit/>
          </a:bodyPr>
          <a:lstStyle/>
          <a:p>
            <a:pPr marL="0" marR="0" lvl="0" indent="0" algn="ctr" rtl="0">
              <a:lnSpc>
                <a:spcPct val="100000"/>
              </a:lnSpc>
              <a:spcBef>
                <a:spcPts val="0"/>
              </a:spcBef>
              <a:spcAft>
                <a:spcPts val="0"/>
              </a:spcAft>
              <a:buClr>
                <a:srgbClr val="4D4D4D"/>
              </a:buClr>
              <a:buSzPct val="25000"/>
              <a:buFont typeface="Arial"/>
              <a:buNone/>
            </a:pPr>
            <a:r>
              <a:rPr lang="en-US" sz="1800" b="0" i="0" u="none" strike="noStrike" cap="none">
                <a:solidFill>
                  <a:srgbClr val="FFFFFF"/>
                </a:solidFill>
                <a:latin typeface="Arial"/>
                <a:ea typeface="Arial"/>
                <a:cs typeface="Arial"/>
                <a:sym typeface="Arial"/>
              </a:rPr>
              <a:t>Client</a:t>
            </a:r>
          </a:p>
        </p:txBody>
      </p:sp>
      <p:sp>
        <p:nvSpPr>
          <p:cNvPr id="301" name="Shape 301"/>
          <p:cNvSpPr txBox="1"/>
          <p:nvPr/>
        </p:nvSpPr>
        <p:spPr>
          <a:xfrm rot="-5400000">
            <a:off x="8351214" y="3642743"/>
            <a:ext cx="772205" cy="369329"/>
          </a:xfrm>
          <a:prstGeom prst="rect">
            <a:avLst/>
          </a:prstGeom>
          <a:noFill/>
          <a:ln>
            <a:noFill/>
          </a:ln>
        </p:spPr>
        <p:txBody>
          <a:bodyPr wrap="square" lIns="45700" tIns="45700" rIns="45700"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a:solidFill>
                  <a:srgbClr val="FFFFFF"/>
                </a:solidFill>
                <a:latin typeface="Arial"/>
                <a:ea typeface="Arial"/>
                <a:cs typeface="Arial"/>
                <a:sym typeface="Arial"/>
              </a:rPr>
              <a:t>Server</a:t>
            </a:r>
          </a:p>
        </p:txBody>
      </p:sp>
    </p:spTree>
  </p:cSld>
  <p:clrMapOvr>
    <a:masterClrMapping/>
  </p:clrMapOvr>
</p:sld>
</file>

<file path=ppt/theme/theme1.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ivotal">
      <a:dk1>
        <a:srgbClr val="000000"/>
      </a:dk1>
      <a:lt1>
        <a:srgbClr val="FFFFFF"/>
      </a:lt1>
      <a:dk2>
        <a:srgbClr val="1F497D"/>
      </a:dk2>
      <a:lt2>
        <a:srgbClr val="EEECE1"/>
      </a:lt2>
      <a:accent1>
        <a:srgbClr val="0E675B"/>
      </a:accent1>
      <a:accent2>
        <a:srgbClr val="18B4C1"/>
      </a:accent2>
      <a:accent3>
        <a:srgbClr val="1B6FB8"/>
      </a:accent3>
      <a:accent4>
        <a:srgbClr val="6C3F75"/>
      </a:accent4>
      <a:accent5>
        <a:srgbClr val="121A20"/>
      </a:accent5>
      <a:accent6>
        <a:srgbClr val="7A7A7A"/>
      </a:accent6>
      <a:hlink>
        <a:srgbClr val="18B3C0"/>
      </a:hlink>
      <a:folHlink>
        <a:srgbClr val="6C3F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834</Words>
  <Application>Microsoft Macintosh PowerPoint</Application>
  <PresentationFormat>On-screen Show (16:9)</PresentationFormat>
  <Paragraphs>138</Paragraphs>
  <Slides>15</Slides>
  <Notes>15</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Pivotal Main</vt:lpstr>
      <vt:lpstr>Office Theme</vt:lpstr>
      <vt:lpstr>PowerPoint Presentation</vt:lpstr>
      <vt:lpstr>PowerPoint Presentation</vt:lpstr>
      <vt:lpstr>Cloud Native Architectures</vt:lpstr>
      <vt:lpstr>Cloud Native Architectures</vt:lpstr>
      <vt:lpstr>Cloud Native Architectures</vt:lpstr>
      <vt:lpstr>Cloud Native Architectures</vt:lpstr>
      <vt:lpstr>Cloud Native Architectures</vt:lpstr>
      <vt:lpstr>Netflix Cloud Libraries</vt:lpstr>
      <vt:lpstr>Spring Cloud Netflix Components</vt:lpstr>
      <vt:lpstr>Open Source Cloud Libraries</vt:lpstr>
      <vt:lpstr>Spring Cloud</vt:lpstr>
      <vt:lpstr>Spring Cloud Services</vt:lpstr>
      <vt:lpstr>Spring Cloud Services</vt:lpstr>
      <vt:lpstr>Future: Spring Cloud Sleuth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Vince Russo</cp:lastModifiedBy>
  <cp:revision>2</cp:revision>
  <dcterms:modified xsi:type="dcterms:W3CDTF">2017-09-25T04:11:35Z</dcterms:modified>
</cp:coreProperties>
</file>