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8" y="16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27-May-20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27-May-20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27-May-20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27-May-20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27-May-20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5000"/>
            <a:lum/>
          </a:blip>
          <a:srcRect/>
          <a:stretch>
            <a:fillRect l="-47000" r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27-May-20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krishanu-podder-905a9a89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eveloper.foursquar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310" y="1379574"/>
            <a:ext cx="4921250" cy="95250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IBM DATA SCIENCE CAPSTONE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marR="58419" algn="ctr">
              <a:lnSpc>
                <a:spcPct val="100000"/>
              </a:lnSpc>
              <a:spcBef>
                <a:spcPts val="1250"/>
              </a:spcBef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( The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Battle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 Neighborhoods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3088" y="4077741"/>
            <a:ext cx="538099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1130" marR="5080" indent="-1409065">
              <a:lnSpc>
                <a:spcPct val="110500"/>
              </a:lnSpc>
              <a:spcBef>
                <a:spcPts val="100"/>
              </a:spcBef>
            </a:pPr>
            <a:r>
              <a:rPr sz="2200" spc="-5" dirty="0">
                <a:solidFill>
                  <a:srgbClr val="800000"/>
                </a:solidFill>
                <a:latin typeface="Times New Roman"/>
                <a:cs typeface="Times New Roman"/>
              </a:rPr>
              <a:t>An approach to </a:t>
            </a:r>
            <a:r>
              <a:rPr sz="2200" spc="-10" dirty="0">
                <a:solidFill>
                  <a:srgbClr val="800000"/>
                </a:solidFill>
                <a:latin typeface="Times New Roman"/>
                <a:cs typeface="Times New Roman"/>
              </a:rPr>
              <a:t>recommend </a:t>
            </a:r>
            <a:r>
              <a:rPr sz="2200" dirty="0">
                <a:solidFill>
                  <a:srgbClr val="80000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800000"/>
                </a:solidFill>
                <a:latin typeface="Times New Roman"/>
                <a:cs typeface="Times New Roman"/>
              </a:rPr>
              <a:t>best Cuisines &amp;  Restaurants in</a:t>
            </a:r>
            <a:r>
              <a:rPr sz="22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Times New Roman"/>
                <a:cs typeface="Times New Roman"/>
              </a:rPr>
              <a:t>Kolkata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87233"/>
            <a:ext cx="5811520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Submitted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Times New Roman"/>
                <a:cs typeface="Times New Roman"/>
              </a:rPr>
              <a:t>Krishanu Podder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https://www.linkedin.com/in/krishanu-podder-905a9a89/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33957"/>
            <a:ext cx="4467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3.</a:t>
            </a:r>
            <a:r>
              <a:rPr sz="1200" b="1" spc="5" dirty="0">
                <a:latin typeface="Century Gothic"/>
                <a:cs typeface="Century Gothic"/>
              </a:rPr>
              <a:t>2.5 </a:t>
            </a:r>
            <a:r>
              <a:rPr sz="1200" b="1" dirty="0">
                <a:latin typeface="Times New Roman"/>
                <a:cs typeface="Times New Roman"/>
              </a:rPr>
              <a:t>Q: What </a:t>
            </a:r>
            <a:r>
              <a:rPr sz="1200" b="1" spc="-5" dirty="0">
                <a:latin typeface="Times New Roman"/>
                <a:cs typeface="Times New Roman"/>
              </a:rPr>
              <a:t>are the </a:t>
            </a:r>
            <a:r>
              <a:rPr sz="1200" b="1" dirty="0">
                <a:latin typeface="Times New Roman"/>
                <a:cs typeface="Times New Roman"/>
              </a:rPr>
              <a:t>best </a:t>
            </a:r>
            <a:r>
              <a:rPr sz="1200" b="1" spc="-5" dirty="0">
                <a:latin typeface="Times New Roman"/>
                <a:cs typeface="Times New Roman"/>
              </a:rPr>
              <a:t>places </a:t>
            </a:r>
            <a:r>
              <a:rPr sz="1200" b="1" dirty="0">
                <a:latin typeface="Times New Roman"/>
                <a:cs typeface="Times New Roman"/>
              </a:rPr>
              <a:t>for </a:t>
            </a:r>
            <a:r>
              <a:rPr sz="1200" b="1" spc="-5" dirty="0">
                <a:latin typeface="Times New Roman"/>
                <a:cs typeface="Times New Roman"/>
              </a:rPr>
              <a:t>chinese restaurant in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Kolkata?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979033"/>
            <a:ext cx="539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Ans 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Ballygunge and </a:t>
            </a:r>
            <a:r>
              <a:rPr sz="1200" dirty="0">
                <a:latin typeface="Times New Roman"/>
                <a:cs typeface="Times New Roman"/>
              </a:rPr>
              <a:t>Park </a:t>
            </a:r>
            <a:r>
              <a:rPr sz="1200" spc="-5" dirty="0">
                <a:latin typeface="Times New Roman"/>
                <a:cs typeface="Times New Roman"/>
              </a:rPr>
              <a:t>Street Area </a:t>
            </a:r>
            <a:r>
              <a:rPr sz="1200" dirty="0">
                <a:latin typeface="Times New Roman"/>
                <a:cs typeface="Times New Roman"/>
              </a:rPr>
              <a:t>are equally the best </a:t>
            </a:r>
            <a:r>
              <a:rPr sz="1200" spc="-5" dirty="0">
                <a:latin typeface="Times New Roman"/>
                <a:cs typeface="Times New Roman"/>
              </a:rPr>
              <a:t>place </a:t>
            </a:r>
            <a:r>
              <a:rPr sz="1200" dirty="0">
                <a:latin typeface="Times New Roman"/>
                <a:cs typeface="Times New Roman"/>
              </a:rPr>
              <a:t>for Chinese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restaurant.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3690" y="1608854"/>
            <a:ext cx="5789620" cy="4172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33957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3.</a:t>
            </a:r>
            <a:r>
              <a:rPr sz="1200" b="1" spc="5" dirty="0">
                <a:latin typeface="Century Gothic"/>
                <a:cs typeface="Century Gothic"/>
              </a:rPr>
              <a:t>2.</a:t>
            </a:r>
            <a:r>
              <a:rPr sz="1200" b="1" spc="5" dirty="0">
                <a:latin typeface="Times New Roman"/>
                <a:cs typeface="Times New Roman"/>
              </a:rPr>
              <a:t>6 </a:t>
            </a:r>
            <a:r>
              <a:rPr sz="1200" b="1" dirty="0">
                <a:latin typeface="Times New Roman"/>
                <a:cs typeface="Times New Roman"/>
              </a:rPr>
              <a:t>Q: Which </a:t>
            </a:r>
            <a:r>
              <a:rPr sz="1200" b="1" spc="-5" dirty="0">
                <a:latin typeface="Times New Roman"/>
                <a:cs typeface="Times New Roman"/>
              </a:rPr>
              <a:t>places </a:t>
            </a:r>
            <a:r>
              <a:rPr sz="1200" b="1" dirty="0">
                <a:latin typeface="Times New Roman"/>
                <a:cs typeface="Times New Roman"/>
              </a:rPr>
              <a:t>have </a:t>
            </a:r>
            <a:r>
              <a:rPr sz="1200" b="1" spc="-5" dirty="0">
                <a:latin typeface="Times New Roman"/>
                <a:cs typeface="Times New Roman"/>
              </a:rPr>
              <a:t>the best chinese restaurants in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Kolkata?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983604"/>
            <a:ext cx="4150360" cy="159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Ans 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Parkstreet Area </a:t>
            </a:r>
            <a:r>
              <a:rPr sz="1200" dirty="0">
                <a:latin typeface="Times New Roman"/>
                <a:cs typeface="Times New Roman"/>
              </a:rPr>
              <a:t>has the </a:t>
            </a:r>
            <a:r>
              <a:rPr sz="1200" spc="-5" dirty="0">
                <a:latin typeface="Times New Roman"/>
                <a:cs typeface="Times New Roman"/>
              </a:rPr>
              <a:t>best </a:t>
            </a:r>
            <a:r>
              <a:rPr sz="1200" dirty="0">
                <a:latin typeface="Times New Roman"/>
                <a:cs typeface="Times New Roman"/>
              </a:rPr>
              <a:t>Chinese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restaurants.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65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 transformation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4"/>
            </a:pPr>
            <a:endParaRPr sz="13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Grouping the data based 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Locality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was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grouped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several groups based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3690" y="1614690"/>
            <a:ext cx="5789620" cy="4172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8469" y="7818907"/>
            <a:ext cx="6254998" cy="931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20469"/>
            <a:ext cx="4769485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Creating </a:t>
            </a:r>
            <a:r>
              <a:rPr sz="1200" b="1" dirty="0">
                <a:latin typeface="Times New Roman"/>
                <a:cs typeface="Times New Roman"/>
              </a:rPr>
              <a:t>a list of all </a:t>
            </a:r>
            <a:r>
              <a:rPr sz="1200" b="1" spc="-5" dirty="0">
                <a:latin typeface="Times New Roman"/>
                <a:cs typeface="Times New Roman"/>
              </a:rPr>
              <a:t>the localities and venues in the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locality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</a:pPr>
            <a:endParaRPr sz="115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200" b="1" dirty="0">
                <a:latin typeface="Times New Roman"/>
                <a:cs typeface="Times New Roman"/>
              </a:rPr>
              <a:t>Defining </a:t>
            </a:r>
            <a:r>
              <a:rPr sz="1200" b="1" spc="-5" dirty="0">
                <a:latin typeface="Times New Roman"/>
                <a:cs typeface="Times New Roman"/>
              </a:rPr>
              <a:t>Foursquare Credentials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Version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## </a:t>
            </a:r>
            <a:r>
              <a:rPr sz="1100" spc="-5" dirty="0">
                <a:latin typeface="Times New Roman"/>
                <a:cs typeface="Times New Roman"/>
              </a:rPr>
              <a:t>Defining </a:t>
            </a:r>
            <a:r>
              <a:rPr sz="1100" dirty="0">
                <a:latin typeface="Times New Roman"/>
                <a:cs typeface="Times New Roman"/>
              </a:rPr>
              <a:t>Foursquare </a:t>
            </a:r>
            <a:r>
              <a:rPr sz="1100" spc="-5" dirty="0">
                <a:latin typeface="Times New Roman"/>
                <a:cs typeface="Times New Roman"/>
              </a:rPr>
              <a:t>Credentials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Version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CLIENT_ID </a:t>
            </a:r>
            <a:r>
              <a:rPr sz="1100" dirty="0">
                <a:latin typeface="Times New Roman"/>
                <a:cs typeface="Times New Roman"/>
              </a:rPr>
              <a:t>= 'xxxxxxxxxxxxxxxxxxxxxxxxxxxxxxxxxxxxx' # Foursquare </a:t>
            </a:r>
            <a:r>
              <a:rPr sz="1100" spc="-10" dirty="0">
                <a:latin typeface="Times New Roman"/>
                <a:cs typeface="Times New Roman"/>
              </a:rPr>
              <a:t>ID  </a:t>
            </a:r>
            <a:r>
              <a:rPr sz="1100" spc="-5" dirty="0">
                <a:latin typeface="Times New Roman"/>
                <a:cs typeface="Times New Roman"/>
              </a:rPr>
              <a:t>CLIENT_SECRET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'xxxxxxxxxxxxxxxxxxxxxxxxxxxxxxxxx' </a:t>
            </a:r>
            <a:r>
              <a:rPr sz="1100" dirty="0">
                <a:latin typeface="Times New Roman"/>
                <a:cs typeface="Times New Roman"/>
              </a:rPr>
              <a:t># Foursquare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Secret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latin typeface="Times New Roman"/>
                <a:cs typeface="Times New Roman"/>
              </a:rPr>
              <a:t>VERSION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'20180605' </a:t>
            </a:r>
            <a:r>
              <a:rPr sz="1100" dirty="0">
                <a:latin typeface="Times New Roman"/>
                <a:cs typeface="Times New Roman"/>
              </a:rPr>
              <a:t># </a:t>
            </a:r>
            <a:r>
              <a:rPr sz="1100" spc="-5" dirty="0">
                <a:latin typeface="Times New Roman"/>
                <a:cs typeface="Times New Roman"/>
              </a:rPr>
              <a:t>Foursquare API</a:t>
            </a:r>
            <a:r>
              <a:rPr sz="1100" dirty="0">
                <a:latin typeface="Times New Roman"/>
                <a:cs typeface="Times New Roman"/>
              </a:rPr>
              <a:t> version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200" b="1" dirty="0">
                <a:latin typeface="Times New Roman"/>
                <a:cs typeface="Times New Roman"/>
              </a:rPr>
              <a:t>Finding </a:t>
            </a:r>
            <a:r>
              <a:rPr sz="1200" b="1" spc="-10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venues in </a:t>
            </a:r>
            <a:r>
              <a:rPr sz="1200" b="1" dirty="0">
                <a:latin typeface="Times New Roman"/>
                <a:cs typeface="Times New Roman"/>
              </a:rPr>
              <a:t>all </a:t>
            </a:r>
            <a:r>
              <a:rPr sz="1200" b="1" spc="-5" dirty="0">
                <a:latin typeface="Times New Roman"/>
                <a:cs typeface="Times New Roman"/>
              </a:rPr>
              <a:t>Kolkata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Locality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450" y="3175889"/>
            <a:ext cx="3217545" cy="210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6970" y="5457584"/>
            <a:ext cx="5825474" cy="923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55490"/>
            <a:ext cx="4399915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4.2.3 </a:t>
            </a:r>
            <a:r>
              <a:rPr sz="1200" b="1" spc="-5" dirty="0">
                <a:latin typeface="Times New Roman"/>
                <a:cs typeface="Times New Roman"/>
              </a:rPr>
              <a:t>Analyzing each</a:t>
            </a:r>
            <a:r>
              <a:rPr sz="1200" b="1" dirty="0">
                <a:latin typeface="Times New Roman"/>
                <a:cs typeface="Times New Roman"/>
              </a:rPr>
              <a:t> locality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200" spc="-5" dirty="0">
                <a:latin typeface="Times New Roman"/>
                <a:cs typeface="Times New Roman"/>
              </a:rPr>
              <a:t>Each locality was </a:t>
            </a:r>
            <a:r>
              <a:rPr sz="1200" spc="-10" dirty="0">
                <a:latin typeface="Times New Roman"/>
                <a:cs typeface="Times New Roman"/>
              </a:rPr>
              <a:t>analysed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per the </a:t>
            </a:r>
            <a:r>
              <a:rPr sz="1200" spc="-5" dirty="0">
                <a:latin typeface="Times New Roman"/>
                <a:cs typeface="Times New Roman"/>
              </a:rPr>
              <a:t>availability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6095" y="1017823"/>
            <a:ext cx="5668114" cy="239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3450" y="4735321"/>
            <a:ext cx="5943600" cy="1947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450" y="6912855"/>
            <a:ext cx="5943600" cy="190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4566285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4.2.4 </a:t>
            </a:r>
            <a:r>
              <a:rPr sz="1200" b="1" spc="-5" dirty="0">
                <a:latin typeface="Times New Roman"/>
                <a:cs typeface="Times New Roman"/>
              </a:rPr>
              <a:t>Printing each Locality </a:t>
            </a:r>
            <a:r>
              <a:rPr sz="1200" b="1" dirty="0">
                <a:latin typeface="Times New Roman"/>
                <a:cs typeface="Times New Roman"/>
              </a:rPr>
              <a:t>along </a:t>
            </a:r>
            <a:r>
              <a:rPr sz="1200" b="1" spc="-5" dirty="0">
                <a:latin typeface="Times New Roman"/>
                <a:cs typeface="Times New Roman"/>
              </a:rPr>
              <a:t>with the top </a:t>
            </a:r>
            <a:r>
              <a:rPr sz="1200" b="1" dirty="0">
                <a:latin typeface="Times New Roman"/>
                <a:cs typeface="Times New Roman"/>
              </a:rPr>
              <a:t>5 </a:t>
            </a:r>
            <a:r>
              <a:rPr sz="1200" b="1" spc="-5" dirty="0">
                <a:latin typeface="Times New Roman"/>
                <a:cs typeface="Times New Roman"/>
              </a:rPr>
              <a:t>most common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venues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583565" marR="2717800" indent="-5715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----Acropolis Mall, Kasba ----  venue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66418"/>
            <a:ext cx="1016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104" y="1566418"/>
            <a:ext cx="101854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Hotel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Restaurant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916938"/>
            <a:ext cx="1738630" cy="125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ts val="1410"/>
              </a:lnSpc>
              <a:spcBef>
                <a:spcPts val="100"/>
              </a:spcBef>
              <a:buAutoNum type="arabicPlain" startAt="2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Awadhi Restaurant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0.11</a:t>
            </a:r>
            <a:endParaRPr sz="1200">
              <a:latin typeface="Times New Roman"/>
              <a:cs typeface="Times New Roman"/>
            </a:endParaRPr>
          </a:p>
          <a:p>
            <a:pPr marL="166370" indent="-154305">
              <a:lnSpc>
                <a:spcPts val="1380"/>
              </a:lnSpc>
              <a:buAutoNum type="arabicPlain" startAt="2"/>
              <a:tabLst>
                <a:tab pos="167005" algn="l"/>
              </a:tabLst>
            </a:pPr>
            <a:r>
              <a:rPr sz="1200" spc="-5" dirty="0">
                <a:latin typeface="Times New Roman"/>
                <a:cs typeface="Times New Roman"/>
              </a:rPr>
              <a:t>Indian Sweet </a:t>
            </a:r>
            <a:r>
              <a:rPr sz="1200" dirty="0">
                <a:latin typeface="Times New Roman"/>
                <a:cs typeface="Times New Roman"/>
              </a:rPr>
              <a:t>Shop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0.11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ts val="1410"/>
              </a:lnSpc>
              <a:buAutoNum type="arabicPlain" startAt="2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Multiplex</a:t>
            </a:r>
            <a:r>
              <a:rPr sz="1200" dirty="0">
                <a:latin typeface="Times New Roman"/>
                <a:cs typeface="Times New Roman"/>
              </a:rPr>
              <a:t> 0.11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----Ballygunge----</a:t>
            </a:r>
            <a:endParaRPr sz="1200">
              <a:latin typeface="Times New Roman"/>
              <a:cs typeface="Times New Roman"/>
            </a:endParaRPr>
          </a:p>
          <a:p>
            <a:pPr marL="104076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venue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2954" y="3171909"/>
          <a:ext cx="2392678" cy="869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25"/>
                <a:gridCol w="1253489"/>
                <a:gridCol w="278764"/>
              </a:tblGrid>
              <a:tr h="347275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Vegetarian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Bakery</a:t>
                      </a:r>
                      <a:r>
                        <a:rPr sz="12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13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Vegan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Restaurant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</a:tr>
              <a:tr h="17526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Pizza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Place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5259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Hookah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Bar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201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25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Dhaba</a:t>
                      </a:r>
                      <a:r>
                        <a:rPr sz="12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369434"/>
            <a:ext cx="184912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----Camac Street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Area----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venue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  <a:p>
            <a:pPr marL="355600" indent="-342900">
              <a:lnSpc>
                <a:spcPts val="1380"/>
              </a:lnSpc>
              <a:buAutoNum type="arabicPlain"/>
              <a:tabLst>
                <a:tab pos="354965" algn="l"/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Shopping Mall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0.12</a:t>
            </a:r>
            <a:endParaRPr sz="1200">
              <a:latin typeface="Times New Roman"/>
              <a:cs typeface="Times New Roman"/>
            </a:endParaRPr>
          </a:p>
          <a:p>
            <a:pPr marL="204470" indent="-192405">
              <a:lnSpc>
                <a:spcPts val="1380"/>
              </a:lnSpc>
              <a:buAutoNum type="arabicPlain"/>
              <a:tabLst>
                <a:tab pos="205104" algn="l"/>
              </a:tabLst>
            </a:pPr>
            <a:r>
              <a:rPr sz="1200" spc="-5" dirty="0">
                <a:latin typeface="Times New Roman"/>
                <a:cs typeface="Times New Roman"/>
              </a:rPr>
              <a:t>Indian Restaurant </a:t>
            </a: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AutoNum type="arabicPlain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Asian Restaurant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lain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Mexican Restaurant </a:t>
            </a: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  <a:p>
            <a:pPr marL="166370" indent="-154305">
              <a:lnSpc>
                <a:spcPts val="1410"/>
              </a:lnSpc>
              <a:buAutoNum type="arabicPlain"/>
              <a:tabLst>
                <a:tab pos="167005" algn="l"/>
              </a:tabLst>
            </a:pPr>
            <a:r>
              <a:rPr sz="1200" spc="-5" dirty="0">
                <a:latin typeface="Times New Roman"/>
                <a:cs typeface="Times New Roman"/>
              </a:rPr>
              <a:t>Italian Restaurant </a:t>
            </a: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tabLst>
                <a:tab pos="213360" algn="l"/>
                <a:tab pos="782320" algn="l"/>
              </a:tabLst>
            </a:pPr>
            <a:r>
              <a:rPr sz="12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spc="-5" dirty="0">
                <a:latin typeface="Times New Roman"/>
                <a:cs typeface="Times New Roman"/>
              </a:rPr>
              <a:t>Elgin</a:t>
            </a:r>
            <a:r>
              <a:rPr sz="1200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R="458470" algn="r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venue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  <a:p>
            <a:pPr marL="761365" marR="437515" indent="-761365" algn="r">
              <a:lnSpc>
                <a:spcPts val="1380"/>
              </a:lnSpc>
              <a:buAutoNum type="arabicPlain"/>
              <a:tabLst>
                <a:tab pos="761365" algn="l"/>
                <a:tab pos="7620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Café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0.14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lain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 Food Restaurant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  <a:p>
            <a:pPr marL="203200" indent="-190500">
              <a:lnSpc>
                <a:spcPts val="1380"/>
              </a:lnSpc>
              <a:buAutoNum type="arabicPlain"/>
              <a:tabLst>
                <a:tab pos="2032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American Restaurant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  <a:p>
            <a:pPr marL="584200" indent="-571500">
              <a:lnSpc>
                <a:spcPts val="1380"/>
              </a:lnSpc>
              <a:buAutoNum type="arabicPlain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Nightclub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AutoNum type="arabicPlain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Bengali Restaurant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----Golpark----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venue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lain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Mughlai Restaurant</a:t>
            </a:r>
            <a:r>
              <a:rPr sz="1200" dirty="0">
                <a:latin typeface="Times New Roman"/>
                <a:cs typeface="Times New Roman"/>
              </a:rPr>
              <a:t> 0.2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lain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Bengali Restaurant </a:t>
            </a:r>
            <a:r>
              <a:rPr sz="1200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  <a:p>
            <a:pPr marL="698500" indent="-685800">
              <a:lnSpc>
                <a:spcPts val="1380"/>
              </a:lnSpc>
              <a:buAutoNum type="arabicPlain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Café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lain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Chinese </a:t>
            </a:r>
            <a:r>
              <a:rPr sz="1200" spc="-5" dirty="0">
                <a:latin typeface="Times New Roman"/>
                <a:cs typeface="Times New Roman"/>
              </a:rPr>
              <a:t>Restaurant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  <a:p>
            <a:pPr marL="660400" indent="-647700">
              <a:lnSpc>
                <a:spcPts val="1410"/>
              </a:lnSpc>
              <a:buAutoNum type="arabicPlain"/>
              <a:tabLst>
                <a:tab pos="659765" algn="l"/>
                <a:tab pos="660400" algn="l"/>
              </a:tabLst>
            </a:pPr>
            <a:r>
              <a:rPr sz="1200" dirty="0">
                <a:latin typeface="Times New Roman"/>
                <a:cs typeface="Times New Roman"/>
              </a:rPr>
              <a:t>Plaza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459"/>
            <a:ext cx="154813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----Kidderpore----</a:t>
            </a:r>
            <a:endParaRPr sz="1200">
              <a:latin typeface="Times New Roman"/>
              <a:cs typeface="Times New Roman"/>
            </a:endParaRPr>
          </a:p>
          <a:p>
            <a:pPr marL="85026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venue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504" y="1237233"/>
            <a:ext cx="707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ATM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0.75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237233"/>
            <a:ext cx="10160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104" y="1412493"/>
            <a:ext cx="15411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Awadhi </a:t>
            </a:r>
            <a:r>
              <a:rPr sz="1200" dirty="0">
                <a:latin typeface="Times New Roman"/>
                <a:cs typeface="Times New Roman"/>
              </a:rPr>
              <a:t>Restaurant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0.25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Plaza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0.00</a:t>
            </a:r>
            <a:endParaRPr sz="1200">
              <a:latin typeface="Times New Roman"/>
              <a:cs typeface="Times New Roman"/>
            </a:endParaRPr>
          </a:p>
          <a:p>
            <a:pPr marL="43307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Lounge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938273"/>
            <a:ext cx="240220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 </a:t>
            </a:r>
            <a:r>
              <a:rPr sz="1200" spc="-5" dirty="0">
                <a:latin typeface="Times New Roman"/>
                <a:cs typeface="Times New Roman"/>
              </a:rPr>
              <a:t>Mediterranean </a:t>
            </a:r>
            <a:r>
              <a:rPr sz="1200" dirty="0">
                <a:latin typeface="Times New Roman"/>
                <a:cs typeface="Times New Roman"/>
              </a:rPr>
              <a:t>Restaurant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----Mani </a:t>
            </a:r>
            <a:r>
              <a:rPr sz="1200" dirty="0">
                <a:latin typeface="Times New Roman"/>
                <a:cs typeface="Times New Roman"/>
              </a:rPr>
              <a:t>Square Mall,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Kankurgachi----</a:t>
            </a:r>
            <a:endParaRPr sz="1200">
              <a:latin typeface="Times New Roman"/>
              <a:cs typeface="Times New Roman"/>
            </a:endParaRPr>
          </a:p>
          <a:p>
            <a:pPr marL="104076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venue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814573"/>
            <a:ext cx="1016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304" y="2814573"/>
            <a:ext cx="1663064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Fast Food </a:t>
            </a:r>
            <a:r>
              <a:rPr sz="1200" dirty="0">
                <a:latin typeface="Times New Roman"/>
                <a:cs typeface="Times New Roman"/>
              </a:rPr>
              <a:t>Restaurant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0.12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Café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3165475"/>
            <a:ext cx="2395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5" dirty="0">
                <a:latin typeface="Times New Roman"/>
                <a:cs typeface="Times New Roman"/>
              </a:rPr>
              <a:t>Vegetarian 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-5" dirty="0">
                <a:latin typeface="Times New Roman"/>
                <a:cs typeface="Times New Roman"/>
              </a:rPr>
              <a:t>Vegan </a:t>
            </a:r>
            <a:r>
              <a:rPr sz="1200" dirty="0">
                <a:latin typeface="Times New Roman"/>
                <a:cs typeface="Times New Roman"/>
              </a:rPr>
              <a:t>Restaurant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3340734"/>
            <a:ext cx="1016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4004" y="3340734"/>
            <a:ext cx="127825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Shopping Mall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Multiplex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4041775"/>
            <a:ext cx="159956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----Park Street Area----</a:t>
            </a:r>
            <a:endParaRPr sz="1200">
              <a:latin typeface="Times New Roman"/>
              <a:cs typeface="Times New Roman"/>
            </a:endParaRPr>
          </a:p>
          <a:p>
            <a:pPr marR="323215" algn="r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venue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  <a:p>
            <a:pPr marL="647065" marR="301625" indent="-647065" algn="r">
              <a:lnSpc>
                <a:spcPts val="1380"/>
              </a:lnSpc>
              <a:buAutoNum type="arabicPlain"/>
              <a:tabLst>
                <a:tab pos="647065" algn="l"/>
                <a:tab pos="6477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Café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0.12</a:t>
            </a:r>
            <a:endParaRPr sz="1200">
              <a:latin typeface="Times New Roman"/>
              <a:cs typeface="Times New Roman"/>
            </a:endParaRPr>
          </a:p>
          <a:p>
            <a:pPr marL="166370" indent="-154305">
              <a:lnSpc>
                <a:spcPts val="1410"/>
              </a:lnSpc>
              <a:buAutoNum type="arabicPlain"/>
              <a:tabLst>
                <a:tab pos="167005" algn="l"/>
              </a:tabLst>
            </a:pPr>
            <a:r>
              <a:rPr sz="1200" spc="-5" dirty="0">
                <a:latin typeface="Times New Roman"/>
                <a:cs typeface="Times New Roman"/>
              </a:rPr>
              <a:t>Indian Restaurant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4742815"/>
            <a:ext cx="1016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1104" y="4742815"/>
            <a:ext cx="10185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Hotel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Restaurant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0.07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Nightclub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5619369"/>
            <a:ext cx="1891664" cy="196151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21665" marR="5080" indent="-60960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----Quest Mall, Ballygunge----  venue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  <a:p>
            <a:pPr marL="204470" indent="-192405">
              <a:lnSpc>
                <a:spcPts val="1315"/>
              </a:lnSpc>
              <a:buAutoNum type="arabicPlain"/>
              <a:tabLst>
                <a:tab pos="205104" algn="l"/>
              </a:tabLst>
            </a:pPr>
            <a:r>
              <a:rPr sz="1200" spc="-5" dirty="0">
                <a:latin typeface="Times New Roman"/>
                <a:cs typeface="Times New Roman"/>
              </a:rPr>
              <a:t>Indian Restaurant </a:t>
            </a:r>
            <a:r>
              <a:rPr sz="1200" dirty="0">
                <a:latin typeface="Times New Roman"/>
                <a:cs typeface="Times New Roman"/>
              </a:rPr>
              <a:t>0.11</a:t>
            </a:r>
            <a:endParaRPr sz="1200">
              <a:latin typeface="Times New Roman"/>
              <a:cs typeface="Times New Roman"/>
            </a:endParaRPr>
          </a:p>
          <a:p>
            <a:pPr marL="509270" indent="-497205">
              <a:lnSpc>
                <a:spcPts val="1380"/>
              </a:lnSpc>
              <a:buAutoNum type="arabicPlain"/>
              <a:tabLst>
                <a:tab pos="509270" algn="l"/>
                <a:tab pos="509905" algn="l"/>
              </a:tabLst>
            </a:pPr>
            <a:r>
              <a:rPr sz="1200" spc="-5" dirty="0">
                <a:latin typeface="Times New Roman"/>
                <a:cs typeface="Times New Roman"/>
              </a:rPr>
              <a:t>Irish Pub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lain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Chinese </a:t>
            </a:r>
            <a:r>
              <a:rPr sz="1200" spc="-5" dirty="0">
                <a:latin typeface="Times New Roman"/>
                <a:cs typeface="Times New Roman"/>
              </a:rPr>
              <a:t>Restaurant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  <a:p>
            <a:pPr marL="508000" indent="-495300">
              <a:lnSpc>
                <a:spcPts val="1380"/>
              </a:lnSpc>
              <a:buAutoNum type="arabicPlain"/>
              <a:tabLst>
                <a:tab pos="507365" algn="l"/>
                <a:tab pos="5080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Multiplex</a:t>
            </a:r>
            <a:r>
              <a:rPr sz="1200" dirty="0">
                <a:latin typeface="Times New Roman"/>
                <a:cs typeface="Times New Roman"/>
              </a:rPr>
              <a:t> 0.06</a:t>
            </a:r>
            <a:endParaRPr sz="1200">
              <a:latin typeface="Times New Roman"/>
              <a:cs typeface="Times New Roman"/>
            </a:endParaRPr>
          </a:p>
          <a:p>
            <a:pPr marL="166370" indent="-154305">
              <a:lnSpc>
                <a:spcPts val="1410"/>
              </a:lnSpc>
              <a:buAutoNum type="arabicPlain"/>
              <a:tabLst>
                <a:tab pos="167005" algn="l"/>
              </a:tabLst>
            </a:pPr>
            <a:r>
              <a:rPr sz="1200" spc="-5" dirty="0">
                <a:latin typeface="Times New Roman"/>
                <a:cs typeface="Times New Roman"/>
              </a:rPr>
              <a:t>Italian Restaurant </a:t>
            </a:r>
            <a:r>
              <a:rPr sz="120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----Sector </a:t>
            </a:r>
            <a:r>
              <a:rPr sz="1200" dirty="0">
                <a:latin typeface="Times New Roman"/>
                <a:cs typeface="Times New Roman"/>
              </a:rPr>
              <a:t>5, </a:t>
            </a:r>
            <a:r>
              <a:rPr sz="1200" spc="-5" dirty="0">
                <a:latin typeface="Times New Roman"/>
                <a:cs typeface="Times New Roman"/>
              </a:rPr>
              <a:t>Salt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Lake----</a:t>
            </a:r>
            <a:endParaRPr sz="1200">
              <a:latin typeface="Times New Roman"/>
              <a:cs typeface="Times New Roman"/>
            </a:endParaRPr>
          </a:p>
          <a:p>
            <a:pPr marL="58356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venue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7547609"/>
            <a:ext cx="1016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204" y="7547609"/>
            <a:ext cx="97028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Café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Multiplex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004" y="7898130"/>
            <a:ext cx="1599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5" dirty="0">
                <a:latin typeface="Times New Roman"/>
                <a:cs typeface="Times New Roman"/>
              </a:rPr>
              <a:t>Indian Restaurant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04" y="8073390"/>
            <a:ext cx="1016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4376" y="8073390"/>
            <a:ext cx="106299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  <a:p>
            <a:pPr marL="23939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Dhaba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04" y="8774379"/>
            <a:ext cx="290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----Silver </a:t>
            </a:r>
            <a:r>
              <a:rPr sz="1200" dirty="0">
                <a:latin typeface="Times New Roman"/>
                <a:cs typeface="Times New Roman"/>
              </a:rPr>
              <a:t>Spring </a:t>
            </a:r>
            <a:r>
              <a:rPr sz="1200" spc="-5" dirty="0">
                <a:latin typeface="Times New Roman"/>
                <a:cs typeface="Times New Roman"/>
              </a:rPr>
              <a:t>Arcade, Science </a:t>
            </a:r>
            <a:r>
              <a:rPr sz="1200" dirty="0">
                <a:latin typeface="Times New Roman"/>
                <a:cs typeface="Times New Roman"/>
              </a:rPr>
              <a:t>City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Area----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1973"/>
            <a:ext cx="1016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1604" y="886459"/>
            <a:ext cx="1530350" cy="734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456565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venue freq  Bengali Restaurant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0.14</a:t>
            </a:r>
            <a:endParaRPr sz="1200">
              <a:latin typeface="Times New Roman"/>
              <a:cs typeface="Times New Roman"/>
            </a:endParaRPr>
          </a:p>
          <a:p>
            <a:pPr marL="471170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Lounge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0.14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Asian Restaurant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587754"/>
            <a:ext cx="240665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ts val="1410"/>
              </a:lnSpc>
              <a:spcBef>
                <a:spcPts val="100"/>
              </a:spcBef>
              <a:buAutoNum type="arabicPlain" startAt="3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Multicuisine Indian Restaurant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0.14</a:t>
            </a:r>
            <a:endParaRPr sz="1200">
              <a:latin typeface="Times New Roman"/>
              <a:cs typeface="Times New Roman"/>
            </a:endParaRPr>
          </a:p>
          <a:p>
            <a:pPr marL="661670" indent="-649605">
              <a:lnSpc>
                <a:spcPts val="1410"/>
              </a:lnSpc>
              <a:buAutoNum type="arabicPlain" startAt="3"/>
              <a:tabLst>
                <a:tab pos="661670" algn="l"/>
                <a:tab pos="662305" algn="l"/>
              </a:tabLst>
            </a:pPr>
            <a:r>
              <a:rPr sz="1200" spc="-5" dirty="0">
                <a:latin typeface="Times New Roman"/>
                <a:cs typeface="Times New Roman"/>
              </a:rPr>
              <a:t>Indian Restaurant </a:t>
            </a:r>
            <a:r>
              <a:rPr sz="1200" dirty="0">
                <a:latin typeface="Times New Roman"/>
                <a:cs typeface="Times New Roman"/>
              </a:rPr>
              <a:t>0.14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----Southern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Avenue----</a:t>
            </a:r>
            <a:endParaRPr sz="1200">
              <a:latin typeface="Times New Roman"/>
              <a:cs typeface="Times New Roman"/>
            </a:endParaRPr>
          </a:p>
          <a:p>
            <a:pPr marR="672465" algn="r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venue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</a:t>
            </a:r>
            <a:endParaRPr sz="1200">
              <a:latin typeface="Times New Roman"/>
              <a:cs typeface="Times New Roman"/>
            </a:endParaRPr>
          </a:p>
          <a:p>
            <a:pPr marL="1104265" marR="650875" indent="-1104265" algn="r">
              <a:lnSpc>
                <a:spcPts val="1380"/>
              </a:lnSpc>
              <a:buAutoNum type="arabicPlain"/>
              <a:tabLst>
                <a:tab pos="1104265" algn="l"/>
                <a:tab pos="1104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Café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0.31</a:t>
            </a:r>
            <a:endParaRPr sz="1200">
              <a:latin typeface="Times New Roman"/>
              <a:cs typeface="Times New Roman"/>
            </a:endParaRPr>
          </a:p>
          <a:p>
            <a:pPr marL="965200" indent="-952500">
              <a:lnSpc>
                <a:spcPts val="1380"/>
              </a:lnSpc>
              <a:buAutoNum type="arabicPlain"/>
              <a:tabLst>
                <a:tab pos="964565" algn="l"/>
                <a:tab pos="965200" algn="l"/>
              </a:tabLst>
            </a:pPr>
            <a:r>
              <a:rPr sz="1200" spc="-5" dirty="0">
                <a:latin typeface="Times New Roman"/>
                <a:cs typeface="Times New Roman"/>
              </a:rPr>
              <a:t>Boutique</a:t>
            </a:r>
            <a:r>
              <a:rPr sz="1200" dirty="0">
                <a:latin typeface="Times New Roman"/>
                <a:cs typeface="Times New Roman"/>
              </a:rPr>
              <a:t> 0.15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410"/>
              </a:lnSpc>
              <a:buAutoNum type="arabicPlain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Vegetarian 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-5" dirty="0">
                <a:latin typeface="Times New Roman"/>
                <a:cs typeface="Times New Roman"/>
              </a:rPr>
              <a:t>Vegan </a:t>
            </a:r>
            <a:r>
              <a:rPr sz="1200" dirty="0">
                <a:latin typeface="Times New Roman"/>
                <a:cs typeface="Times New Roman"/>
              </a:rPr>
              <a:t>Restaurant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165475"/>
            <a:ext cx="1016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804" y="3165475"/>
            <a:ext cx="69913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Park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Plaza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871086"/>
            <a:ext cx="340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4.2.5 </a:t>
            </a:r>
            <a:r>
              <a:rPr sz="1200" b="1" spc="-5" dirty="0">
                <a:latin typeface="Times New Roman"/>
                <a:cs typeface="Times New Roman"/>
              </a:rPr>
              <a:t>Displaying the top </a:t>
            </a:r>
            <a:r>
              <a:rPr sz="1200" b="1" dirty="0">
                <a:latin typeface="Times New Roman"/>
                <a:cs typeface="Times New Roman"/>
              </a:rPr>
              <a:t>10 </a:t>
            </a:r>
            <a:r>
              <a:rPr sz="1200" b="1" spc="-5" dirty="0">
                <a:latin typeface="Times New Roman"/>
                <a:cs typeface="Times New Roman"/>
              </a:rPr>
              <a:t>venues </a:t>
            </a:r>
            <a:r>
              <a:rPr sz="1200" b="1" dirty="0">
                <a:latin typeface="Times New Roman"/>
                <a:cs typeface="Times New Roman"/>
              </a:rPr>
              <a:t>for </a:t>
            </a:r>
            <a:r>
              <a:rPr sz="1200" b="1" spc="-5" dirty="0">
                <a:latin typeface="Times New Roman"/>
                <a:cs typeface="Times New Roman"/>
              </a:rPr>
              <a:t>each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Locality.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942201"/>
            <a:ext cx="2695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4.3 </a:t>
            </a:r>
            <a:r>
              <a:rPr sz="1200" b="1" spc="-5" dirty="0">
                <a:latin typeface="Times New Roman"/>
                <a:cs typeface="Times New Roman"/>
              </a:rPr>
              <a:t>Clustering the Locality </a:t>
            </a:r>
            <a:r>
              <a:rPr sz="1200" b="1" dirty="0">
                <a:latin typeface="Times New Roman"/>
                <a:cs typeface="Times New Roman"/>
              </a:rPr>
              <a:t>into 5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clusters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3450" y="4221988"/>
            <a:ext cx="6366763" cy="2260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3450" y="7292606"/>
            <a:ext cx="6479143" cy="1837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20469"/>
            <a:ext cx="17297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4.4 </a:t>
            </a:r>
            <a:r>
              <a:rPr sz="1200" b="1" spc="-5" dirty="0">
                <a:latin typeface="Times New Roman"/>
                <a:cs typeface="Times New Roman"/>
              </a:rPr>
              <a:t>Creating the </a:t>
            </a:r>
            <a:r>
              <a:rPr sz="1200" b="1" dirty="0">
                <a:latin typeface="Times New Roman"/>
                <a:cs typeface="Times New Roman"/>
              </a:rPr>
              <a:t>final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985128"/>
            <a:ext cx="1742439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Examining the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clusters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556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Cluster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1571497"/>
            <a:ext cx="5943600" cy="362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450" y="6993635"/>
            <a:ext cx="6541261" cy="890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964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4.5.2 </a:t>
            </a:r>
            <a:r>
              <a:rPr sz="1200" b="1" spc="-5" dirty="0">
                <a:latin typeface="Times New Roman"/>
                <a:cs typeface="Times New Roman"/>
              </a:rPr>
              <a:t>Cluster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73907"/>
            <a:ext cx="964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4.5.3 </a:t>
            </a:r>
            <a:r>
              <a:rPr sz="1200" b="1" spc="-5" dirty="0">
                <a:latin typeface="Times New Roman"/>
                <a:cs typeface="Times New Roman"/>
              </a:rPr>
              <a:t>Cluster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745863"/>
            <a:ext cx="964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4.5.4 </a:t>
            </a:r>
            <a:r>
              <a:rPr sz="1200" b="1" spc="-5" dirty="0">
                <a:latin typeface="Times New Roman"/>
                <a:cs typeface="Times New Roman"/>
              </a:rPr>
              <a:t>Cluster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934836"/>
            <a:ext cx="964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4.5.5 </a:t>
            </a:r>
            <a:r>
              <a:rPr sz="1200" b="1" spc="-5" dirty="0">
                <a:latin typeface="Times New Roman"/>
                <a:cs typeface="Times New Roman"/>
              </a:rPr>
              <a:t>Cluster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399782"/>
            <a:ext cx="5721350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6"/>
            </a:pPr>
            <a:endParaRPr sz="1300">
              <a:latin typeface="Times New Roman"/>
              <a:cs typeface="Times New Roman"/>
            </a:endParaRPr>
          </a:p>
          <a:p>
            <a:pPr marL="469265" lvl="2" indent="-228600">
              <a:lnSpc>
                <a:spcPts val="1405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Ballygunge, Park Street Area are </a:t>
            </a:r>
            <a:r>
              <a:rPr sz="1200" dirty="0">
                <a:latin typeface="Times New Roman"/>
                <a:cs typeface="Times New Roman"/>
              </a:rPr>
              <a:t>some of the </a:t>
            </a:r>
            <a:r>
              <a:rPr sz="1200" spc="-5" dirty="0">
                <a:latin typeface="Times New Roman"/>
                <a:cs typeface="Times New Roman"/>
              </a:rPr>
              <a:t>best neighborhoods </a:t>
            </a:r>
            <a:r>
              <a:rPr sz="1200" dirty="0">
                <a:latin typeface="Times New Roman"/>
                <a:cs typeface="Times New Roman"/>
              </a:rPr>
              <a:t>for Chinese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cuisine.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ts val="1375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Park Street, Ballygunge 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best </a:t>
            </a:r>
            <a:r>
              <a:rPr sz="1200" dirty="0">
                <a:latin typeface="Times New Roman"/>
                <a:cs typeface="Times New Roman"/>
              </a:rPr>
              <a:t>Chinese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Restaurant.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Ballygunge, Park street Area, Acropolis Mall Kasba are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best places </a:t>
            </a:r>
            <a:r>
              <a:rPr sz="1200" dirty="0">
                <a:latin typeface="Times New Roman"/>
                <a:cs typeface="Times New Roman"/>
              </a:rPr>
              <a:t>for 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foodie.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ts val="1405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Kidderpore, Acropolis </a:t>
            </a:r>
            <a:r>
              <a:rPr sz="1200" dirty="0">
                <a:latin typeface="Times New Roman"/>
                <a:cs typeface="Times New Roman"/>
              </a:rPr>
              <a:t>Mall </a:t>
            </a:r>
            <a:r>
              <a:rPr sz="1200" spc="-5" dirty="0">
                <a:latin typeface="Times New Roman"/>
                <a:cs typeface="Times New Roman"/>
              </a:rPr>
              <a:t>Kasba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best </a:t>
            </a:r>
            <a:r>
              <a:rPr sz="1200" dirty="0">
                <a:latin typeface="Times New Roman"/>
                <a:cs typeface="Times New Roman"/>
              </a:rPr>
              <a:t>restaurants 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Kolkata.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ts val="1315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Cluster 1, Cluster </a:t>
            </a:r>
            <a:r>
              <a:rPr sz="1100" b="1" dirty="0">
                <a:latin typeface="Calibri"/>
                <a:cs typeface="Calibri"/>
              </a:rPr>
              <a:t>2, </a:t>
            </a:r>
            <a:r>
              <a:rPr sz="1100" b="1" spc="-5" dirty="0">
                <a:latin typeface="Calibri"/>
                <a:cs typeface="Calibri"/>
              </a:rPr>
              <a:t>Cluster </a:t>
            </a:r>
            <a:r>
              <a:rPr sz="1100" b="1" dirty="0">
                <a:latin typeface="Calibri"/>
                <a:cs typeface="Calibri"/>
              </a:rPr>
              <a:t>5</a:t>
            </a:r>
            <a:r>
              <a:rPr sz="1100" dirty="0">
                <a:latin typeface="Calibri"/>
                <a:cs typeface="Calibri"/>
              </a:rPr>
              <a:t>: It is </a:t>
            </a:r>
            <a:r>
              <a:rPr sz="1100" spc="-5" dirty="0">
                <a:latin typeface="Calibri"/>
                <a:cs typeface="Calibri"/>
              </a:rPr>
              <a:t>most recommended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cafe.</a:t>
            </a:r>
            <a:endParaRPr sz="1100">
              <a:latin typeface="Calibri"/>
              <a:cs typeface="Calibri"/>
            </a:endParaRPr>
          </a:p>
          <a:p>
            <a:pPr marL="469265" lvl="2" indent="-228600">
              <a:lnSpc>
                <a:spcPct val="100000"/>
              </a:lnSpc>
              <a:spcBef>
                <a:spcPts val="2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Cluster </a:t>
            </a:r>
            <a:r>
              <a:rPr sz="1100" b="1" dirty="0">
                <a:latin typeface="Calibri"/>
                <a:cs typeface="Calibri"/>
              </a:rPr>
              <a:t>3 </a:t>
            </a:r>
            <a:r>
              <a:rPr sz="1100" dirty="0">
                <a:latin typeface="Calibri"/>
                <a:cs typeface="Calibri"/>
              </a:rPr>
              <a:t>: It is </a:t>
            </a:r>
            <a:r>
              <a:rPr sz="1100" spc="-5" dirty="0">
                <a:latin typeface="Calibri"/>
                <a:cs typeface="Calibri"/>
              </a:rPr>
              <a:t>most recommended for Awadhi restaurant, Chinese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Restaurant.</a:t>
            </a:r>
            <a:endParaRPr sz="1100">
              <a:latin typeface="Calibri"/>
              <a:cs typeface="Calibri"/>
            </a:endParaRPr>
          </a:p>
          <a:p>
            <a:pPr marL="469265" lvl="2" indent="-228600">
              <a:lnSpc>
                <a:spcPct val="1000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Cluster 4</a:t>
            </a:r>
            <a:r>
              <a:rPr sz="1100" spc="-5" dirty="0">
                <a:latin typeface="Calibri"/>
                <a:cs typeface="Calibri"/>
              </a:rPr>
              <a:t>: </a:t>
            </a:r>
            <a:r>
              <a:rPr sz="1100" dirty="0">
                <a:latin typeface="Calibri"/>
                <a:cs typeface="Calibri"/>
              </a:rPr>
              <a:t>It is </a:t>
            </a:r>
            <a:r>
              <a:rPr sz="1100" spc="-5" dirty="0">
                <a:latin typeface="Calibri"/>
                <a:cs typeface="Calibri"/>
              </a:rPr>
              <a:t>most recommended for Bakery </a:t>
            </a:r>
            <a:r>
              <a:rPr sz="1100" dirty="0">
                <a:latin typeface="Calibri"/>
                <a:cs typeface="Calibri"/>
              </a:rPr>
              <a:t>&amp; </a:t>
            </a:r>
            <a:r>
              <a:rPr sz="1100" spc="-5" dirty="0">
                <a:latin typeface="Calibri"/>
                <a:cs typeface="Calibri"/>
              </a:rPr>
              <a:t>Veg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restaurant.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3450" y="1319766"/>
            <a:ext cx="6368161" cy="212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450" y="3924515"/>
            <a:ext cx="6406498" cy="694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" y="5172901"/>
            <a:ext cx="6498336" cy="612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3450" y="6285649"/>
            <a:ext cx="6638491" cy="916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6545"/>
            <a:ext cx="5969000" cy="350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4.2.</a:t>
            </a:r>
            <a:r>
              <a:rPr sz="1200" b="1" spc="-5" dirty="0">
                <a:latin typeface="Times New Roman"/>
                <a:cs typeface="Times New Roman"/>
              </a:rPr>
              <a:t> Discussion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"/>
              </a:spcBef>
              <a:tabLst>
                <a:tab pos="278003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looking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result, we can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that	</a:t>
            </a:r>
            <a:r>
              <a:rPr sz="1200" spc="-5" dirty="0">
                <a:latin typeface="Times New Roman"/>
                <a:cs typeface="Times New Roman"/>
              </a:rPr>
              <a:t>Ballygunge, </a:t>
            </a:r>
            <a:r>
              <a:rPr sz="1200" dirty="0">
                <a:latin typeface="Times New Roman"/>
                <a:cs typeface="Times New Roman"/>
              </a:rPr>
              <a:t>Park </a:t>
            </a:r>
            <a:r>
              <a:rPr sz="1200" spc="-5" dirty="0">
                <a:latin typeface="Times New Roman"/>
                <a:cs typeface="Times New Roman"/>
              </a:rPr>
              <a:t>Street Area are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best  neighborhoods </a:t>
            </a:r>
            <a:r>
              <a:rPr sz="1200" dirty="0">
                <a:latin typeface="Times New Roman"/>
                <a:cs typeface="Times New Roman"/>
              </a:rPr>
              <a:t>for Chinese cuisine, </a:t>
            </a:r>
            <a:r>
              <a:rPr sz="1200" spc="-5" dirty="0">
                <a:latin typeface="Times New Roman"/>
                <a:cs typeface="Times New Roman"/>
              </a:rPr>
              <a:t>Park Street, Ballygunge </a:t>
            </a:r>
            <a:r>
              <a:rPr sz="1200" dirty="0">
                <a:latin typeface="Times New Roman"/>
                <a:cs typeface="Times New Roman"/>
              </a:rPr>
              <a:t>have the best Chinese </a:t>
            </a:r>
            <a:r>
              <a:rPr sz="1200" spc="-5" dirty="0">
                <a:latin typeface="Times New Roman"/>
                <a:cs typeface="Times New Roman"/>
              </a:rPr>
              <a:t>Restaurant.  Ballygunge, Park </a:t>
            </a:r>
            <a:r>
              <a:rPr sz="1200" dirty="0">
                <a:latin typeface="Times New Roman"/>
                <a:cs typeface="Times New Roman"/>
              </a:rPr>
              <a:t>street </a:t>
            </a:r>
            <a:r>
              <a:rPr sz="1200" spc="-5" dirty="0">
                <a:latin typeface="Times New Roman"/>
                <a:cs typeface="Times New Roman"/>
              </a:rPr>
              <a:t>Area, Acropolis </a:t>
            </a:r>
            <a:r>
              <a:rPr sz="1200" dirty="0">
                <a:latin typeface="Times New Roman"/>
                <a:cs typeface="Times New Roman"/>
              </a:rPr>
              <a:t>Mall Kasba are the </a:t>
            </a:r>
            <a:r>
              <a:rPr sz="1200" spc="-5" dirty="0">
                <a:latin typeface="Times New Roman"/>
                <a:cs typeface="Times New Roman"/>
              </a:rPr>
              <a:t>best places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foodie. Kidderpore,  Acropolis </a:t>
            </a:r>
            <a:r>
              <a:rPr sz="1200" dirty="0">
                <a:latin typeface="Times New Roman"/>
                <a:cs typeface="Times New Roman"/>
              </a:rPr>
              <a:t>Mall </a:t>
            </a:r>
            <a:r>
              <a:rPr sz="1200" spc="-5" dirty="0">
                <a:latin typeface="Times New Roman"/>
                <a:cs typeface="Times New Roman"/>
              </a:rPr>
              <a:t>Kasba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best restaurants </a:t>
            </a:r>
            <a:r>
              <a:rPr sz="1200" dirty="0">
                <a:latin typeface="Times New Roman"/>
                <a:cs typeface="Times New Roman"/>
              </a:rPr>
              <a:t>in Kolkata. </a:t>
            </a:r>
            <a:r>
              <a:rPr sz="1200" spc="-5" dirty="0">
                <a:latin typeface="Times New Roman"/>
                <a:cs typeface="Times New Roman"/>
              </a:rPr>
              <a:t>Moreover </a:t>
            </a: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travel agency has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recommend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traveler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area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passenger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choose for </a:t>
            </a:r>
            <a:r>
              <a:rPr sz="1200" spc="-10" dirty="0">
                <a:latin typeface="Times New Roman"/>
                <a:cs typeface="Times New Roman"/>
              </a:rPr>
              <a:t>staying,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cluster </a:t>
            </a:r>
            <a:r>
              <a:rPr sz="1200" spc="-10" dirty="0">
                <a:latin typeface="Times New Roman"/>
                <a:cs typeface="Times New Roman"/>
              </a:rPr>
              <a:t>analysis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utilized. </a:t>
            </a:r>
            <a:r>
              <a:rPr sz="1200" spc="-5" dirty="0">
                <a:latin typeface="Times New Roman"/>
                <a:cs typeface="Times New Roman"/>
              </a:rPr>
              <a:t>Here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analysis </a:t>
            </a:r>
            <a:r>
              <a:rPr sz="1200" spc="-5" dirty="0">
                <a:latin typeface="Times New Roman"/>
                <a:cs typeface="Times New Roman"/>
              </a:rPr>
              <a:t>and clustering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Kolkata shows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40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Cluster </a:t>
            </a:r>
            <a:r>
              <a:rPr sz="1200" dirty="0">
                <a:latin typeface="Times New Roman"/>
                <a:cs typeface="Times New Roman"/>
              </a:rPr>
              <a:t>1, </a:t>
            </a:r>
            <a:r>
              <a:rPr sz="1200" spc="-5" dirty="0">
                <a:latin typeface="Times New Roman"/>
                <a:cs typeface="Times New Roman"/>
              </a:rPr>
              <a:t>Cluster </a:t>
            </a:r>
            <a:r>
              <a:rPr sz="1200" dirty="0">
                <a:latin typeface="Times New Roman"/>
                <a:cs typeface="Times New Roman"/>
              </a:rPr>
              <a:t>2, </a:t>
            </a:r>
            <a:r>
              <a:rPr sz="1200" spc="-5" dirty="0">
                <a:latin typeface="Times New Roman"/>
                <a:cs typeface="Times New Roman"/>
              </a:rPr>
              <a:t>Cluster </a:t>
            </a:r>
            <a:r>
              <a:rPr sz="1200" dirty="0">
                <a:latin typeface="Times New Roman"/>
                <a:cs typeface="Times New Roman"/>
              </a:rPr>
              <a:t>5: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recommended </a:t>
            </a:r>
            <a:r>
              <a:rPr sz="1200" dirty="0">
                <a:latin typeface="Times New Roman"/>
                <a:cs typeface="Times New Roman"/>
              </a:rPr>
              <a:t>for cafe, </a:t>
            </a:r>
            <a:r>
              <a:rPr sz="1200" spc="-5" dirty="0">
                <a:latin typeface="Times New Roman"/>
                <a:cs typeface="Times New Roman"/>
              </a:rPr>
              <a:t>Cluster </a:t>
            </a:r>
            <a:r>
              <a:rPr sz="1200" dirty="0">
                <a:latin typeface="Times New Roman"/>
                <a:cs typeface="Times New Roman"/>
              </a:rPr>
              <a:t>3 :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most  </a:t>
            </a:r>
            <a:r>
              <a:rPr sz="1200" spc="-5" dirty="0">
                <a:latin typeface="Times New Roman"/>
                <a:cs typeface="Times New Roman"/>
              </a:rPr>
              <a:t>recommended </a:t>
            </a:r>
            <a:r>
              <a:rPr sz="1200" dirty="0">
                <a:latin typeface="Times New Roman"/>
                <a:cs typeface="Times New Roman"/>
              </a:rPr>
              <a:t>for Awadhi </a:t>
            </a:r>
            <a:r>
              <a:rPr sz="1200" spc="-5" dirty="0">
                <a:latin typeface="Times New Roman"/>
                <a:cs typeface="Times New Roman"/>
              </a:rPr>
              <a:t>restaurant, </a:t>
            </a:r>
            <a:r>
              <a:rPr sz="1200" dirty="0">
                <a:latin typeface="Times New Roman"/>
                <a:cs typeface="Times New Roman"/>
              </a:rPr>
              <a:t>Chinese Restaurant, </a:t>
            </a:r>
            <a:r>
              <a:rPr sz="1200" spc="-5" dirty="0">
                <a:latin typeface="Times New Roman"/>
                <a:cs typeface="Times New Roman"/>
              </a:rPr>
              <a:t>Cluster </a:t>
            </a:r>
            <a:r>
              <a:rPr sz="1200" dirty="0">
                <a:latin typeface="Times New Roman"/>
                <a:cs typeface="Times New Roman"/>
              </a:rPr>
              <a:t>4: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recommended </a:t>
            </a:r>
            <a:r>
              <a:rPr sz="1200" dirty="0">
                <a:latin typeface="Times New Roman"/>
                <a:cs typeface="Times New Roman"/>
              </a:rPr>
              <a:t>for  Bakery &amp; </a:t>
            </a:r>
            <a:r>
              <a:rPr sz="1200" spc="-5" dirty="0">
                <a:latin typeface="Times New Roman"/>
                <a:cs typeface="Times New Roman"/>
              </a:rPr>
              <a:t>Veg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restaurant.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4.7</a:t>
            </a:r>
            <a:r>
              <a:rPr sz="1200" b="1" spc="-5" dirty="0">
                <a:latin typeface="Times New Roman"/>
                <a:cs typeface="Times New Roman"/>
              </a:rPr>
              <a:t> Conclusion</a:t>
            </a:r>
            <a:endParaRPr sz="1200">
              <a:latin typeface="Times New Roman"/>
              <a:cs typeface="Times New Roman"/>
            </a:endParaRPr>
          </a:p>
          <a:p>
            <a:pPr marL="12700" marR="17780">
              <a:lnSpc>
                <a:spcPct val="110200"/>
              </a:lnSpc>
              <a:spcBef>
                <a:spcPts val="98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technique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implemented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various apps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can recommend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travellers about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best cuisines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restaurants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place.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made more </a:t>
            </a:r>
            <a:r>
              <a:rPr sz="1200" spc="-5" dirty="0">
                <a:latin typeface="Times New Roman"/>
                <a:cs typeface="Times New Roman"/>
              </a:rPr>
              <a:t>accurate </a:t>
            </a:r>
            <a:r>
              <a:rPr sz="1200" dirty="0">
                <a:latin typeface="Times New Roman"/>
                <a:cs typeface="Times New Roman"/>
              </a:rPr>
              <a:t>using more </a:t>
            </a:r>
            <a:r>
              <a:rPr sz="1200" spc="-5" dirty="0">
                <a:latin typeface="Times New Roman"/>
                <a:cs typeface="Times New Roman"/>
              </a:rPr>
              <a:t>data.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have  </a:t>
            </a:r>
            <a:r>
              <a:rPr sz="1200" dirty="0">
                <a:latin typeface="Times New Roman"/>
                <a:cs typeface="Times New Roman"/>
              </a:rPr>
              <a:t>used the </a:t>
            </a:r>
            <a:r>
              <a:rPr sz="1200" spc="-5" dirty="0">
                <a:latin typeface="Times New Roman"/>
                <a:cs typeface="Times New Roman"/>
              </a:rPr>
              <a:t>data set from Zomato. </a:t>
            </a:r>
            <a:r>
              <a:rPr sz="1200" spc="-1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wise data set other food delivery services can </a:t>
            </a:r>
            <a:r>
              <a:rPr sz="1200" dirty="0">
                <a:latin typeface="Times New Roman"/>
                <a:cs typeface="Times New Roman"/>
              </a:rPr>
              <a:t>be used to 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better experience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customers. The travel agency </a:t>
            </a:r>
            <a:r>
              <a:rPr sz="1200" dirty="0">
                <a:latin typeface="Times New Roman"/>
                <a:cs typeface="Times New Roman"/>
              </a:rPr>
              <a:t>would be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make a </a:t>
            </a:r>
            <a:r>
              <a:rPr sz="1200" spc="-5" dirty="0">
                <a:latin typeface="Times New Roman"/>
                <a:cs typeface="Times New Roman"/>
              </a:rPr>
              <a:t>better  relation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customers and passengers that </a:t>
            </a:r>
            <a:r>
              <a:rPr sz="1200" dirty="0">
                <a:latin typeface="Times New Roman"/>
                <a:cs typeface="Times New Roman"/>
              </a:rPr>
              <a:t>would be </a:t>
            </a:r>
            <a:r>
              <a:rPr sz="1200" spc="-5" dirty="0">
                <a:latin typeface="Times New Roman"/>
                <a:cs typeface="Times New Roman"/>
              </a:rPr>
              <a:t>helpful </a:t>
            </a:r>
            <a:r>
              <a:rPr sz="1200" dirty="0">
                <a:latin typeface="Times New Roman"/>
                <a:cs typeface="Times New Roman"/>
              </a:rPr>
              <a:t>for 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3739" y="8015478"/>
            <a:ext cx="26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Lucida Sans Unicode"/>
                <a:cs typeface="Lucida Sans Unicode"/>
              </a:rPr>
              <a:t>***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9406"/>
            <a:ext cx="5971540" cy="7512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 </a:t>
            </a:r>
            <a:r>
              <a:rPr sz="1400" b="1" dirty="0">
                <a:latin typeface="Times New Roman"/>
                <a:cs typeface="Times New Roman"/>
              </a:rPr>
              <a:t>approach to </a:t>
            </a:r>
            <a:r>
              <a:rPr sz="1400" b="1" spc="-5" dirty="0">
                <a:latin typeface="Times New Roman"/>
                <a:cs typeface="Times New Roman"/>
              </a:rPr>
              <a:t>recommend </a:t>
            </a:r>
            <a:r>
              <a:rPr sz="1400" b="1" dirty="0">
                <a:latin typeface="Times New Roman"/>
                <a:cs typeface="Times New Roman"/>
              </a:rPr>
              <a:t>the best cuisines and restaurants in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Kolkata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Krishanu Podder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latin typeface="Times New Roman"/>
                <a:cs typeface="Times New Roman"/>
              </a:rPr>
              <a:t>27-May-2020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Background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0200"/>
              </a:lnSpc>
              <a:spcBef>
                <a:spcPts val="980"/>
              </a:spcBef>
            </a:pPr>
            <a:r>
              <a:rPr sz="1200" spc="-5" dirty="0">
                <a:latin typeface="Times New Roman"/>
                <a:cs typeface="Times New Roman"/>
              </a:rPr>
              <a:t>A travel </a:t>
            </a:r>
            <a:r>
              <a:rPr sz="1200" dirty="0">
                <a:latin typeface="Times New Roman"/>
                <a:cs typeface="Times New Roman"/>
              </a:rPr>
              <a:t>agency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private retailer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that provides </a:t>
            </a:r>
            <a:r>
              <a:rPr sz="1200" spc="-5" dirty="0">
                <a:latin typeface="Times New Roman"/>
                <a:cs typeface="Times New Roman"/>
              </a:rPr>
              <a:t>travel and </a:t>
            </a:r>
            <a:r>
              <a:rPr sz="1200" dirty="0">
                <a:latin typeface="Times New Roman"/>
                <a:cs typeface="Times New Roman"/>
              </a:rPr>
              <a:t>tourism-related  </a:t>
            </a:r>
            <a:r>
              <a:rPr sz="1200" spc="-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general </a:t>
            </a:r>
            <a:r>
              <a:rPr sz="1200" dirty="0">
                <a:latin typeface="Times New Roman"/>
                <a:cs typeface="Times New Roman"/>
              </a:rPr>
              <a:t>public on behalf of accommodation or </a:t>
            </a:r>
            <a:r>
              <a:rPr sz="1200" spc="-5" dirty="0">
                <a:latin typeface="Times New Roman"/>
                <a:cs typeface="Times New Roman"/>
              </a:rPr>
              <a:t>travel </a:t>
            </a:r>
            <a:r>
              <a:rPr sz="1200" dirty="0">
                <a:latin typeface="Times New Roman"/>
                <a:cs typeface="Times New Roman"/>
              </a:rPr>
              <a:t>suppliers. </a:t>
            </a:r>
            <a:r>
              <a:rPr sz="1200" spc="-5" dirty="0">
                <a:latin typeface="Times New Roman"/>
                <a:cs typeface="Times New Roman"/>
              </a:rPr>
              <a:t>Travel agencies  can provide </a:t>
            </a:r>
            <a:r>
              <a:rPr sz="1200" dirty="0">
                <a:latin typeface="Times New Roman"/>
                <a:cs typeface="Times New Roman"/>
              </a:rPr>
              <a:t>outdoor </a:t>
            </a:r>
            <a:r>
              <a:rPr sz="1200" spc="-5" dirty="0">
                <a:latin typeface="Times New Roman"/>
                <a:cs typeface="Times New Roman"/>
              </a:rPr>
              <a:t>recreation activities, airlines, car </a:t>
            </a:r>
            <a:r>
              <a:rPr sz="1200" dirty="0">
                <a:latin typeface="Times New Roman"/>
                <a:cs typeface="Times New Roman"/>
              </a:rPr>
              <a:t>rentals, hotels, </a:t>
            </a:r>
            <a:r>
              <a:rPr sz="1200" spc="-5" dirty="0">
                <a:latin typeface="Times New Roman"/>
                <a:cs typeface="Times New Roman"/>
              </a:rPr>
              <a:t>railways, travel insurance,  package </a:t>
            </a:r>
            <a:r>
              <a:rPr sz="1200" dirty="0">
                <a:latin typeface="Times New Roman"/>
                <a:cs typeface="Times New Roman"/>
              </a:rPr>
              <a:t>tours </a:t>
            </a:r>
            <a:r>
              <a:rPr sz="1200" spc="-5" dirty="0">
                <a:latin typeface="Times New Roman"/>
                <a:cs typeface="Times New Roman"/>
              </a:rPr>
              <a:t>etc.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traveler </a:t>
            </a:r>
            <a:r>
              <a:rPr sz="1200" dirty="0">
                <a:latin typeface="Times New Roman"/>
                <a:cs typeface="Times New Roman"/>
              </a:rPr>
              <a:t>who </a:t>
            </a:r>
            <a:r>
              <a:rPr sz="1200" spc="-5" dirty="0">
                <a:latin typeface="Times New Roman"/>
                <a:cs typeface="Times New Roman"/>
              </a:rPr>
              <a:t>is travelling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new place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help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travel agency,  </a:t>
            </a:r>
            <a:r>
              <a:rPr sz="1200" dirty="0">
                <a:latin typeface="Times New Roman"/>
                <a:cs typeface="Times New Roman"/>
              </a:rPr>
              <a:t>the place would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new </a:t>
            </a:r>
            <a:r>
              <a:rPr sz="1200" spc="-5" dirty="0">
                <a:latin typeface="Times New Roman"/>
                <a:cs typeface="Times New Roman"/>
              </a:rPr>
              <a:t>and his </a:t>
            </a:r>
            <a:r>
              <a:rPr sz="1200" dirty="0">
                <a:latin typeface="Times New Roman"/>
                <a:cs typeface="Times New Roman"/>
              </a:rPr>
              <a:t>food </a:t>
            </a:r>
            <a:r>
              <a:rPr sz="1200" spc="-5" dirty="0">
                <a:latin typeface="Times New Roman"/>
                <a:cs typeface="Times New Roman"/>
              </a:rPr>
              <a:t>habits </a:t>
            </a:r>
            <a:r>
              <a:rPr sz="1200" dirty="0">
                <a:latin typeface="Times New Roman"/>
                <a:cs typeface="Times New Roman"/>
              </a:rPr>
              <a:t>might not </a:t>
            </a:r>
            <a:r>
              <a:rPr sz="1200" spc="-5" dirty="0">
                <a:latin typeface="Times New Roman"/>
                <a:cs typeface="Times New Roman"/>
              </a:rPr>
              <a:t>match </a:t>
            </a:r>
            <a:r>
              <a:rPr sz="1200" dirty="0">
                <a:latin typeface="Times New Roman"/>
                <a:cs typeface="Times New Roman"/>
              </a:rPr>
              <a:t>with the place.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case a </a:t>
            </a:r>
            <a:r>
              <a:rPr sz="1200" spc="-5" dirty="0">
                <a:latin typeface="Times New Roman"/>
                <a:cs typeface="Times New Roman"/>
              </a:rPr>
              <a:t>travel  </a:t>
            </a:r>
            <a:r>
              <a:rPr sz="1200" dirty="0">
                <a:latin typeface="Times New Roman"/>
                <a:cs typeface="Times New Roman"/>
              </a:rPr>
              <a:t>agency </a:t>
            </a:r>
            <a:r>
              <a:rPr sz="1200" spc="-5" dirty="0">
                <a:latin typeface="Times New Roman"/>
                <a:cs typeface="Times New Roman"/>
              </a:rPr>
              <a:t>can guide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recommend the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where can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customer get  his favorite </a:t>
            </a:r>
            <a:r>
              <a:rPr sz="1200" dirty="0">
                <a:latin typeface="Times New Roman"/>
                <a:cs typeface="Times New Roman"/>
              </a:rPr>
              <a:t>dish or </a:t>
            </a:r>
            <a:r>
              <a:rPr sz="1200" spc="-5" dirty="0">
                <a:latin typeface="Times New Roman"/>
                <a:cs typeface="Times New Roman"/>
              </a:rPr>
              <a:t>which places </a:t>
            </a:r>
            <a:r>
              <a:rPr sz="1200" dirty="0">
                <a:latin typeface="Times New Roman"/>
                <a:cs typeface="Times New Roman"/>
              </a:rPr>
              <a:t>are famous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type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dish.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For this project, </a:t>
            </a:r>
            <a:r>
              <a:rPr sz="1200" dirty="0">
                <a:latin typeface="Times New Roman"/>
                <a:cs typeface="Times New Roman"/>
              </a:rPr>
              <a:t>I have taken </a:t>
            </a:r>
            <a:r>
              <a:rPr sz="1200" spc="-5" dirty="0">
                <a:latin typeface="Times New Roman"/>
                <a:cs typeface="Times New Roman"/>
              </a:rPr>
              <a:t>Kolkata (India) as </a:t>
            </a:r>
            <a:r>
              <a:rPr sz="1200" spc="5" dirty="0">
                <a:latin typeface="Times New Roman"/>
                <a:cs typeface="Times New Roman"/>
              </a:rPr>
              <a:t>my </a:t>
            </a:r>
            <a:r>
              <a:rPr sz="1200" spc="-5" dirty="0">
                <a:latin typeface="Times New Roman"/>
                <a:cs typeface="Times New Roman"/>
              </a:rPr>
              <a:t>target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  <a:spcBef>
                <a:spcPts val="994"/>
              </a:spcBef>
            </a:pPr>
            <a:r>
              <a:rPr sz="1200" spc="-5" dirty="0">
                <a:latin typeface="Times New Roman"/>
                <a:cs typeface="Times New Roman"/>
              </a:rPr>
              <a:t>Kolkata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capital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Indian </a:t>
            </a:r>
            <a:r>
              <a:rPr sz="1200" spc="5" dirty="0">
                <a:latin typeface="Times New Roman"/>
                <a:cs typeface="Times New Roman"/>
              </a:rPr>
              <a:t>state </a:t>
            </a:r>
            <a:r>
              <a:rPr sz="1200" dirty="0">
                <a:latin typeface="Times New Roman"/>
                <a:cs typeface="Times New Roman"/>
              </a:rPr>
              <a:t>of West </a:t>
            </a:r>
            <a:r>
              <a:rPr sz="1200" spc="-5" dirty="0">
                <a:latin typeface="Times New Roman"/>
                <a:cs typeface="Times New Roman"/>
              </a:rPr>
              <a:t>Bengal. </a:t>
            </a:r>
            <a:r>
              <a:rPr sz="1200" dirty="0">
                <a:latin typeface="Times New Roman"/>
                <a:cs typeface="Times New Roman"/>
              </a:rPr>
              <a:t>According to the 2011 </a:t>
            </a:r>
            <a:r>
              <a:rPr sz="1200" spc="-5" dirty="0">
                <a:latin typeface="Times New Roman"/>
                <a:cs typeface="Times New Roman"/>
              </a:rPr>
              <a:t>Indian census, </a:t>
            </a:r>
            <a:r>
              <a:rPr sz="1200" dirty="0">
                <a:latin typeface="Times New Roman"/>
                <a:cs typeface="Times New Roman"/>
              </a:rPr>
              <a:t>it 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seventh </a:t>
            </a:r>
            <a:r>
              <a:rPr sz="1200" dirty="0">
                <a:latin typeface="Times New Roman"/>
                <a:cs typeface="Times New Roman"/>
              </a:rPr>
              <a:t>most populous city in </a:t>
            </a:r>
            <a:r>
              <a:rPr sz="1200" spc="-5" dirty="0">
                <a:latin typeface="Times New Roman"/>
                <a:cs typeface="Times New Roman"/>
              </a:rPr>
              <a:t>India; </a:t>
            </a:r>
            <a:r>
              <a:rPr sz="1200" dirty="0">
                <a:latin typeface="Times New Roman"/>
                <a:cs typeface="Times New Roman"/>
              </a:rPr>
              <a:t>the city </a:t>
            </a:r>
            <a:r>
              <a:rPr sz="1200" spc="-5" dirty="0">
                <a:latin typeface="Times New Roman"/>
                <a:cs typeface="Times New Roman"/>
              </a:rPr>
              <a:t>had </a:t>
            </a:r>
            <a:r>
              <a:rPr sz="1200" dirty="0">
                <a:latin typeface="Times New Roman"/>
                <a:cs typeface="Times New Roman"/>
              </a:rPr>
              <a:t>a population of 4.5 million, while </a:t>
            </a:r>
            <a:r>
              <a:rPr sz="1200" spc="-5" dirty="0">
                <a:latin typeface="Times New Roman"/>
                <a:cs typeface="Times New Roman"/>
              </a:rPr>
              <a:t>the  </a:t>
            </a:r>
            <a:r>
              <a:rPr sz="1200" dirty="0">
                <a:latin typeface="Times New Roman"/>
                <a:cs typeface="Times New Roman"/>
              </a:rPr>
              <a:t>suburb population </a:t>
            </a:r>
            <a:r>
              <a:rPr sz="1200" spc="-5" dirty="0">
                <a:latin typeface="Times New Roman"/>
                <a:cs typeface="Times New Roman"/>
              </a:rPr>
              <a:t>brought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total </a:t>
            </a:r>
            <a:r>
              <a:rPr sz="1200" dirty="0">
                <a:latin typeface="Times New Roman"/>
                <a:cs typeface="Times New Roman"/>
              </a:rPr>
              <a:t>to 14.1 million, making it the third-most populous  </a:t>
            </a:r>
            <a:r>
              <a:rPr sz="1200" spc="-5" dirty="0">
                <a:latin typeface="Times New Roman"/>
                <a:cs typeface="Times New Roman"/>
              </a:rPr>
              <a:t>metropolitan area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India. Located </a:t>
            </a:r>
            <a:r>
              <a:rPr sz="1200" dirty="0">
                <a:latin typeface="Times New Roman"/>
                <a:cs typeface="Times New Roman"/>
              </a:rPr>
              <a:t>on the east </a:t>
            </a:r>
            <a:r>
              <a:rPr sz="1200" spc="-5" dirty="0">
                <a:latin typeface="Times New Roman"/>
                <a:cs typeface="Times New Roman"/>
              </a:rPr>
              <a:t>bank </a:t>
            </a:r>
            <a:r>
              <a:rPr sz="1200" dirty="0">
                <a:latin typeface="Times New Roman"/>
                <a:cs typeface="Times New Roman"/>
              </a:rPr>
              <a:t>of the Hooghly River approximately 80  </a:t>
            </a:r>
            <a:r>
              <a:rPr sz="1200" spc="-5" dirty="0">
                <a:latin typeface="Times New Roman"/>
                <a:cs typeface="Times New Roman"/>
              </a:rPr>
              <a:t>kilometers west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border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Bangladesh,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principal commercial, cultural, and  educational </a:t>
            </a:r>
            <a:r>
              <a:rPr sz="1200" dirty="0">
                <a:latin typeface="Times New Roman"/>
                <a:cs typeface="Times New Roman"/>
              </a:rPr>
              <a:t>centre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East </a:t>
            </a:r>
            <a:r>
              <a:rPr sz="1200" spc="-5" dirty="0">
                <a:latin typeface="Times New Roman"/>
                <a:cs typeface="Times New Roman"/>
              </a:rPr>
              <a:t>India, </a:t>
            </a:r>
            <a:r>
              <a:rPr sz="1200" dirty="0">
                <a:latin typeface="Times New Roman"/>
                <a:cs typeface="Times New Roman"/>
              </a:rPr>
              <a:t>while the </a:t>
            </a:r>
            <a:r>
              <a:rPr sz="1200" spc="-5" dirty="0">
                <a:latin typeface="Times New Roman"/>
                <a:cs typeface="Times New Roman"/>
              </a:rPr>
              <a:t>Port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Kolkata is India's </a:t>
            </a:r>
            <a:r>
              <a:rPr sz="1200" dirty="0">
                <a:latin typeface="Times New Roman"/>
                <a:cs typeface="Times New Roman"/>
              </a:rPr>
              <a:t>oldest </a:t>
            </a:r>
            <a:r>
              <a:rPr sz="1200" spc="-5" dirty="0">
                <a:latin typeface="Times New Roman"/>
                <a:cs typeface="Times New Roman"/>
              </a:rPr>
              <a:t>operating </a:t>
            </a:r>
            <a:r>
              <a:rPr sz="1200" dirty="0">
                <a:latin typeface="Times New Roman"/>
                <a:cs typeface="Times New Roman"/>
              </a:rPr>
              <a:t>port. The  city nicknamed the </a:t>
            </a:r>
            <a:r>
              <a:rPr sz="1200" spc="-5" dirty="0">
                <a:latin typeface="Times New Roman"/>
                <a:cs typeface="Times New Roman"/>
              </a:rPr>
              <a:t>"City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Joy" is </a:t>
            </a:r>
            <a:r>
              <a:rPr sz="1200" dirty="0">
                <a:latin typeface="Times New Roman"/>
                <a:cs typeface="Times New Roman"/>
              </a:rPr>
              <a:t>widely </a:t>
            </a:r>
            <a:r>
              <a:rPr sz="1200" spc="-5" dirty="0">
                <a:latin typeface="Times New Roman"/>
                <a:cs typeface="Times New Roman"/>
              </a:rPr>
              <a:t>regarded 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"cultural </a:t>
            </a:r>
            <a:r>
              <a:rPr sz="1200" dirty="0">
                <a:latin typeface="Times New Roman"/>
                <a:cs typeface="Times New Roman"/>
              </a:rPr>
              <a:t>capital" of </a:t>
            </a:r>
            <a:r>
              <a:rPr sz="1200" spc="-5" dirty="0">
                <a:latin typeface="Times New Roman"/>
                <a:cs typeface="Times New Roman"/>
              </a:rPr>
              <a:t>India and as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2019, </a:t>
            </a:r>
            <a:r>
              <a:rPr sz="1200" spc="-5" dirty="0">
                <a:latin typeface="Times New Roman"/>
                <a:cs typeface="Times New Roman"/>
              </a:rPr>
              <a:t>six Nobel Laureates have </a:t>
            </a:r>
            <a:r>
              <a:rPr sz="1200" dirty="0">
                <a:latin typeface="Times New Roman"/>
                <a:cs typeface="Times New Roman"/>
              </a:rPr>
              <a:t>been associated with the </a:t>
            </a:r>
            <a:r>
              <a:rPr sz="1200" spc="-5" dirty="0">
                <a:latin typeface="Times New Roman"/>
                <a:cs typeface="Times New Roman"/>
              </a:rPr>
              <a:t>city. Recent estimates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Kolkata  Metropolitan Area's </a:t>
            </a:r>
            <a:r>
              <a:rPr sz="1200" dirty="0">
                <a:latin typeface="Times New Roman"/>
                <a:cs typeface="Times New Roman"/>
              </a:rPr>
              <a:t>economy have </a:t>
            </a:r>
            <a:r>
              <a:rPr sz="1200" spc="-5" dirty="0">
                <a:latin typeface="Times New Roman"/>
                <a:cs typeface="Times New Roman"/>
              </a:rPr>
              <a:t>ranged </a:t>
            </a:r>
            <a:r>
              <a:rPr sz="1200" dirty="0">
                <a:latin typeface="Times New Roman"/>
                <a:cs typeface="Times New Roman"/>
              </a:rPr>
              <a:t>from 60 to 150 billion </a:t>
            </a:r>
            <a:r>
              <a:rPr sz="1200" spc="-5" dirty="0">
                <a:latin typeface="Times New Roman"/>
                <a:cs typeface="Times New Roman"/>
              </a:rPr>
              <a:t>dollar (GDP adjusted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purchasing </a:t>
            </a:r>
            <a:r>
              <a:rPr sz="1200" dirty="0">
                <a:latin typeface="Times New Roman"/>
                <a:cs typeface="Times New Roman"/>
              </a:rPr>
              <a:t>power parity) making it the third most-productive </a:t>
            </a:r>
            <a:r>
              <a:rPr sz="1200" spc="-5" dirty="0">
                <a:latin typeface="Times New Roman"/>
                <a:cs typeface="Times New Roman"/>
              </a:rPr>
              <a:t>metropolitan area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India, after  Mumbai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Delhi.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3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city filled with history </a:t>
            </a:r>
            <a:r>
              <a:rPr sz="1200" spc="-5" dirty="0">
                <a:latin typeface="Times New Roman"/>
                <a:cs typeface="Times New Roman"/>
              </a:rPr>
              <a:t>and romance, Kolkata </a:t>
            </a:r>
            <a:r>
              <a:rPr sz="1200" dirty="0">
                <a:latin typeface="Times New Roman"/>
                <a:cs typeface="Times New Roman"/>
              </a:rPr>
              <a:t>has long </a:t>
            </a:r>
            <a:r>
              <a:rPr sz="1200" spc="-5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viewed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home of some of the  </a:t>
            </a:r>
            <a:r>
              <a:rPr sz="1200" spc="-5" dirty="0">
                <a:latin typeface="Times New Roman"/>
                <a:cs typeface="Times New Roman"/>
              </a:rPr>
              <a:t>best </a:t>
            </a:r>
            <a:r>
              <a:rPr sz="1200" dirty="0">
                <a:latin typeface="Times New Roman"/>
                <a:cs typeface="Times New Roman"/>
              </a:rPr>
              <a:t>food in </a:t>
            </a:r>
            <a:r>
              <a:rPr sz="1200" spc="-5" dirty="0">
                <a:latin typeface="Times New Roman"/>
                <a:cs typeface="Times New Roman"/>
              </a:rPr>
              <a:t>India. </a:t>
            </a:r>
            <a:r>
              <a:rPr sz="1200" dirty="0">
                <a:latin typeface="Times New Roman"/>
                <a:cs typeface="Times New Roman"/>
              </a:rPr>
              <a:t>Much of 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do with </a:t>
            </a:r>
            <a:r>
              <a:rPr sz="1200" spc="-5" dirty="0">
                <a:latin typeface="Times New Roman"/>
                <a:cs typeface="Times New Roman"/>
              </a:rPr>
              <a:t>its past. Bengal was </a:t>
            </a:r>
            <a:r>
              <a:rPr sz="1200" dirty="0">
                <a:latin typeface="Times New Roman"/>
                <a:cs typeface="Times New Roman"/>
              </a:rPr>
              <a:t>once </a:t>
            </a:r>
            <a:r>
              <a:rPr sz="1200" spc="-5" dirty="0">
                <a:latin typeface="Times New Roman"/>
                <a:cs typeface="Times New Roman"/>
              </a:rPr>
              <a:t>ruled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Mughals,  </a:t>
            </a:r>
            <a:r>
              <a:rPr sz="1200" spc="-5" dirty="0">
                <a:latin typeface="Times New Roman"/>
                <a:cs typeface="Times New Roman"/>
              </a:rPr>
              <a:t>who gave Bengali food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sweet spices, </a:t>
            </a:r>
            <a:r>
              <a:rPr sz="1200" dirty="0">
                <a:latin typeface="Times New Roman"/>
                <a:cs typeface="Times New Roman"/>
              </a:rPr>
              <a:t>nuts </a:t>
            </a:r>
            <a:r>
              <a:rPr sz="1200" spc="-5" dirty="0">
                <a:latin typeface="Times New Roman"/>
                <a:cs typeface="Times New Roman"/>
              </a:rPr>
              <a:t>and dried </a:t>
            </a:r>
            <a:r>
              <a:rPr sz="1200" dirty="0">
                <a:latin typeface="Times New Roman"/>
                <a:cs typeface="Times New Roman"/>
              </a:rPr>
              <a:t>fruit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characteristic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Persian </a:t>
            </a:r>
            <a:r>
              <a:rPr sz="1200" dirty="0">
                <a:latin typeface="Times New Roman"/>
                <a:cs typeface="Times New Roman"/>
              </a:rPr>
              <a:t>rice  </a:t>
            </a:r>
            <a:r>
              <a:rPr sz="1200" spc="-5" dirty="0">
                <a:latin typeface="Times New Roman"/>
                <a:cs typeface="Times New Roman"/>
              </a:rPr>
              <a:t>and meat dishes. Later, Calcutta was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seat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British colonial power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India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almost </a:t>
            </a:r>
            <a:r>
              <a:rPr sz="1200" dirty="0">
                <a:latin typeface="Times New Roman"/>
                <a:cs typeface="Times New Roman"/>
              </a:rPr>
              <a:t>200  </a:t>
            </a:r>
            <a:r>
              <a:rPr sz="1200" spc="-5" dirty="0">
                <a:latin typeface="Times New Roman"/>
                <a:cs typeface="Times New Roman"/>
              </a:rPr>
              <a:t>years. Over </a:t>
            </a:r>
            <a:r>
              <a:rPr sz="1200" dirty="0">
                <a:latin typeface="Times New Roman"/>
                <a:cs typeface="Times New Roman"/>
              </a:rPr>
              <a:t>time, Calcutta </a:t>
            </a:r>
            <a:r>
              <a:rPr sz="1200" spc="-5" dirty="0">
                <a:latin typeface="Times New Roman"/>
                <a:cs typeface="Times New Roman"/>
              </a:rPr>
              <a:t>became Kolkata and </a:t>
            </a:r>
            <a:r>
              <a:rPr sz="1200" dirty="0">
                <a:latin typeface="Times New Roman"/>
                <a:cs typeface="Times New Roman"/>
              </a:rPr>
              <a:t>a melting pot of cultures </a:t>
            </a:r>
            <a:r>
              <a:rPr sz="1200" spc="-5" dirty="0">
                <a:latin typeface="Times New Roman"/>
                <a:cs typeface="Times New Roman"/>
              </a:rPr>
              <a:t>and cuisines from  around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world—Chinese, Portuguese, Armenian. </a:t>
            </a:r>
            <a:r>
              <a:rPr sz="1200" dirty="0">
                <a:latin typeface="Times New Roman"/>
                <a:cs typeface="Times New Roman"/>
              </a:rPr>
              <a:t>They came </a:t>
            </a:r>
            <a:r>
              <a:rPr sz="1200" spc="-5" dirty="0">
                <a:latin typeface="Times New Roman"/>
                <a:cs typeface="Times New Roman"/>
              </a:rPr>
              <a:t>and settled </a:t>
            </a:r>
            <a:r>
              <a:rPr sz="1200" dirty="0">
                <a:latin typeface="Times New Roman"/>
                <a:cs typeface="Times New Roman"/>
              </a:rPr>
              <a:t>here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made the  most of </a:t>
            </a:r>
            <a:r>
              <a:rPr sz="1200" spc="-5" dirty="0">
                <a:latin typeface="Times New Roman"/>
                <a:cs typeface="Times New Roman"/>
              </a:rPr>
              <a:t>local ingredients </a:t>
            </a:r>
            <a:r>
              <a:rPr sz="1200" dirty="0">
                <a:latin typeface="Times New Roman"/>
                <a:cs typeface="Times New Roman"/>
              </a:rPr>
              <a:t>to build a </a:t>
            </a:r>
            <a:r>
              <a:rPr sz="1200" spc="-5" dirty="0">
                <a:latin typeface="Times New Roman"/>
                <a:cs typeface="Times New Roman"/>
              </a:rPr>
              <a:t>library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dishes, across street </a:t>
            </a:r>
            <a:r>
              <a:rPr sz="1200" dirty="0">
                <a:latin typeface="Times New Roman"/>
                <a:cs typeface="Times New Roman"/>
              </a:rPr>
              <a:t>foods, family </a:t>
            </a:r>
            <a:r>
              <a:rPr sz="1200" spc="-5" dirty="0">
                <a:latin typeface="Times New Roman"/>
                <a:cs typeface="Times New Roman"/>
              </a:rPr>
              <a:t>diners, bakeries,  </a:t>
            </a:r>
            <a:r>
              <a:rPr sz="1200" dirty="0">
                <a:latin typeface="Times New Roman"/>
                <a:cs typeface="Times New Roman"/>
              </a:rPr>
              <a:t>mishti </a:t>
            </a:r>
            <a:r>
              <a:rPr sz="1200" spc="-5" dirty="0">
                <a:latin typeface="Times New Roman"/>
                <a:cs typeface="Times New Roman"/>
              </a:rPr>
              <a:t>shops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ethnic eateries.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9441"/>
            <a:ext cx="5971540" cy="790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103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last few </a:t>
            </a:r>
            <a:r>
              <a:rPr sz="1200" spc="-5" dirty="0">
                <a:latin typeface="Times New Roman"/>
                <a:cs typeface="Times New Roman"/>
              </a:rPr>
              <a:t>decades </a:t>
            </a:r>
            <a:r>
              <a:rPr sz="1200" dirty="0">
                <a:latin typeface="Times New Roman"/>
                <a:cs typeface="Times New Roman"/>
              </a:rPr>
              <a:t>Kolkata is continuously </a:t>
            </a:r>
            <a:r>
              <a:rPr sz="1200" spc="-5" dirty="0">
                <a:latin typeface="Times New Roman"/>
                <a:cs typeface="Times New Roman"/>
              </a:rPr>
              <a:t>growing </a:t>
            </a:r>
            <a:r>
              <a:rPr sz="1200" dirty="0">
                <a:latin typeface="Times New Roman"/>
                <a:cs typeface="Times New Roman"/>
              </a:rPr>
              <a:t>because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city’s important </a:t>
            </a:r>
            <a:r>
              <a:rPr sz="1200" dirty="0">
                <a:latin typeface="Times New Roman"/>
                <a:cs typeface="Times New Roman"/>
              </a:rPr>
              <a:t>role in  </a:t>
            </a:r>
            <a:r>
              <a:rPr sz="1200" spc="-5" dirty="0">
                <a:latin typeface="Times New Roman"/>
                <a:cs typeface="Times New Roman"/>
              </a:rPr>
              <a:t>government and commercial business.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its diverse culture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comes </a:t>
            </a:r>
            <a:r>
              <a:rPr sz="1200" dirty="0">
                <a:latin typeface="Times New Roman"/>
                <a:cs typeface="Times New Roman"/>
              </a:rPr>
              <a:t>diverse food </a:t>
            </a:r>
            <a:r>
              <a:rPr sz="1200" spc="-5" dirty="0">
                <a:latin typeface="Times New Roman"/>
                <a:cs typeface="Times New Roman"/>
              </a:rPr>
              <a:t>items. There  are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restaurants in </a:t>
            </a:r>
            <a:r>
              <a:rPr sz="1200" spc="-5" dirty="0">
                <a:latin typeface="Times New Roman"/>
                <a:cs typeface="Times New Roman"/>
              </a:rPr>
              <a:t>Kolkata City, each </a:t>
            </a:r>
            <a:r>
              <a:rPr sz="1200" dirty="0">
                <a:latin typeface="Times New Roman"/>
                <a:cs typeface="Times New Roman"/>
              </a:rPr>
              <a:t>belonging to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categories like </a:t>
            </a:r>
            <a:r>
              <a:rPr sz="1200" spc="-5" dirty="0">
                <a:latin typeface="Times New Roman"/>
                <a:cs typeface="Times New Roman"/>
              </a:rPr>
              <a:t>Chinese, Italian,  French etc.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imes New Roman"/>
                <a:cs typeface="Times New Roman"/>
              </a:rPr>
              <a:t>As part </a:t>
            </a:r>
            <a:r>
              <a:rPr sz="1200" dirty="0">
                <a:latin typeface="Times New Roman"/>
                <a:cs typeface="Times New Roman"/>
              </a:rPr>
              <a:t>of this </a:t>
            </a:r>
            <a:r>
              <a:rPr sz="1200" spc="-5" dirty="0">
                <a:latin typeface="Times New Roman"/>
                <a:cs typeface="Times New Roman"/>
              </a:rPr>
              <a:t>project,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try to list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visualize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major </a:t>
            </a:r>
            <a:r>
              <a:rPr sz="1200" spc="-5" dirty="0">
                <a:latin typeface="Times New Roman"/>
                <a:cs typeface="Times New Roman"/>
              </a:rPr>
              <a:t>parts </a:t>
            </a:r>
            <a:r>
              <a:rPr sz="1200" dirty="0">
                <a:latin typeface="Times New Roman"/>
                <a:cs typeface="Times New Roman"/>
              </a:rPr>
              <a:t>of Kolkata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City.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I will </a:t>
            </a:r>
            <a:r>
              <a:rPr sz="1200" spc="5" dirty="0">
                <a:latin typeface="Times New Roman"/>
                <a:cs typeface="Times New Roman"/>
              </a:rPr>
              <a:t>try </a:t>
            </a:r>
            <a:r>
              <a:rPr sz="1200" dirty="0">
                <a:latin typeface="Times New Roman"/>
                <a:cs typeface="Times New Roman"/>
              </a:rPr>
              <a:t>to dig in to the </a:t>
            </a:r>
            <a:r>
              <a:rPr sz="1200" spc="-5" dirty="0">
                <a:latin typeface="Times New Roman"/>
                <a:cs typeface="Times New Roman"/>
              </a:rPr>
              <a:t>data related </a:t>
            </a:r>
            <a:r>
              <a:rPr sz="1200" dirty="0">
                <a:latin typeface="Times New Roman"/>
                <a:cs typeface="Times New Roman"/>
              </a:rPr>
              <a:t>to various cuisines, </a:t>
            </a:r>
            <a:r>
              <a:rPr sz="1200" spc="-5" dirty="0">
                <a:latin typeface="Times New Roman"/>
                <a:cs typeface="Times New Roman"/>
              </a:rPr>
              <a:t>restaurants and </a:t>
            </a:r>
            <a:r>
              <a:rPr sz="1200" dirty="0">
                <a:latin typeface="Times New Roman"/>
                <a:cs typeface="Times New Roman"/>
              </a:rPr>
              <a:t>find the </a:t>
            </a:r>
            <a:r>
              <a:rPr sz="1200" spc="-5" dirty="0">
                <a:latin typeface="Times New Roman"/>
                <a:cs typeface="Times New Roman"/>
              </a:rPr>
              <a:t>answers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few  questions</a:t>
            </a:r>
            <a:r>
              <a:rPr sz="1200" dirty="0">
                <a:latin typeface="Times New Roman"/>
                <a:cs typeface="Times New Roman"/>
              </a:rPr>
              <a:t> :-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best location </a:t>
            </a:r>
            <a:r>
              <a:rPr sz="1200" dirty="0">
                <a:latin typeface="Times New Roman"/>
                <a:cs typeface="Times New Roman"/>
              </a:rPr>
              <a:t>in Kolkata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Chinese Cuisine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areas </a:t>
            </a:r>
            <a:r>
              <a:rPr sz="1200" dirty="0">
                <a:latin typeface="Times New Roman"/>
                <a:cs typeface="Times New Roman"/>
              </a:rPr>
              <a:t>have large number of Chinese </a:t>
            </a:r>
            <a:r>
              <a:rPr sz="1200" spc="-5" dirty="0">
                <a:latin typeface="Times New Roman"/>
                <a:cs typeface="Times New Roman"/>
              </a:rPr>
              <a:t>Restaurant Market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areas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less </a:t>
            </a:r>
            <a:r>
              <a:rPr sz="1200" dirty="0">
                <a:latin typeface="Times New Roman"/>
                <a:cs typeface="Times New Roman"/>
              </a:rPr>
              <a:t>number of </a:t>
            </a:r>
            <a:r>
              <a:rPr sz="1200" spc="-5" dirty="0">
                <a:latin typeface="Times New Roman"/>
                <a:cs typeface="Times New Roman"/>
              </a:rPr>
              <a:t>restaurants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best place </a:t>
            </a:r>
            <a:r>
              <a:rPr sz="1200" dirty="0">
                <a:latin typeface="Times New Roman"/>
                <a:cs typeface="Times New Roman"/>
              </a:rPr>
              <a:t>to stay if I </a:t>
            </a:r>
            <a:r>
              <a:rPr sz="1200" spc="-5" dirty="0">
                <a:latin typeface="Times New Roman"/>
                <a:cs typeface="Times New Roman"/>
              </a:rPr>
              <a:t>prefer </a:t>
            </a:r>
            <a:r>
              <a:rPr sz="1200" dirty="0">
                <a:latin typeface="Times New Roman"/>
                <a:cs typeface="Times New Roman"/>
              </a:rPr>
              <a:t>Chinese Cuisine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What </a:t>
            </a:r>
            <a:r>
              <a:rPr sz="1200" spc="-5" dirty="0">
                <a:latin typeface="Times New Roman"/>
                <a:cs typeface="Times New Roman"/>
              </a:rPr>
              <a:t>places have </a:t>
            </a:r>
            <a:r>
              <a:rPr sz="1200" dirty="0">
                <a:latin typeface="Times New Roman"/>
                <a:cs typeface="Times New Roman"/>
              </a:rPr>
              <a:t>best </a:t>
            </a:r>
            <a:r>
              <a:rPr sz="1200" spc="-5" dirty="0">
                <a:latin typeface="Times New Roman"/>
                <a:cs typeface="Times New Roman"/>
              </a:rPr>
              <a:t>restaurant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Kolkata?</a:t>
            </a:r>
            <a:endParaRPr sz="12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175"/>
              </a:spcBef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980"/>
              </a:spcBef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traveler who </a:t>
            </a:r>
            <a:r>
              <a:rPr sz="1200" spc="-5" dirty="0">
                <a:latin typeface="Times New Roman"/>
                <a:cs typeface="Times New Roman"/>
              </a:rPr>
              <a:t>is travelling </a:t>
            </a:r>
            <a:r>
              <a:rPr sz="1200" dirty="0">
                <a:latin typeface="Times New Roman"/>
                <a:cs typeface="Times New Roman"/>
              </a:rPr>
              <a:t>to a new place with the </a:t>
            </a:r>
            <a:r>
              <a:rPr sz="1200" spc="-5" dirty="0">
                <a:latin typeface="Times New Roman"/>
                <a:cs typeface="Times New Roman"/>
              </a:rPr>
              <a:t>help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travel agency, </a:t>
            </a:r>
            <a:r>
              <a:rPr sz="1200" dirty="0">
                <a:latin typeface="Times New Roman"/>
                <a:cs typeface="Times New Roman"/>
              </a:rPr>
              <a:t>the place would  be </a:t>
            </a:r>
            <a:r>
              <a:rPr sz="1200" spc="-5" dirty="0">
                <a:latin typeface="Times New Roman"/>
                <a:cs typeface="Times New Roman"/>
              </a:rPr>
              <a:t>new and his </a:t>
            </a:r>
            <a:r>
              <a:rPr sz="1200" dirty="0">
                <a:latin typeface="Times New Roman"/>
                <a:cs typeface="Times New Roman"/>
              </a:rPr>
              <a:t>food habits </a:t>
            </a:r>
            <a:r>
              <a:rPr sz="1200" spc="-5" dirty="0">
                <a:latin typeface="Times New Roman"/>
                <a:cs typeface="Times New Roman"/>
              </a:rPr>
              <a:t>might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match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place.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case a </a:t>
            </a:r>
            <a:r>
              <a:rPr sz="1200" spc="-5" dirty="0">
                <a:latin typeface="Times New Roman"/>
                <a:cs typeface="Times New Roman"/>
              </a:rPr>
              <a:t>travel </a:t>
            </a:r>
            <a:r>
              <a:rPr sz="1200" dirty="0">
                <a:latin typeface="Times New Roman"/>
                <a:cs typeface="Times New Roman"/>
              </a:rPr>
              <a:t>agency </a:t>
            </a:r>
            <a:r>
              <a:rPr sz="1200" spc="-5" dirty="0">
                <a:latin typeface="Times New Roman"/>
                <a:cs typeface="Times New Roman"/>
              </a:rPr>
              <a:t>can guide 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recommend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information like where </a:t>
            </a:r>
            <a:r>
              <a:rPr sz="1200" dirty="0">
                <a:latin typeface="Times New Roman"/>
                <a:cs typeface="Times New Roman"/>
              </a:rPr>
              <a:t>can the </a:t>
            </a:r>
            <a:r>
              <a:rPr sz="1200" spc="-5" dirty="0">
                <a:latin typeface="Times New Roman"/>
                <a:cs typeface="Times New Roman"/>
              </a:rPr>
              <a:t>customer </a:t>
            </a:r>
            <a:r>
              <a:rPr sz="1200" spc="5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his favorite </a:t>
            </a:r>
            <a:r>
              <a:rPr sz="1200" dirty="0">
                <a:latin typeface="Times New Roman"/>
                <a:cs typeface="Times New Roman"/>
              </a:rPr>
              <a:t>dish  or </a:t>
            </a:r>
            <a:r>
              <a:rPr sz="1200" spc="-5" dirty="0">
                <a:latin typeface="Times New Roman"/>
                <a:cs typeface="Times New Roman"/>
              </a:rPr>
              <a:t>which places </a:t>
            </a:r>
            <a:r>
              <a:rPr sz="1200" dirty="0">
                <a:latin typeface="Times New Roman"/>
                <a:cs typeface="Times New Roman"/>
              </a:rPr>
              <a:t>are famous for 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type of dish.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would not only be helpful for the 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also add 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reputation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travel agency. Besides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travel </a:t>
            </a:r>
            <a:r>
              <a:rPr sz="1200" dirty="0">
                <a:latin typeface="Times New Roman"/>
                <a:cs typeface="Times New Roman"/>
              </a:rPr>
              <a:t>agency </a:t>
            </a:r>
            <a:r>
              <a:rPr sz="1200" spc="-5" dirty="0">
                <a:latin typeface="Times New Roman"/>
                <a:cs typeface="Times New Roman"/>
              </a:rPr>
              <a:t>can have  collaboration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good restaurants, </a:t>
            </a:r>
            <a:r>
              <a:rPr sz="1200" dirty="0">
                <a:latin typeface="Times New Roman"/>
                <a:cs typeface="Times New Roman"/>
              </a:rPr>
              <a:t>that would be </a:t>
            </a:r>
            <a:r>
              <a:rPr sz="1200" spc="-5" dirty="0">
                <a:latin typeface="Times New Roman"/>
                <a:cs typeface="Times New Roman"/>
              </a:rPr>
              <a:t>advantageous </a:t>
            </a:r>
            <a:r>
              <a:rPr sz="1200" dirty="0">
                <a:latin typeface="Times New Roman"/>
                <a:cs typeface="Times New Roman"/>
              </a:rPr>
              <a:t>for their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business.</a:t>
            </a:r>
            <a:endParaRPr sz="12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165"/>
              </a:spcBef>
              <a:buAutoNum type="arabicPeriod" startAt="3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Interest</a:t>
            </a:r>
            <a:endParaRPr sz="1200">
              <a:latin typeface="Times New Roman"/>
              <a:cs typeface="Times New Roman"/>
            </a:endParaRPr>
          </a:p>
          <a:p>
            <a:pPr marL="12700" marR="33655">
              <a:lnSpc>
                <a:spcPct val="110300"/>
              </a:lnSpc>
              <a:spcBef>
                <a:spcPts val="980"/>
              </a:spcBef>
            </a:pPr>
            <a:r>
              <a:rPr sz="1200" spc="-5" dirty="0">
                <a:latin typeface="Times New Roman"/>
                <a:cs typeface="Times New Roman"/>
              </a:rPr>
              <a:t>Obviously, travel agency which wants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give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best service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passengers would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interested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implement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cuisine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restaurant recommending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new passengers who  are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well acquinted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new place. Besides any service provider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travel guide may also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interested </a:t>
            </a:r>
            <a:r>
              <a:rPr sz="1200" dirty="0">
                <a:latin typeface="Times New Roman"/>
                <a:cs typeface="Times New Roman"/>
              </a:rPr>
              <a:t>to provide the </a:t>
            </a:r>
            <a:r>
              <a:rPr sz="1200" spc="-5" dirty="0">
                <a:latin typeface="Times New Roman"/>
                <a:cs typeface="Times New Roman"/>
              </a:rPr>
              <a:t>best service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165"/>
              </a:spcBef>
              <a:buAutoNum type="arabicPeriod" startAt="2"/>
              <a:tabLst>
                <a:tab pos="165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 acquisition and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cleaning</a:t>
            </a:r>
            <a:endParaRPr sz="12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 sources</a:t>
            </a:r>
            <a:endParaRPr sz="1200">
              <a:latin typeface="Times New Roman"/>
              <a:cs typeface="Times New Roman"/>
            </a:endParaRPr>
          </a:p>
          <a:p>
            <a:pPr marL="469265" marR="7620" lvl="2" indent="-228600">
              <a:lnSpc>
                <a:spcPct val="110800"/>
              </a:lnSpc>
              <a:spcBef>
                <a:spcPts val="10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Kolkata Restaurants </a:t>
            </a:r>
            <a:r>
              <a:rPr sz="1200" dirty="0">
                <a:latin typeface="Times New Roman"/>
                <a:cs typeface="Times New Roman"/>
              </a:rPr>
              <a:t>data that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list </a:t>
            </a:r>
            <a:r>
              <a:rPr sz="1200" spc="-10" dirty="0">
                <a:latin typeface="Times New Roman"/>
                <a:cs typeface="Times New Roman"/>
              </a:rPr>
              <a:t>Locality, </a:t>
            </a:r>
            <a:r>
              <a:rPr sz="1200" dirty="0">
                <a:latin typeface="Times New Roman"/>
                <a:cs typeface="Times New Roman"/>
              </a:rPr>
              <a:t>Restaurant </a:t>
            </a:r>
            <a:r>
              <a:rPr sz="1200" spc="-5" dirty="0">
                <a:latin typeface="Times New Roman"/>
                <a:cs typeface="Times New Roman"/>
              </a:rPr>
              <a:t>name, Rating </a:t>
            </a:r>
            <a:r>
              <a:rPr sz="1200" dirty="0">
                <a:latin typeface="Times New Roman"/>
                <a:cs typeface="Times New Roman"/>
              </a:rPr>
              <a:t>along with  their latitude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longitude.</a:t>
            </a:r>
            <a:endParaRPr sz="1200">
              <a:latin typeface="Times New Roman"/>
              <a:cs typeface="Times New Roman"/>
            </a:endParaRPr>
          </a:p>
          <a:p>
            <a:pPr marL="697865" lvl="3" indent="-229235">
              <a:lnSpc>
                <a:spcPct val="100000"/>
              </a:lnSpc>
              <a:spcBef>
                <a:spcPts val="515"/>
              </a:spcBef>
              <a:buFont typeface="Bell MT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source : </a:t>
            </a:r>
            <a:r>
              <a:rPr sz="1200" spc="-5" dirty="0">
                <a:latin typeface="Times New Roman"/>
                <a:cs typeface="Times New Roman"/>
              </a:rPr>
              <a:t>Zomato kaggel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(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https://www.kaggle.com/shrutimehta/zomato-restaurants-data</a:t>
            </a:r>
            <a:r>
              <a:rPr sz="1200" spc="10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697865" marR="10795" lvl="3" indent="-228600">
              <a:lnSpc>
                <a:spcPct val="110000"/>
              </a:lnSpc>
              <a:spcBef>
                <a:spcPts val="370"/>
              </a:spcBef>
              <a:buFont typeface="Bell MT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Description </a:t>
            </a:r>
            <a:r>
              <a:rPr sz="1200" dirty="0">
                <a:latin typeface="Times New Roman"/>
                <a:cs typeface="Times New Roman"/>
              </a:rPr>
              <a:t>: This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required information. </a:t>
            </a:r>
            <a:r>
              <a:rPr sz="1200" dirty="0">
                <a:latin typeface="Times New Roman"/>
                <a:cs typeface="Times New Roman"/>
              </a:rPr>
              <a:t>And I </a:t>
            </a:r>
            <a:r>
              <a:rPr sz="1200" spc="-5" dirty="0">
                <a:latin typeface="Times New Roman"/>
                <a:cs typeface="Times New Roman"/>
              </a:rPr>
              <a:t>will use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data  set </a:t>
            </a:r>
            <a:r>
              <a:rPr sz="1200" dirty="0">
                <a:latin typeface="Times New Roman"/>
                <a:cs typeface="Times New Roman"/>
              </a:rPr>
              <a:t>to explore </a:t>
            </a:r>
            <a:r>
              <a:rPr sz="1200" spc="-5" dirty="0">
                <a:latin typeface="Times New Roman"/>
                <a:cs typeface="Times New Roman"/>
              </a:rPr>
              <a:t>various </a:t>
            </a:r>
            <a:r>
              <a:rPr sz="1200" dirty="0">
                <a:latin typeface="Times New Roman"/>
                <a:cs typeface="Times New Roman"/>
              </a:rPr>
              <a:t>locality of Kolkata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33374"/>
            <a:ext cx="5527675" cy="1831339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6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Nearby </a:t>
            </a:r>
            <a:r>
              <a:rPr sz="1200" spc="-5" dirty="0">
                <a:latin typeface="Times New Roman"/>
                <a:cs typeface="Times New Roman"/>
              </a:rPr>
              <a:t>places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locality of </a:t>
            </a:r>
            <a:r>
              <a:rPr sz="1200" spc="-5" dirty="0">
                <a:latin typeface="Times New Roman"/>
                <a:cs typeface="Times New Roman"/>
              </a:rPr>
              <a:t>Kolkata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city.</a:t>
            </a:r>
            <a:endParaRPr sz="12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515"/>
              </a:spcBef>
              <a:buFont typeface="Bell MT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source : </a:t>
            </a:r>
            <a:r>
              <a:rPr sz="1200" spc="-5" dirty="0">
                <a:latin typeface="Times New Roman"/>
                <a:cs typeface="Times New Roman"/>
              </a:rPr>
              <a:t>Fousquare </a:t>
            </a:r>
            <a:r>
              <a:rPr sz="1200" dirty="0">
                <a:latin typeface="Times New Roman"/>
                <a:cs typeface="Times New Roman"/>
              </a:rPr>
              <a:t>API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(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https://developer.foursquare.com/</a:t>
            </a:r>
            <a:r>
              <a:rPr sz="1200" spc="1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525"/>
              </a:spcBef>
              <a:buFont typeface="Bell MT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Description 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using this API, I will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all the venues in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neighborhood.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b="1" dirty="0">
                <a:latin typeface="Times New Roman"/>
                <a:cs typeface="Times New Roman"/>
              </a:rPr>
              <a:t>2.2 </a:t>
            </a:r>
            <a:r>
              <a:rPr sz="1200" b="1" spc="-5" dirty="0">
                <a:latin typeface="Times New Roman"/>
                <a:cs typeface="Times New Roman"/>
              </a:rPr>
              <a:t>Data cleaning</a:t>
            </a:r>
            <a:endParaRPr sz="1200">
              <a:latin typeface="Times New Roman"/>
              <a:cs typeface="Times New Roman"/>
            </a:endParaRPr>
          </a:p>
          <a:p>
            <a:pPr marL="12700" marR="129539">
              <a:lnSpc>
                <a:spcPct val="1100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downloaded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source is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csv format and contains many unwanted  columns,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excluded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10" dirty="0">
                <a:latin typeface="Times New Roman"/>
                <a:cs typeface="Times New Roman"/>
              </a:rPr>
              <a:t>analysis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54066"/>
            <a:ext cx="370586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82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Fig: Uncleaned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dataset is cleaned </a:t>
            </a:r>
            <a:r>
              <a:rPr sz="1200" dirty="0">
                <a:latin typeface="Times New Roman"/>
                <a:cs typeface="Times New Roman"/>
              </a:rPr>
              <a:t>by excluding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columns.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3490" y="6952868"/>
            <a:ext cx="1182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Fig: Clean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283957"/>
            <a:ext cx="566928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2.3 </a:t>
            </a:r>
            <a:r>
              <a:rPr sz="1200" b="1" spc="-5" dirty="0">
                <a:latin typeface="Times New Roman"/>
                <a:cs typeface="Times New Roman"/>
              </a:rPr>
              <a:t>Feature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selection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important features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 set was obtained that </a:t>
            </a:r>
            <a:r>
              <a:rPr sz="1200" dirty="0">
                <a:latin typeface="Times New Roman"/>
                <a:cs typeface="Times New Roman"/>
              </a:rPr>
              <a:t>would help to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clusters that  contains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cleaning,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3450" y="2810891"/>
            <a:ext cx="6374257" cy="191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" y="5576978"/>
            <a:ext cx="6358806" cy="1094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20469"/>
            <a:ext cx="5391150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65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Methodology (approach to </a:t>
            </a:r>
            <a:r>
              <a:rPr sz="1200" b="1" dirty="0">
                <a:latin typeface="Times New Roman"/>
                <a:cs typeface="Times New Roman"/>
              </a:rPr>
              <a:t>solve </a:t>
            </a:r>
            <a:r>
              <a:rPr sz="1200" b="1" spc="-5" dirty="0">
                <a:latin typeface="Times New Roman"/>
                <a:cs typeface="Times New Roman"/>
              </a:rPr>
              <a:t>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problem):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3"/>
            </a:pPr>
            <a:endParaRPr sz="10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Kolkata </a:t>
            </a:r>
            <a:r>
              <a:rPr sz="1200" dirty="0">
                <a:latin typeface="Times New Roman"/>
                <a:cs typeface="Times New Roman"/>
              </a:rPr>
              <a:t>city data from </a:t>
            </a:r>
            <a:r>
              <a:rPr sz="1200" spc="-5" dirty="0">
                <a:latin typeface="Times New Roman"/>
                <a:cs typeface="Times New Roman"/>
              </a:rPr>
              <a:t>Zomato </a:t>
            </a:r>
            <a:r>
              <a:rPr sz="1200" dirty="0">
                <a:latin typeface="Times New Roman"/>
                <a:cs typeface="Times New Roman"/>
              </a:rPr>
              <a:t>kaggel </a:t>
            </a:r>
            <a:r>
              <a:rPr sz="1200" spc="-5" dirty="0">
                <a:latin typeface="Times New Roman"/>
                <a:cs typeface="Times New Roman"/>
              </a:rPr>
              <a:t>dataset will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collected.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All venues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neighborhood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found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FourSquare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All venues </a:t>
            </a:r>
            <a:r>
              <a:rPr sz="1200" dirty="0">
                <a:latin typeface="Times New Roman"/>
                <a:cs typeface="Times New Roman"/>
              </a:rPr>
              <a:t>that are nearby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locality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filtered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Aggregative </a:t>
            </a:r>
            <a:r>
              <a:rPr sz="1200" dirty="0">
                <a:latin typeface="Times New Roman"/>
                <a:cs typeface="Times New Roman"/>
              </a:rPr>
              <a:t>rating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used </a:t>
            </a:r>
            <a:r>
              <a:rPr sz="1200" spc="-5" dirty="0">
                <a:latin typeface="Times New Roman"/>
                <a:cs typeface="Times New Roman"/>
              </a:rPr>
              <a:t>for each restaurant </a:t>
            </a:r>
            <a:r>
              <a:rPr sz="1200" dirty="0">
                <a:latin typeface="Times New Roman"/>
                <a:cs typeface="Times New Roman"/>
              </a:rPr>
              <a:t>to find the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places.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Visualizing the Ranking of </a:t>
            </a:r>
            <a:r>
              <a:rPr sz="1200" spc="-5" dirty="0">
                <a:latin typeface="Times New Roman"/>
                <a:cs typeface="Times New Roman"/>
              </a:rPr>
              <a:t>neighborhoods </a:t>
            </a:r>
            <a:r>
              <a:rPr sz="1200" dirty="0">
                <a:latin typeface="Times New Roman"/>
                <a:cs typeface="Times New Roman"/>
              </a:rPr>
              <a:t>using folium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library(python)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7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[Machine Learning Technique used </a:t>
            </a:r>
            <a:r>
              <a:rPr sz="1200" b="1" i="1" dirty="0">
                <a:latin typeface="Times New Roman"/>
                <a:cs typeface="Times New Roman"/>
              </a:rPr>
              <a:t>: </a:t>
            </a:r>
            <a:r>
              <a:rPr sz="1200" b="1" i="1" spc="-5" dirty="0">
                <a:latin typeface="Times New Roman"/>
                <a:cs typeface="Times New Roman"/>
              </a:rPr>
              <a:t>K-means</a:t>
            </a:r>
            <a:r>
              <a:rPr sz="1200" b="1" i="1" spc="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Clustering]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15" dirty="0">
                <a:latin typeface="Century Gothic"/>
                <a:cs typeface="Century Gothic"/>
              </a:rPr>
              <a:t>3.1 </a:t>
            </a:r>
            <a:r>
              <a:rPr sz="1200" b="1" spc="-5" dirty="0">
                <a:latin typeface="Times New Roman"/>
                <a:cs typeface="Times New Roman"/>
              </a:rPr>
              <a:t>Creating </a:t>
            </a:r>
            <a:r>
              <a:rPr sz="1200" b="1" spc="-10" dirty="0">
                <a:latin typeface="Times New Roman"/>
                <a:cs typeface="Times New Roman"/>
              </a:rPr>
              <a:t>map </a:t>
            </a:r>
            <a:r>
              <a:rPr sz="1200" b="1" spc="-5" dirty="0">
                <a:latin typeface="Times New Roman"/>
                <a:cs typeface="Times New Roman"/>
              </a:rPr>
              <a:t>to show the restaurant clusters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200" spc="-5" dirty="0">
                <a:latin typeface="Times New Roman"/>
                <a:cs typeface="Times New Roman"/>
              </a:rPr>
              <a:t>A Map was created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the 5 </a:t>
            </a:r>
            <a:r>
              <a:rPr sz="1200" spc="-5" dirty="0">
                <a:latin typeface="Times New Roman"/>
                <a:cs typeface="Times New Roman"/>
              </a:rPr>
              <a:t>clusters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restaurants that are present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Kolkata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372350"/>
            <a:ext cx="3681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sample </a:t>
            </a:r>
            <a:r>
              <a:rPr sz="1200" spc="-5" dirty="0">
                <a:latin typeface="Times New Roman"/>
                <a:cs typeface="Times New Roman"/>
              </a:rPr>
              <a:t>(restaurant) was classified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3850766"/>
            <a:ext cx="5943600" cy="3395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17421"/>
            <a:ext cx="3895090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Exploratory Data</a:t>
            </a:r>
            <a:r>
              <a:rPr sz="1200" b="1" dirty="0">
                <a:latin typeface="Times New Roman"/>
                <a:cs typeface="Times New Roman"/>
              </a:rPr>
              <a:t> Analysis</a:t>
            </a:r>
            <a:endParaRPr sz="1200">
              <a:latin typeface="Times New Roman"/>
              <a:cs typeface="Times New Roman"/>
            </a:endParaRPr>
          </a:p>
          <a:p>
            <a:pPr marL="356870" lvl="2" indent="-34480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357505" algn="l"/>
              </a:tabLst>
            </a:pPr>
            <a:r>
              <a:rPr sz="1200" b="1" dirty="0">
                <a:latin typeface="Times New Roman"/>
                <a:cs typeface="Times New Roman"/>
              </a:rPr>
              <a:t>Q : Which </a:t>
            </a:r>
            <a:r>
              <a:rPr sz="1200" b="1" spc="-5" dirty="0">
                <a:latin typeface="Times New Roman"/>
                <a:cs typeface="Times New Roman"/>
              </a:rPr>
              <a:t>places </a:t>
            </a:r>
            <a:r>
              <a:rPr sz="1200" b="1" dirty="0">
                <a:latin typeface="Times New Roman"/>
                <a:cs typeface="Times New Roman"/>
              </a:rPr>
              <a:t>have </a:t>
            </a:r>
            <a:r>
              <a:rPr sz="1200" b="1" spc="-5" dirty="0">
                <a:latin typeface="Times New Roman"/>
                <a:cs typeface="Times New Roman"/>
              </a:rPr>
              <a:t>the best restaurant in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Kolkata?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858506"/>
            <a:ext cx="330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Ans </a:t>
            </a:r>
            <a:r>
              <a:rPr sz="1200" dirty="0">
                <a:latin typeface="Times New Roman"/>
                <a:cs typeface="Times New Roman"/>
              </a:rPr>
              <a:t>: The </a:t>
            </a:r>
            <a:r>
              <a:rPr sz="1200" spc="-5" dirty="0">
                <a:latin typeface="Times New Roman"/>
                <a:cs typeface="Times New Roman"/>
              </a:rPr>
              <a:t>best </a:t>
            </a:r>
            <a:r>
              <a:rPr sz="1200" dirty="0">
                <a:latin typeface="Times New Roman"/>
                <a:cs typeface="Times New Roman"/>
              </a:rPr>
              <a:t>restaurants </a:t>
            </a:r>
            <a:r>
              <a:rPr sz="1200" spc="-5" dirty="0">
                <a:latin typeface="Times New Roman"/>
                <a:cs typeface="Times New Roman"/>
              </a:rPr>
              <a:t>are available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Kidderpore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4877" y="2178377"/>
            <a:ext cx="5786983" cy="5473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33957"/>
            <a:ext cx="403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3.2</a:t>
            </a:r>
            <a:r>
              <a:rPr sz="1200" b="1" spc="5" dirty="0">
                <a:latin typeface="Century Gothic"/>
                <a:cs typeface="Century Gothic"/>
              </a:rPr>
              <a:t>.2 </a:t>
            </a:r>
            <a:r>
              <a:rPr sz="1200" b="1" dirty="0">
                <a:latin typeface="Times New Roman"/>
                <a:cs typeface="Times New Roman"/>
              </a:rPr>
              <a:t>Q: Which </a:t>
            </a:r>
            <a:r>
              <a:rPr sz="1200" b="1" spc="-5" dirty="0">
                <a:latin typeface="Times New Roman"/>
                <a:cs typeface="Times New Roman"/>
              </a:rPr>
              <a:t>places </a:t>
            </a:r>
            <a:r>
              <a:rPr sz="1200" b="1" dirty="0">
                <a:latin typeface="Times New Roman"/>
                <a:cs typeface="Times New Roman"/>
              </a:rPr>
              <a:t>have </a:t>
            </a:r>
            <a:r>
              <a:rPr sz="1200" b="1" spc="-5" dirty="0">
                <a:latin typeface="Times New Roman"/>
                <a:cs typeface="Times New Roman"/>
              </a:rPr>
              <a:t>the worst restaurants in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Kolkata?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296150"/>
            <a:ext cx="467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Ans: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worst </a:t>
            </a:r>
            <a:r>
              <a:rPr sz="1200" dirty="0">
                <a:latin typeface="Times New Roman"/>
                <a:cs typeface="Times New Roman"/>
              </a:rPr>
              <a:t>restaurants </a:t>
            </a:r>
            <a:r>
              <a:rPr sz="1200" spc="-5" dirty="0">
                <a:latin typeface="Times New Roman"/>
                <a:cs typeface="Times New Roman"/>
              </a:rPr>
              <a:t>are available </a:t>
            </a:r>
            <a:r>
              <a:rPr sz="1200" dirty="0">
                <a:latin typeface="Times New Roman"/>
                <a:cs typeface="Times New Roman"/>
              </a:rPr>
              <a:t>in Mani </a:t>
            </a:r>
            <a:r>
              <a:rPr sz="1200" spc="-5" dirty="0">
                <a:latin typeface="Times New Roman"/>
                <a:cs typeface="Times New Roman"/>
              </a:rPr>
              <a:t>Square </a:t>
            </a:r>
            <a:r>
              <a:rPr sz="1200" dirty="0">
                <a:latin typeface="Times New Roman"/>
                <a:cs typeface="Times New Roman"/>
              </a:rPr>
              <a:t>Mall,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KanKurgachi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4877" y="1616021"/>
            <a:ext cx="5786983" cy="5473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33957"/>
            <a:ext cx="3822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3.</a:t>
            </a:r>
            <a:r>
              <a:rPr sz="1200" b="1" spc="5" dirty="0">
                <a:latin typeface="Century Gothic"/>
                <a:cs typeface="Century Gothic"/>
              </a:rPr>
              <a:t>2.3 </a:t>
            </a:r>
            <a:r>
              <a:rPr sz="1200" b="1" dirty="0">
                <a:latin typeface="Times New Roman"/>
                <a:cs typeface="Times New Roman"/>
              </a:rPr>
              <a:t>Q: Which </a:t>
            </a:r>
            <a:r>
              <a:rPr sz="1200" b="1" spc="-5" dirty="0">
                <a:latin typeface="Times New Roman"/>
                <a:cs typeface="Times New Roman"/>
              </a:rPr>
              <a:t>places </a:t>
            </a:r>
            <a:r>
              <a:rPr sz="1200" b="1" dirty="0">
                <a:latin typeface="Times New Roman"/>
                <a:cs typeface="Times New Roman"/>
              </a:rPr>
              <a:t>are </a:t>
            </a:r>
            <a:r>
              <a:rPr sz="1200" b="1" spc="-5" dirty="0">
                <a:latin typeface="Times New Roman"/>
                <a:cs typeface="Times New Roman"/>
              </a:rPr>
              <a:t>suitable </a:t>
            </a:r>
            <a:r>
              <a:rPr sz="1200" b="1" dirty="0">
                <a:latin typeface="Times New Roman"/>
                <a:cs typeface="Times New Roman"/>
              </a:rPr>
              <a:t>for a foodie </a:t>
            </a:r>
            <a:r>
              <a:rPr sz="1200" b="1" spc="-5" dirty="0">
                <a:latin typeface="Times New Roman"/>
                <a:cs typeface="Times New Roman"/>
              </a:rPr>
              <a:t>in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kolkata?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433184"/>
            <a:ext cx="3250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Ans: Ballygunge is </a:t>
            </a:r>
            <a:r>
              <a:rPr sz="1200" dirty="0">
                <a:latin typeface="Times New Roman"/>
                <a:cs typeface="Times New Roman"/>
              </a:rPr>
              <a:t>the best </a:t>
            </a:r>
            <a:r>
              <a:rPr sz="1200" spc="-5" dirty="0">
                <a:latin typeface="Times New Roman"/>
                <a:cs typeface="Times New Roman"/>
              </a:rPr>
              <a:t>place </a:t>
            </a:r>
            <a:r>
              <a:rPr sz="1200" dirty="0">
                <a:latin typeface="Times New Roman"/>
                <a:cs typeface="Times New Roman"/>
              </a:rPr>
              <a:t>for a foodie 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3690" y="1285772"/>
            <a:ext cx="5789620" cy="494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29842"/>
            <a:ext cx="3934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3.</a:t>
            </a:r>
            <a:r>
              <a:rPr sz="1200" b="1" spc="5" dirty="0">
                <a:latin typeface="Century Gothic"/>
                <a:cs typeface="Century Gothic"/>
              </a:rPr>
              <a:t>2.4 </a:t>
            </a:r>
            <a:r>
              <a:rPr sz="1200" b="1" dirty="0">
                <a:latin typeface="Times New Roman"/>
                <a:cs typeface="Times New Roman"/>
              </a:rPr>
              <a:t>Q: Which place </a:t>
            </a:r>
            <a:r>
              <a:rPr sz="1200" b="1" spc="-5" dirty="0">
                <a:latin typeface="Times New Roman"/>
                <a:cs typeface="Times New Roman"/>
              </a:rPr>
              <a:t>is not suitable </a:t>
            </a:r>
            <a:r>
              <a:rPr sz="1200" b="1" dirty="0">
                <a:latin typeface="Times New Roman"/>
                <a:cs typeface="Times New Roman"/>
              </a:rPr>
              <a:t>for a </a:t>
            </a:r>
            <a:r>
              <a:rPr sz="1200" b="1" spc="-5" dirty="0">
                <a:latin typeface="Times New Roman"/>
                <a:cs typeface="Times New Roman"/>
              </a:rPr>
              <a:t>foodie in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Kolkata?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407402"/>
            <a:ext cx="38119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Ans: Camac Street Area </a:t>
            </a:r>
            <a:r>
              <a:rPr sz="1200" dirty="0">
                <a:latin typeface="Times New Roman"/>
                <a:cs typeface="Times New Roman"/>
              </a:rPr>
              <a:t>is not suitable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foodie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Kolkata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2892" y="1882305"/>
            <a:ext cx="5791395" cy="5320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1752</Words>
  <Application>Microsoft Office PowerPoint</Application>
  <PresentationFormat>Custom</PresentationFormat>
  <Paragraphs>240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KRISHANU</dc:creator>
  <cp:lastModifiedBy>KRISHANU</cp:lastModifiedBy>
  <cp:revision>1</cp:revision>
  <dcterms:created xsi:type="dcterms:W3CDTF">2020-05-27T13:58:31Z</dcterms:created>
  <dcterms:modified xsi:type="dcterms:W3CDTF">2020-05-27T14:03:34Z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2020-05-27T00:00:00Z</vt:filetime>
  </property>
</Properties>
</file>