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6" r:id="rId2"/>
  </p:sldMasterIdLst>
  <p:notesMasterIdLst>
    <p:notesMasterId r:id="rId10"/>
  </p:notesMasterIdLst>
  <p:sldIdLst>
    <p:sldId id="256" r:id="rId3"/>
    <p:sldId id="257" r:id="rId4"/>
    <p:sldId id="258" r:id="rId5"/>
    <p:sldId id="267" r:id="rId6"/>
    <p:sldId id="260" r:id="rId7"/>
    <p:sldId id="261" r:id="rId8"/>
    <p:sldId id="266" r:id="rId9"/>
  </p:sldIdLst>
  <p:sldSz cx="9144000" cy="5143500" type="screen16x9"/>
  <p:notesSz cx="6858000" cy="9144000"/>
  <p:embeddedFontLst>
    <p:embeddedFont>
      <p:font typeface="Proxima Nova Semibold" panose="020B0604020202020204" charset="0"/>
      <p:regular r:id="rId11"/>
      <p:bold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YcyAUIkQHKs4Ne0oM4jMUNFj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c1f20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33c1f20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bbe043f8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102" name="Google Shape;102;g133bbe043f8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bbe043f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3bbe043f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465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c1f206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33c1f206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lang="en-US" b="1"/>
              <a:t>Success</a:t>
            </a:r>
            <a:r>
              <a:rPr lang="en-US"/>
              <a:t> looks like, and for what </a:t>
            </a:r>
            <a:r>
              <a:rPr lang="en-US" b="1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c1f206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33c1f206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133bbe043f8_2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133bbe043f8_2_11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0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0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4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4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04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0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08"/>
          <p:cNvSpPr txBox="1">
            <a:spLocks noGrp="1"/>
          </p:cNvSpPr>
          <p:nvPr>
            <p:ph type="sldNum" idx="12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497" y="53410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08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0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0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g133bbe043f8_2_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133bbe043f8_2_41"/>
          <p:cNvSpPr txBox="1">
            <a:spLocks noGrp="1"/>
          </p:cNvSpPr>
          <p:nvPr>
            <p:ph type="sldNum" idx="12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g133bbe043f8_2_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g133bbe043f8_2_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33bbe043f8_2_18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133bbe043f8_2_27"/>
          <p:cNvSpPr txBox="1">
            <a:spLocks noGrp="1"/>
          </p:cNvSpPr>
          <p:nvPr>
            <p:ph type="sldNum" idx="12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0" name="Google Shape;60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3" name="Google Shape;63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3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03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33bbe043f8_2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133bbe043f8_2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" name="Google Shape;56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c1f20611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Slides</a:t>
            </a:r>
            <a:endParaRPr/>
          </a:p>
        </p:txBody>
      </p:sp>
      <p:sp>
        <p:nvSpPr>
          <p:cNvPr id="99" name="Google Shape;99;g133c1f20611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Title										[30s]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Outline									[30s]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 (i.e. Problem + Why)				[1 min]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 (i.e., Success + Audience)			[1 min]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Data + Model (i.e., What, 1st part) 			[1 min]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									[2 min]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Stack/Iterations (What, 2nd part)	[2 min]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(and lessons learned)			[90s]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Future Work								[30s]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(Thank You &amp; Q&amp;A)						[0s]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bbe043f8_2_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3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Cisco </a:t>
            </a:r>
            <a: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Agent Assist solution</a:t>
            </a:r>
            <a: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b="1" dirty="0"/>
              <a:t>Miguel Costa</a:t>
            </a:r>
            <a:r>
              <a:rPr lang="en-US" b="1" dirty="0">
                <a:sym typeface="Proxima Nova"/>
              </a:rPr>
              <a:t>, </a:t>
            </a:r>
            <a:r>
              <a:rPr lang="en-US" b="1" dirty="0"/>
              <a:t>Nguyen Ngoc Lan</a:t>
            </a:r>
            <a:r>
              <a:rPr lang="en-US" b="1" dirty="0">
                <a:sym typeface="Proxima Nova"/>
              </a:rPr>
              <a:t>, Krishanu Sinha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bbe043f8_0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0" name="Google Shape;110;g133bbe043f8_0_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Problem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Solution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Data + </a:t>
            </a:r>
            <a:r>
              <a:rPr lang="en-US" dirty="0" smtClean="0"/>
              <a:t>Model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c1f20611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(1 min)</a:t>
            </a:r>
            <a:endParaRPr/>
          </a:p>
        </p:txBody>
      </p:sp>
      <p:sp>
        <p:nvSpPr>
          <p:cNvPr id="116" name="Google Shape;116;g133c1f20611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Human agents are usually pressured into answering </a:t>
            </a:r>
            <a:r>
              <a:rPr lang="en-US" dirty="0"/>
              <a:t>the questions </a:t>
            </a:r>
            <a:r>
              <a:rPr lang="en-US" dirty="0" smtClean="0"/>
              <a:t>coming from the customer, correctly </a:t>
            </a:r>
            <a:r>
              <a:rPr lang="en-US" dirty="0"/>
              <a:t>at the right amount of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answer provided by the human agent has to be correct also.</a:t>
            </a:r>
          </a:p>
          <a:p>
            <a:r>
              <a:rPr lang="en-US" dirty="0" smtClean="0"/>
              <a:t>Only few human agents are skilled in a particular focus area and that’s why calls are routed based on the skillsets of the human agent. </a:t>
            </a:r>
          </a:p>
          <a:p>
            <a:r>
              <a:rPr lang="en-US" dirty="0" smtClean="0"/>
              <a:t>However, during peak business hours certain human agents with particular skillsets are more in demand than the others leading to long wait times for the customers.</a:t>
            </a:r>
          </a:p>
          <a:p>
            <a:r>
              <a:rPr lang="en-US" dirty="0" smtClean="0"/>
              <a:t>It is also very costly to provide training to all human agents to be able to answer questions belonging to any focus area.    </a:t>
            </a:r>
            <a:endParaRPr lang="en-US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01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c1f20611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 (1 min)</a:t>
            </a:r>
            <a:endParaRPr/>
          </a:p>
        </p:txBody>
      </p:sp>
      <p:sp>
        <p:nvSpPr>
          <p:cNvPr id="122" name="Google Shape;122;g133c1f20611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We want to build an AI based CISCO Agent assistant that helps a human agent answer the questions correctly at the right amount of time.  </a:t>
            </a:r>
          </a:p>
          <a:p>
            <a:pPr lvl="0"/>
            <a:r>
              <a:rPr lang="en-US" dirty="0"/>
              <a:t>This AI based solution will help in increasing the operational efficiency at the contact center by answering the customer questions correctly at the right amount of time. .</a:t>
            </a:r>
          </a:p>
          <a:p>
            <a:pPr lvl="0"/>
            <a:r>
              <a:rPr lang="en-US" dirty="0"/>
              <a:t>Our filter model removes irrelevant parts of  a conversation such as greetings or pleasantries and only sends queries closely related to  the company domain for downstream 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c1f20611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Data + Model </a:t>
            </a:r>
            <a:r>
              <a:rPr lang="en-US" smtClean="0"/>
              <a:t>+ Challenges (1 </a:t>
            </a:r>
            <a:r>
              <a:rPr lang="en-US"/>
              <a:t>min)</a:t>
            </a:r>
            <a:endParaRPr/>
          </a:p>
        </p:txBody>
      </p:sp>
      <p:sp>
        <p:nvSpPr>
          <p:cNvPr id="128" name="Google Shape;128;g133c1f20611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This project can be divided into the following parts: </a:t>
            </a:r>
          </a:p>
          <a:p>
            <a:pPr marL="107950" indent="0">
              <a:buNone/>
            </a:pPr>
            <a:r>
              <a:rPr lang="en-US" dirty="0" smtClean="0"/>
              <a:t>	1</a:t>
            </a:r>
            <a:r>
              <a:rPr lang="en-US" dirty="0"/>
              <a:t>. Data acquisition and generation </a:t>
            </a:r>
          </a:p>
          <a:p>
            <a:pPr marL="107950" indent="0">
              <a:buNone/>
            </a:pPr>
            <a:r>
              <a:rPr lang="en-US" dirty="0" smtClean="0"/>
              <a:t>             2</a:t>
            </a:r>
            <a:r>
              <a:rPr lang="en-US" dirty="0"/>
              <a:t>. Model development </a:t>
            </a:r>
          </a:p>
          <a:p>
            <a:r>
              <a:rPr lang="en-US" dirty="0" smtClean="0"/>
              <a:t>We are in the </a:t>
            </a:r>
            <a:r>
              <a:rPr lang="en-US" dirty="0"/>
              <a:t>Data acquisition and </a:t>
            </a:r>
            <a:r>
              <a:rPr lang="en-US" dirty="0" smtClean="0"/>
              <a:t>generation part.</a:t>
            </a:r>
          </a:p>
          <a:p>
            <a:r>
              <a:rPr lang="en-US" dirty="0" smtClean="0"/>
              <a:t>Currently our challenge is that most of corpus data is not relevant to CISCO’s line of business. </a:t>
            </a:r>
          </a:p>
          <a:p>
            <a:r>
              <a:rPr lang="en-US" dirty="0" smtClean="0"/>
              <a:t>We are contemplating sourcing data from other disparate sources using various Big Data solutions.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Thank You! Questions?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271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Proxima Nova Semibold</vt:lpstr>
      <vt:lpstr>Proxima Nova</vt:lpstr>
      <vt:lpstr>FourthBrain</vt:lpstr>
      <vt:lpstr>FourthBrain</vt:lpstr>
      <vt:lpstr>Slides</vt:lpstr>
      <vt:lpstr>PowerPoint Presentation</vt:lpstr>
      <vt:lpstr>Outline</vt:lpstr>
      <vt:lpstr>Problem (1 min)</vt:lpstr>
      <vt:lpstr>Solution (1 min)</vt:lpstr>
      <vt:lpstr>Data + Model + Challenges (1 min)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cp:lastModifiedBy>Krishanu Sinha</cp:lastModifiedBy>
  <cp:revision>7</cp:revision>
  <dcterms:modified xsi:type="dcterms:W3CDTF">2022-07-23T23:52:02Z</dcterms:modified>
</cp:coreProperties>
</file>