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56" r:id="rId2"/>
    <p:sldId id="257" r:id="rId3"/>
    <p:sldId id="258" r:id="rId4"/>
    <p:sldId id="260" r:id="rId5"/>
    <p:sldId id="259" r:id="rId6"/>
    <p:sldId id="261" r:id="rId7"/>
    <p:sldId id="262" r:id="rId8"/>
    <p:sldId id="263" r:id="rId9"/>
    <p:sldId id="268" r:id="rId10"/>
    <p:sldId id="267" r:id="rId11"/>
    <p:sldId id="264" r:id="rId12"/>
    <p:sldId id="265"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34565" autoAdjust="0"/>
    <p:restoredTop sz="86358" autoAdjust="0"/>
  </p:normalViewPr>
  <p:slideViewPr>
    <p:cSldViewPr>
      <p:cViewPr varScale="1">
        <p:scale>
          <a:sx n="110" d="100"/>
          <a:sy n="110" d="100"/>
        </p:scale>
        <p:origin x="-1320" y="-78"/>
      </p:cViewPr>
      <p:guideLst>
        <p:guide orient="horz" pos="2160"/>
        <p:guide pos="2880"/>
      </p:guideLst>
    </p:cSldViewPr>
  </p:slideViewPr>
  <p:outlineViewPr>
    <p:cViewPr>
      <p:scale>
        <a:sx n="33" d="100"/>
        <a:sy n="33" d="100"/>
      </p:scale>
      <p:origin x="24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C623CB-471D-4CB6-BC63-5FA1E79B0711}" type="datetimeFigureOut">
              <a:rPr lang="en-US" smtClean="0"/>
              <a:t>12/20/2023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B9B630-5DA5-475A-893A-D8D752296F1D}" type="slidenum">
              <a:rPr lang="en-US" smtClean="0"/>
              <a:t>‹#›</a:t>
            </a:fld>
            <a:endParaRPr lang="en-US"/>
          </a:p>
        </p:txBody>
      </p:sp>
    </p:spTree>
    <p:extLst>
      <p:ext uri="{BB962C8B-B14F-4D97-AF65-F5344CB8AC3E}">
        <p14:creationId xmlns:p14="http://schemas.microsoft.com/office/powerpoint/2010/main" val="1159766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D08EE8E-6076-4C53-A781-3CAF7E1935A4}"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B4F11-EB12-48EF-A7D1-BA801C3EF433}"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08EE8E-6076-4C53-A781-3CAF7E1935A4}"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B4F11-EB12-48EF-A7D1-BA801C3EF433}"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08EE8E-6076-4C53-A781-3CAF7E1935A4}"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B4F11-EB12-48EF-A7D1-BA801C3EF433}"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08EE8E-6076-4C53-A781-3CAF7E1935A4}"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B4F11-EB12-48EF-A7D1-BA801C3EF433}"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08EE8E-6076-4C53-A781-3CAF7E1935A4}"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B4F11-EB12-48EF-A7D1-BA801C3EF433}" type="slidenum">
              <a:rPr lang="en-US" smtClean="0"/>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08EE8E-6076-4C53-A781-3CAF7E1935A4}" type="datetimeFigureOut">
              <a:rPr lang="en-US" smtClean="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B4F11-EB12-48EF-A7D1-BA801C3EF433}"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08EE8E-6076-4C53-A781-3CAF7E1935A4}" type="datetimeFigureOut">
              <a:rPr lang="en-US" smtClean="0"/>
              <a:t>12/20/2023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6B4F11-EB12-48EF-A7D1-BA801C3EF433}"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D08EE8E-6076-4C53-A781-3CAF7E1935A4}" type="datetimeFigureOut">
              <a:rPr lang="en-US" smtClean="0"/>
              <a:t>12/20/2023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6B4F11-EB12-48EF-A7D1-BA801C3EF433}"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08EE8E-6076-4C53-A781-3CAF7E1935A4}" type="datetimeFigureOut">
              <a:rPr lang="en-US" smtClean="0"/>
              <a:t>12/20/2023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6B4F11-EB12-48EF-A7D1-BA801C3EF433}"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08EE8E-6076-4C53-A781-3CAF7E1935A4}" type="datetimeFigureOut">
              <a:rPr lang="en-US" smtClean="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B4F11-EB12-48EF-A7D1-BA801C3EF433}"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08EE8E-6076-4C53-A781-3CAF7E1935A4}" type="datetimeFigureOut">
              <a:rPr lang="en-US" smtClean="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B4F11-EB12-48EF-A7D1-BA801C3EF433}"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3D08EE8E-6076-4C53-A781-3CAF7E1935A4}" type="datetimeFigureOut">
              <a:rPr lang="en-US" smtClean="0"/>
              <a:t>12/20/2023</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DF6B4F11-EB12-48EF-A7D1-BA801C3EF433}"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Virtual_private_network#cite_note-38" TargetMode="External"/><Relationship Id="rId3" Type="http://schemas.openxmlformats.org/officeDocument/2006/relationships/hyperlink" Target="https://en.wikipedia.org/wiki/IP_address_spoofing" TargetMode="External"/><Relationship Id="rId7" Type="http://schemas.openxmlformats.org/officeDocument/2006/relationships/hyperlink" Target="https://en.wikipedia.org/wiki/Computer-assisted_dispatch" TargetMode="External"/><Relationship Id="rId2" Type="http://schemas.openxmlformats.org/officeDocument/2006/relationships/hyperlink" Target="https://en.wikipedia.org/wiki/Mobile_virtual_private_network" TargetMode="External"/><Relationship Id="rId1" Type="http://schemas.openxmlformats.org/officeDocument/2006/relationships/slideLayout" Target="../slideLayouts/slideLayout2.xml"/><Relationship Id="rId6" Type="http://schemas.openxmlformats.org/officeDocument/2006/relationships/hyperlink" Target="https://en.wikipedia.org/wiki/Public_safety" TargetMode="External"/><Relationship Id="rId5" Type="http://schemas.openxmlformats.org/officeDocument/2006/relationships/hyperlink" Target="https://en.wikipedia.org/wiki/Virtual_private_network#cite_note-Phifer-37" TargetMode="External"/><Relationship Id="rId4" Type="http://schemas.openxmlformats.org/officeDocument/2006/relationships/hyperlink" Target="https://en.wikipedia.org/wiki/Wi-Fi" TargetMode="External"/><Relationship Id="rId9" Type="http://schemas.openxmlformats.org/officeDocument/2006/relationships/hyperlink" Target="https://en.wikipedia.org/wiki/Field_service_management"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Virtual_Private_LAN_Service" TargetMode="External"/><Relationship Id="rId3" Type="http://schemas.openxmlformats.org/officeDocument/2006/relationships/hyperlink" Target="https://en.wikipedia.org/wiki/OSI_layer" TargetMode="External"/><Relationship Id="rId7" Type="http://schemas.openxmlformats.org/officeDocument/2006/relationships/hyperlink" Target="https://en.wikipedia.org/wiki/Local_area_network" TargetMode="External"/><Relationship Id="rId2" Type="http://schemas.openxmlformats.org/officeDocument/2006/relationships/hyperlink" Target="https://en.wikipedia.org/wiki/Broadcast_domain" TargetMode="External"/><Relationship Id="rId1" Type="http://schemas.openxmlformats.org/officeDocument/2006/relationships/slideLayout" Target="../slideLayouts/slideLayout2.xml"/><Relationship Id="rId6" Type="http://schemas.openxmlformats.org/officeDocument/2006/relationships/hyperlink" Target="https://en.wikipedia.org/wiki/My_Network_Places" TargetMode="External"/><Relationship Id="rId5" Type="http://schemas.openxmlformats.org/officeDocument/2006/relationships/hyperlink" Target="https://en.wikipedia.org/wiki/NetBIOS" TargetMode="External"/><Relationship Id="rId4" Type="http://schemas.openxmlformats.org/officeDocument/2006/relationships/hyperlink" Target="https://en.wikipedia.org/wiki/Network_packet"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mailto:krish10kks@gmail.com" TargetMode="External"/><Relationship Id="rId2" Type="http://schemas.openxmlformats.org/officeDocument/2006/relationships/hyperlink" Target="mailto:E-MAIL-krish10kks@gmail.com"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Point-to-point_(network_topology)" TargetMode="External"/><Relationship Id="rId3" Type="http://schemas.openxmlformats.org/officeDocument/2006/relationships/hyperlink" Target="https://en.wikipedia.org/wiki/Computing_device" TargetMode="External"/><Relationship Id="rId7" Type="http://schemas.openxmlformats.org/officeDocument/2006/relationships/hyperlink" Target="https://en.wikipedia.org/wiki/Remote_work" TargetMode="External"/><Relationship Id="rId2" Type="http://schemas.openxmlformats.org/officeDocument/2006/relationships/hyperlink" Target="https://en.wikipedia.org/wiki/Computer_security" TargetMode="External"/><Relationship Id="rId1" Type="http://schemas.openxmlformats.org/officeDocument/2006/relationships/slideLayout" Target="../slideLayouts/slideLayout2.xml"/><Relationship Id="rId6" Type="http://schemas.openxmlformats.org/officeDocument/2006/relationships/hyperlink" Target="https://en.wikipedia.org/wiki/Private_network" TargetMode="External"/><Relationship Id="rId5" Type="http://schemas.openxmlformats.org/officeDocument/2006/relationships/hyperlink" Target="https://en.wikipedia.org/wiki/Internet" TargetMode="External"/><Relationship Id="rId10" Type="http://schemas.openxmlformats.org/officeDocument/2006/relationships/hyperlink" Target="https://en.wikipedia.org/wiki/Wide_area_network" TargetMode="External"/><Relationship Id="rId4" Type="http://schemas.openxmlformats.org/officeDocument/2006/relationships/hyperlink" Target="https://en.wikipedia.org/wiki/Computer_network" TargetMode="External"/><Relationship Id="rId9" Type="http://schemas.openxmlformats.org/officeDocument/2006/relationships/hyperlink" Target="https://en.wikipedia.org/wiki/Tunneling_protoco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Remote_work" TargetMode="External"/><Relationship Id="rId2" Type="http://schemas.openxmlformats.org/officeDocument/2006/relationships/hyperlink" Target="https://en.wikipedia.org/wiki/Intranet"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en.wikipedia.org/wiki/IPv4" TargetMode="External"/><Relationship Id="rId7" Type="http://schemas.openxmlformats.org/officeDocument/2006/relationships/hyperlink" Target="https://en.wikipedia.org/wiki/Branch_office" TargetMode="External"/><Relationship Id="rId2" Type="http://schemas.openxmlformats.org/officeDocument/2006/relationships/hyperlink" Target="https://en.wikipedia.org/wiki/IPv6" TargetMode="External"/><Relationship Id="rId1" Type="http://schemas.openxmlformats.org/officeDocument/2006/relationships/slideLayout" Target="../slideLayouts/slideLayout2.xml"/><Relationship Id="rId6" Type="http://schemas.openxmlformats.org/officeDocument/2006/relationships/hyperlink" Target="https://en.wikipedia.org/wiki/Business-to-business" TargetMode="External"/><Relationship Id="rId5" Type="http://schemas.openxmlformats.org/officeDocument/2006/relationships/hyperlink" Target="https://en.wikipedia.org/wiki/Extranet" TargetMode="External"/><Relationship Id="rId4" Type="http://schemas.openxmlformats.org/officeDocument/2006/relationships/hyperlink" Target="https://en.wikipedia.org/wiki/Intranet"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Edge_device" TargetMode="External"/><Relationship Id="rId2" Type="http://schemas.openxmlformats.org/officeDocument/2006/relationships/hyperlink" Target="https://en.wikipedia.org/wiki/IP_tunnel" TargetMode="External"/><Relationship Id="rId1" Type="http://schemas.openxmlformats.org/officeDocument/2006/relationships/slideLayout" Target="../slideLayouts/slideLayout7.xml"/><Relationship Id="rId6" Type="http://schemas.openxmlformats.org/officeDocument/2006/relationships/hyperlink" Target="https://en.wikipedia.org/wiki/Layer_3" TargetMode="External"/><Relationship Id="rId5" Type="http://schemas.openxmlformats.org/officeDocument/2006/relationships/hyperlink" Target="https://en.wikipedia.org/wiki/Layer_2" TargetMode="External"/><Relationship Id="rId4" Type="http://schemas.openxmlformats.org/officeDocument/2006/relationships/hyperlink" Target="https://en.wikipedia.org/wiki/OSI_model"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Deep_packet_inspection" TargetMode="External"/><Relationship Id="rId3" Type="http://schemas.openxmlformats.org/officeDocument/2006/relationships/hyperlink" Target="https://en.wikipedia.org/wiki/Packet_analyzer" TargetMode="External"/><Relationship Id="rId7" Type="http://schemas.openxmlformats.org/officeDocument/2006/relationships/hyperlink" Target="https://en.wikipedia.org/wiki/Information_security#Confidentiality" TargetMode="External"/><Relationship Id="rId12" Type="http://schemas.openxmlformats.org/officeDocument/2006/relationships/image" Target="../media/image4.png"/><Relationship Id="rId2" Type="http://schemas.openxmlformats.org/officeDocument/2006/relationships/hyperlink" Target="https://en.wikipedia.org/wiki/Privacy" TargetMode="External"/><Relationship Id="rId1" Type="http://schemas.openxmlformats.org/officeDocument/2006/relationships/slideLayout" Target="../slideLayouts/slideLayout2.xml"/><Relationship Id="rId6" Type="http://schemas.openxmlformats.org/officeDocument/2006/relationships/hyperlink" Target="https://en.wikipedia.org/wiki/Encryption_software" TargetMode="External"/><Relationship Id="rId11" Type="http://schemas.openxmlformats.org/officeDocument/2006/relationships/hyperlink" Target="https://en.wikipedia.org/wiki/Data_integrity" TargetMode="External"/><Relationship Id="rId5" Type="http://schemas.openxmlformats.org/officeDocument/2006/relationships/hyperlink" Target="https://en.wikipedia.org/wiki/Tunneling_protocol" TargetMode="External"/><Relationship Id="rId10" Type="http://schemas.openxmlformats.org/officeDocument/2006/relationships/hyperlink" Target="https://en.wikipedia.org/wiki/Authentication" TargetMode="External"/><Relationship Id="rId4" Type="http://schemas.openxmlformats.org/officeDocument/2006/relationships/hyperlink" Target="https://en.wikipedia.org/wiki/Wikipedia:Please_clarify" TargetMode="External"/><Relationship Id="rId9" Type="http://schemas.openxmlformats.org/officeDocument/2006/relationships/hyperlink" Target="https://en.wikipedia.org/wiki/Encryption"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Network_topology" TargetMode="External"/><Relationship Id="rId2" Type="http://schemas.openxmlformats.org/officeDocument/2006/relationships/hyperlink" Target="https://en.wikipedia.org/wiki/Point-to-point_(telecommunications)" TargetMode="External"/><Relationship Id="rId1" Type="http://schemas.openxmlformats.org/officeDocument/2006/relationships/slideLayout" Target="../slideLayouts/slideLayout2.xml"/><Relationship Id="rId6" Type="http://schemas.openxmlformats.org/officeDocument/2006/relationships/hyperlink" Target="https://en.wikipedia.org/wiki/Wikipedia:Please_clarify" TargetMode="External"/><Relationship Id="rId5" Type="http://schemas.openxmlformats.org/officeDocument/2006/relationships/hyperlink" Target="https://en.wikipedia.org/wiki/Virtual_network_interface" TargetMode="External"/><Relationship Id="rId4" Type="http://schemas.openxmlformats.org/officeDocument/2006/relationships/hyperlink" Target="https://en.wikipedia.org/wiki/Router_(computing)"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RFC_(identifier)" TargetMode="External"/><Relationship Id="rId7" Type="http://schemas.openxmlformats.org/officeDocument/2006/relationships/hyperlink" Target="https://datatracker.ietf.org/doc/html/rfc2547" TargetMode="External"/><Relationship Id="rId2" Type="http://schemas.openxmlformats.org/officeDocument/2006/relationships/hyperlink" Target="https://en.wikipedia.org/wiki/Multiprotocol_Label_Switching" TargetMode="External"/><Relationship Id="rId1" Type="http://schemas.openxmlformats.org/officeDocument/2006/relationships/slideLayout" Target="../slideLayouts/slideLayout2.xml"/><Relationship Id="rId6" Type="http://schemas.openxmlformats.org/officeDocument/2006/relationships/hyperlink" Target="https://en.wikipedia.org/wiki/Border_Gateway_Protocol" TargetMode="External"/><Relationship Id="rId5" Type="http://schemas.openxmlformats.org/officeDocument/2006/relationships/hyperlink" Target="https://en.wikipedia.org/wiki/MPLS_VPN" TargetMode="External"/><Relationship Id="rId4" Type="http://schemas.openxmlformats.org/officeDocument/2006/relationships/hyperlink" Target="https://datatracker.ietf.org/doc/html/rfc4026"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362200"/>
            <a:ext cx="4572000" cy="1524000"/>
          </a:xfrm>
        </p:spPr>
        <p:txBody>
          <a:bodyPr/>
          <a:lstStyle/>
          <a:p>
            <a:r>
              <a:rPr lang="en-US" dirty="0"/>
              <a:t/>
            </a:r>
            <a:br>
              <a:rPr lang="en-US" dirty="0"/>
            </a:br>
            <a:r>
              <a:rPr lang="en-US" dirty="0" smtClean="0">
                <a:latin typeface="Bodoni MT Black" pitchFamily="18" charset="0"/>
              </a:rPr>
              <a:t>V P N</a:t>
            </a:r>
            <a:endParaRPr lang="en-US" dirty="0">
              <a:latin typeface="Bodoni MT Black" pitchFamily="18" charset="0"/>
            </a:endParaRPr>
          </a:p>
        </p:txBody>
      </p:sp>
      <p:sp>
        <p:nvSpPr>
          <p:cNvPr id="3" name="Subtitle 2"/>
          <p:cNvSpPr>
            <a:spLocks noGrp="1"/>
          </p:cNvSpPr>
          <p:nvPr>
            <p:ph type="subTitle" idx="1"/>
          </p:nvPr>
        </p:nvSpPr>
        <p:spPr>
          <a:xfrm>
            <a:off x="838200" y="3962400"/>
            <a:ext cx="6858000" cy="990600"/>
          </a:xfrm>
        </p:spPr>
        <p:txBody>
          <a:bodyPr/>
          <a:lstStyle/>
          <a:p>
            <a:r>
              <a:rPr lang="en-US" dirty="0"/>
              <a:t>Virtual private network</a:t>
            </a:r>
          </a:p>
          <a:p>
            <a:endParaRPr lang="en-US" dirty="0"/>
          </a:p>
        </p:txBody>
      </p:sp>
    </p:spTree>
    <p:extLst>
      <p:ext uri="{BB962C8B-B14F-4D97-AF65-F5344CB8AC3E}">
        <p14:creationId xmlns:p14="http://schemas.microsoft.com/office/powerpoint/2010/main" val="1552320025"/>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00" dirty="0" smtClean="0"/>
              <a:t>.</a:t>
            </a:r>
            <a:endParaRPr lang="en-US" sz="100" dirty="0"/>
          </a:p>
        </p:txBody>
      </p:sp>
      <p:sp>
        <p:nvSpPr>
          <p:cNvPr id="5" name="Content Placeholder 4"/>
          <p:cNvSpPr>
            <a:spLocks noGrp="1"/>
          </p:cNvSpPr>
          <p:nvPr>
            <p:ph idx="1"/>
          </p:nvPr>
        </p:nvSpPr>
        <p:spPr>
          <a:xfrm>
            <a:off x="762000" y="685800"/>
            <a:ext cx="7543800" cy="5410200"/>
          </a:xfrm>
        </p:spPr>
        <p:txBody>
          <a:bodyPr>
            <a:normAutofit fontScale="77500" lnSpcReduction="20000"/>
          </a:bodyPr>
          <a:lstStyle/>
          <a:p>
            <a:r>
              <a:rPr lang="en-US" dirty="0">
                <a:latin typeface="Arial Rounded MT Bold" pitchFamily="34" charset="0"/>
              </a:rPr>
              <a:t>Customer (C) </a:t>
            </a:r>
            <a:r>
              <a:rPr lang="en-US" dirty="0" smtClean="0">
                <a:latin typeface="Arial Rounded MT Bold" pitchFamily="34" charset="0"/>
              </a:rPr>
              <a:t>devices </a:t>
            </a:r>
            <a:r>
              <a:rPr lang="en-US" dirty="0" smtClean="0"/>
              <a:t>A </a:t>
            </a:r>
            <a:r>
              <a:rPr lang="en-US" dirty="0"/>
              <a:t>device that is within a customer's network and not directly connected to the service provider's network. C devices are not aware of the VPN.</a:t>
            </a:r>
          </a:p>
          <a:p>
            <a:r>
              <a:rPr lang="en-US" dirty="0">
                <a:latin typeface="Arial Rounded MT Bold" pitchFamily="34" charset="0"/>
              </a:rPr>
              <a:t>Customer edge device (CE</a:t>
            </a:r>
            <a:r>
              <a:rPr lang="en-US" dirty="0" smtClean="0">
                <a:latin typeface="Arial Rounded MT Bold" pitchFamily="34" charset="0"/>
              </a:rPr>
              <a:t>) </a:t>
            </a:r>
            <a:r>
              <a:rPr lang="en-US" dirty="0" smtClean="0"/>
              <a:t>A </a:t>
            </a:r>
            <a:r>
              <a:rPr lang="en-US" dirty="0"/>
              <a:t>device at the edge of the customer's network which provides access to the PPVPN. Sometimes it is just a demarcation point between provider and customer responsibility. Other providers allow customers to configure it.</a:t>
            </a:r>
          </a:p>
          <a:p>
            <a:r>
              <a:rPr lang="en-US" dirty="0">
                <a:latin typeface="Arial Rounded MT Bold" pitchFamily="34" charset="0"/>
              </a:rPr>
              <a:t>Provider edge device (PE</a:t>
            </a:r>
            <a:r>
              <a:rPr lang="en-US" dirty="0" smtClean="0">
                <a:latin typeface="Arial Rounded MT Bold" pitchFamily="34" charset="0"/>
              </a:rPr>
              <a:t>) </a:t>
            </a:r>
            <a:r>
              <a:rPr lang="en-US" dirty="0" smtClean="0"/>
              <a:t>A </a:t>
            </a:r>
            <a:r>
              <a:rPr lang="en-US" dirty="0"/>
              <a:t>device, or set of devices, at the edge of the provider network that connects to customer networks through CE devices and presents the provider's view of the customer site. PEs are aware of the VPNs that connect through them, and maintain VPN state.</a:t>
            </a:r>
          </a:p>
          <a:p>
            <a:r>
              <a:rPr lang="en-US" dirty="0">
                <a:latin typeface="Arial Rounded MT Bold" pitchFamily="34" charset="0"/>
              </a:rPr>
              <a:t>Provider device (P</a:t>
            </a:r>
            <a:r>
              <a:rPr lang="en-US" dirty="0" smtClean="0">
                <a:latin typeface="Arial Rounded MT Bold" pitchFamily="34" charset="0"/>
              </a:rPr>
              <a:t>) </a:t>
            </a:r>
            <a:r>
              <a:rPr lang="en-US" dirty="0" smtClean="0"/>
              <a:t>A </a:t>
            </a:r>
            <a:r>
              <a:rPr lang="en-US" dirty="0"/>
              <a:t>device that operates inside the provider's core network and does not directly interface to any customer endpoint. It might, for example, provide routing for many provider-operated tunnels that belong to different customers' PPVPNs. While the P device is a key part of implementing PPVPNs, it is not itself VPN-aware and does not maintain VPN state. Its principal role is allowing the service provider to scale its PPVPN offerings, for example, by acting as an aggregation point for multiple PEs. P-to-P connections, in such a role, often are high-capacity optical links between major locations of providers.</a:t>
            </a:r>
          </a:p>
          <a:p>
            <a:endParaRPr lang="en-US" dirty="0"/>
          </a:p>
        </p:txBody>
      </p:sp>
    </p:spTree>
    <p:extLst>
      <p:ext uri="{BB962C8B-B14F-4D97-AF65-F5344CB8AC3E}">
        <p14:creationId xmlns:p14="http://schemas.microsoft.com/office/powerpoint/2010/main" val="3400077504"/>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6781800" cy="2286000"/>
          </a:xfrm>
        </p:spPr>
        <p:txBody>
          <a:bodyPr>
            <a:normAutofit fontScale="90000"/>
          </a:bodyPr>
          <a:lstStyle/>
          <a:p>
            <a:r>
              <a:rPr lang="en-US" sz="5300" dirty="0" smtClean="0"/>
              <a:t>VPNs </a:t>
            </a:r>
            <a:r>
              <a:rPr lang="en-US" sz="5300" dirty="0" smtClean="0"/>
              <a:t>in mobile </a:t>
            </a:r>
            <a:r>
              <a:rPr lang="en-US" sz="5300" dirty="0" smtClean="0"/>
              <a:t>environments</a:t>
            </a:r>
            <a:r>
              <a:rPr lang="en-US" dirty="0"/>
              <a:t/>
            </a:r>
            <a:br>
              <a:rPr lang="en-US" dirty="0"/>
            </a:br>
            <a:endParaRPr lang="en-US" dirty="0"/>
          </a:p>
        </p:txBody>
      </p:sp>
      <p:sp>
        <p:nvSpPr>
          <p:cNvPr id="3" name="Content Placeholder 2"/>
          <p:cNvSpPr>
            <a:spLocks noGrp="1"/>
          </p:cNvSpPr>
          <p:nvPr>
            <p:ph idx="1"/>
          </p:nvPr>
        </p:nvSpPr>
        <p:spPr>
          <a:xfrm>
            <a:off x="609600" y="2057400"/>
            <a:ext cx="7543800" cy="3886200"/>
          </a:xfrm>
        </p:spPr>
        <p:txBody>
          <a:bodyPr>
            <a:normAutofit fontScale="92500"/>
          </a:bodyPr>
          <a:lstStyle/>
          <a:p>
            <a:r>
              <a:rPr lang="en-US">
                <a:hlinkClick r:id="rId2" tooltip="Mobile virtual private network"/>
              </a:rPr>
              <a:t>Mobile virtual private networks</a:t>
            </a:r>
            <a:r>
              <a:rPr lang="en-US"/>
              <a:t> are used in settings where an endpoint of the VPN is not fixed to a single </a:t>
            </a:r>
            <a:r>
              <a:rPr lang="en-US">
                <a:hlinkClick r:id="rId3" tooltip="IP address spoofing"/>
              </a:rPr>
              <a:t>IP address</a:t>
            </a:r>
            <a:r>
              <a:rPr lang="en-US"/>
              <a:t>, but instead roams across various networks such as data networks from cellular carriers or between multiple </a:t>
            </a:r>
            <a:r>
              <a:rPr lang="en-US">
                <a:hlinkClick r:id="rId4" tooltip="Wi-Fi"/>
              </a:rPr>
              <a:t>Wi-Fi</a:t>
            </a:r>
            <a:r>
              <a:rPr lang="en-US"/>
              <a:t> access points without dropping the secure VPN session or losing application sessions.</a:t>
            </a:r>
            <a:r>
              <a:rPr lang="en-US" baseline="30000">
                <a:hlinkClick r:id="rId5"/>
              </a:rPr>
              <a:t>[37]</a:t>
            </a:r>
            <a:r>
              <a:rPr lang="en-US"/>
              <a:t> Mobile VPNs are widely used in </a:t>
            </a:r>
            <a:r>
              <a:rPr lang="en-US">
                <a:hlinkClick r:id="rId6" tooltip="Public safety"/>
              </a:rPr>
              <a:t>public safety</a:t>
            </a:r>
            <a:r>
              <a:rPr lang="en-US"/>
              <a:t> where they give law-enforcement officers access to applications such as </a:t>
            </a:r>
            <a:r>
              <a:rPr lang="en-US">
                <a:hlinkClick r:id="rId7" tooltip="Computer-assisted dispatch"/>
              </a:rPr>
              <a:t>computer-assisted dispatch</a:t>
            </a:r>
            <a:r>
              <a:rPr lang="en-US"/>
              <a:t> and criminal databases,</a:t>
            </a:r>
            <a:r>
              <a:rPr lang="en-US" baseline="30000">
                <a:hlinkClick r:id="rId8"/>
              </a:rPr>
              <a:t>[38]</a:t>
            </a:r>
            <a:r>
              <a:rPr lang="en-US"/>
              <a:t> and in other organizations with similar requirements such as </a:t>
            </a:r>
            <a:r>
              <a:rPr lang="en-US">
                <a:hlinkClick r:id="rId9" tooltip="Field service management"/>
              </a:rPr>
              <a:t>field service management</a:t>
            </a:r>
            <a:r>
              <a:rPr lang="en-US"/>
              <a:t> and healthcare</a:t>
            </a:r>
            <a:r>
              <a:rPr lang="en-US" smtClean="0"/>
              <a:t>.</a:t>
            </a:r>
            <a:endParaRPr lang="en-US" dirty="0"/>
          </a:p>
        </p:txBody>
      </p:sp>
    </p:spTree>
    <p:extLst>
      <p:ext uri="{BB962C8B-B14F-4D97-AF65-F5344CB8AC3E}">
        <p14:creationId xmlns:p14="http://schemas.microsoft.com/office/powerpoint/2010/main" val="428086403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6781800" cy="1600200"/>
          </a:xfrm>
        </p:spPr>
        <p:txBody>
          <a:bodyPr>
            <a:normAutofit fontScale="90000"/>
          </a:bodyPr>
          <a:lstStyle/>
          <a:p>
            <a:r>
              <a:rPr lang="en-US" dirty="0"/>
              <a:t>Networking limitations</a:t>
            </a:r>
            <a:br>
              <a:rPr lang="en-US" dirty="0"/>
            </a:br>
            <a:endParaRPr lang="en-US" dirty="0"/>
          </a:p>
        </p:txBody>
      </p:sp>
      <p:sp>
        <p:nvSpPr>
          <p:cNvPr id="3" name="Content Placeholder 2"/>
          <p:cNvSpPr>
            <a:spLocks noGrp="1"/>
          </p:cNvSpPr>
          <p:nvPr>
            <p:ph idx="1"/>
          </p:nvPr>
        </p:nvSpPr>
        <p:spPr>
          <a:xfrm>
            <a:off x="762000" y="1295400"/>
            <a:ext cx="7543800" cy="3886200"/>
          </a:xfrm>
        </p:spPr>
        <p:txBody>
          <a:bodyPr/>
          <a:lstStyle/>
          <a:p>
            <a:r>
              <a:rPr lang="en-US" dirty="0"/>
              <a:t>A limitation of traditional VPNs is that they are point-to-point connections and do not tend to support </a:t>
            </a:r>
            <a:r>
              <a:rPr lang="en-US" dirty="0">
                <a:hlinkClick r:id="rId2" tooltip="Broadcast domain"/>
              </a:rPr>
              <a:t>broadcast domains</a:t>
            </a:r>
            <a:r>
              <a:rPr lang="en-US" dirty="0"/>
              <a:t>; therefore, communication, software, and networking, which are based on </a:t>
            </a:r>
            <a:r>
              <a:rPr lang="en-US" dirty="0">
                <a:hlinkClick r:id="rId3" tooltip="OSI layer"/>
              </a:rPr>
              <a:t>layer 2</a:t>
            </a:r>
            <a:r>
              <a:rPr lang="en-US" dirty="0"/>
              <a:t> and broadcast </a:t>
            </a:r>
            <a:r>
              <a:rPr lang="en-US" dirty="0">
                <a:hlinkClick r:id="rId4" tooltip="Network packet"/>
              </a:rPr>
              <a:t>packets</a:t>
            </a:r>
            <a:r>
              <a:rPr lang="en-US" dirty="0"/>
              <a:t>, such as </a:t>
            </a:r>
            <a:r>
              <a:rPr lang="en-US" dirty="0">
                <a:hlinkClick r:id="rId5" tooltip="NetBIOS"/>
              </a:rPr>
              <a:t>NetBIOS</a:t>
            </a:r>
            <a:r>
              <a:rPr lang="en-US" dirty="0"/>
              <a:t> used in </a:t>
            </a:r>
            <a:r>
              <a:rPr lang="en-US" dirty="0">
                <a:hlinkClick r:id="rId6" tooltip="My Network Places"/>
              </a:rPr>
              <a:t>Windows networking</a:t>
            </a:r>
            <a:r>
              <a:rPr lang="en-US" dirty="0"/>
              <a:t>, may not be fully supported as on a </a:t>
            </a:r>
            <a:r>
              <a:rPr lang="en-US" dirty="0">
                <a:hlinkClick r:id="rId7" tooltip="Local area network"/>
              </a:rPr>
              <a:t>local area network</a:t>
            </a:r>
            <a:r>
              <a:rPr lang="en-US" dirty="0"/>
              <a:t>. Variants on VPN such as </a:t>
            </a:r>
            <a:r>
              <a:rPr lang="en-US" dirty="0">
                <a:hlinkClick r:id="rId8" tooltip="Virtual Private LAN Service"/>
              </a:rPr>
              <a:t>Virtual Private LAN Service</a:t>
            </a:r>
            <a:r>
              <a:rPr lang="en-US" dirty="0"/>
              <a:t> (VPLS) and layer 2 tunneling protocols are designed to overcome this limitation.</a:t>
            </a:r>
            <a:endParaRPr lang="en-US" dirty="0"/>
          </a:p>
        </p:txBody>
      </p:sp>
    </p:spTree>
    <p:extLst>
      <p:ext uri="{BB962C8B-B14F-4D97-AF65-F5344CB8AC3E}">
        <p14:creationId xmlns:p14="http://schemas.microsoft.com/office/powerpoint/2010/main" val="8324302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200400"/>
            <a:ext cx="7543800" cy="1676400"/>
          </a:xfrm>
        </p:spPr>
        <p:txBody>
          <a:bodyPr>
            <a:normAutofit/>
          </a:bodyPr>
          <a:lstStyle/>
          <a:p>
            <a:r>
              <a:rPr lang="en-US" sz="9600" dirty="0" smtClean="0">
                <a:latin typeface="Algerian" pitchFamily="82" charset="0"/>
              </a:rPr>
              <a:t>THANK  YOU</a:t>
            </a:r>
            <a:endParaRPr lang="en-US" sz="9600" dirty="0">
              <a:latin typeface="Algerian" pitchFamily="82" charset="0"/>
            </a:endParaRPr>
          </a:p>
        </p:txBody>
      </p:sp>
      <p:sp>
        <p:nvSpPr>
          <p:cNvPr id="5" name="Text Placeholder 4"/>
          <p:cNvSpPr>
            <a:spLocks noGrp="1"/>
          </p:cNvSpPr>
          <p:nvPr>
            <p:ph type="body" idx="1"/>
          </p:nvPr>
        </p:nvSpPr>
        <p:spPr/>
        <p:txBody>
          <a:bodyPr>
            <a:normAutofit/>
          </a:bodyPr>
          <a:lstStyle/>
          <a:p>
            <a:r>
              <a:rPr lang="en-US" sz="800" dirty="0" smtClean="0"/>
              <a:t>NAME- KRISH KR. SINGH</a:t>
            </a:r>
          </a:p>
          <a:p>
            <a:r>
              <a:rPr lang="en-US" sz="800" dirty="0" smtClean="0"/>
              <a:t>CONTACT-000236666</a:t>
            </a:r>
          </a:p>
          <a:p>
            <a:r>
              <a:rPr lang="en-US" sz="800" dirty="0" smtClean="0">
                <a:hlinkClick r:id="rId2"/>
              </a:rPr>
              <a:t>E-MAIL- </a:t>
            </a:r>
            <a:r>
              <a:rPr lang="en-US" sz="800" dirty="0" smtClean="0">
                <a:hlinkClick r:id="rId3"/>
              </a:rPr>
              <a:t>krish10kks@gmail.com</a:t>
            </a:r>
            <a:endParaRPr lang="en-US" sz="800" dirty="0" smtClean="0"/>
          </a:p>
          <a:p>
            <a:r>
              <a:rPr lang="en-US" sz="800" dirty="0" smtClean="0"/>
              <a:t>FOR ANY QUARRY YOU CAN CONTACT US.</a:t>
            </a:r>
          </a:p>
          <a:p>
            <a:endParaRPr lang="en-US" sz="800" dirty="0"/>
          </a:p>
        </p:txBody>
      </p:sp>
    </p:spTree>
    <p:extLst>
      <p:ext uri="{BB962C8B-B14F-4D97-AF65-F5344CB8AC3E}">
        <p14:creationId xmlns:p14="http://schemas.microsoft.com/office/powerpoint/2010/main" val="3888760849"/>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6781800" cy="1600200"/>
          </a:xfrm>
        </p:spPr>
        <p:txBody>
          <a:bodyPr/>
          <a:lstStyle/>
          <a:p>
            <a:r>
              <a:rPr lang="en-US" dirty="0" smtClean="0"/>
              <a:t>What is VPN?</a:t>
            </a:r>
            <a:endParaRPr lang="en-US" dirty="0"/>
          </a:p>
        </p:txBody>
      </p:sp>
      <p:sp>
        <p:nvSpPr>
          <p:cNvPr id="3" name="Content Placeholder 2"/>
          <p:cNvSpPr>
            <a:spLocks noGrp="1"/>
          </p:cNvSpPr>
          <p:nvPr>
            <p:ph idx="1"/>
          </p:nvPr>
        </p:nvSpPr>
        <p:spPr>
          <a:xfrm>
            <a:off x="762000" y="2057400"/>
            <a:ext cx="7543800" cy="3886200"/>
          </a:xfrm>
        </p:spPr>
        <p:txBody>
          <a:bodyPr>
            <a:normAutofit fontScale="77500" lnSpcReduction="20000"/>
          </a:bodyPr>
          <a:lstStyle/>
          <a:p>
            <a:r>
              <a:rPr lang="en-US" dirty="0"/>
              <a:t>A </a:t>
            </a:r>
            <a:r>
              <a:rPr lang="en-US" b="1" dirty="0"/>
              <a:t>virtual private network</a:t>
            </a:r>
            <a:r>
              <a:rPr lang="en-US" dirty="0"/>
              <a:t> (</a:t>
            </a:r>
            <a:r>
              <a:rPr lang="en-US" b="1" dirty="0"/>
              <a:t>VPN</a:t>
            </a:r>
            <a:r>
              <a:rPr lang="en-US" dirty="0"/>
              <a:t>) is a mechanism for creating a </a:t>
            </a:r>
            <a:r>
              <a:rPr lang="en-US" dirty="0">
                <a:hlinkClick r:id="rId2" tooltip="Computer security"/>
              </a:rPr>
              <a:t>secure connection</a:t>
            </a:r>
            <a:r>
              <a:rPr lang="en-US" dirty="0"/>
              <a:t> between a </a:t>
            </a:r>
            <a:r>
              <a:rPr lang="en-US" dirty="0">
                <a:hlinkClick r:id="rId3" tooltip="Computing device"/>
              </a:rPr>
              <a:t>computing device</a:t>
            </a:r>
            <a:r>
              <a:rPr lang="en-US" dirty="0"/>
              <a:t> and a </a:t>
            </a:r>
            <a:r>
              <a:rPr lang="en-US" dirty="0">
                <a:hlinkClick r:id="rId4" tooltip="Computer network"/>
              </a:rPr>
              <a:t>computer network</a:t>
            </a:r>
            <a:r>
              <a:rPr lang="en-US" dirty="0"/>
              <a:t>, or between two networks, using an insecure communication medium such as the public </a:t>
            </a:r>
            <a:r>
              <a:rPr lang="en-US" dirty="0">
                <a:hlinkClick r:id="rId5" tooltip="Internet"/>
              </a:rPr>
              <a:t>Internet</a:t>
            </a:r>
            <a:r>
              <a:rPr lang="en-US" dirty="0" smtClean="0"/>
              <a:t>.</a:t>
            </a:r>
            <a:endParaRPr lang="en-US" dirty="0"/>
          </a:p>
          <a:p>
            <a:r>
              <a:rPr lang="en-US" dirty="0"/>
              <a:t>A VPN can extend access to a </a:t>
            </a:r>
            <a:r>
              <a:rPr lang="en-US" dirty="0">
                <a:hlinkClick r:id="rId6" tooltip="Private network"/>
              </a:rPr>
              <a:t>private network</a:t>
            </a:r>
            <a:r>
              <a:rPr lang="en-US" dirty="0"/>
              <a:t> (one that disallows or restricts public access) to users who do not have direct access to it, such </a:t>
            </a:r>
            <a:r>
              <a:rPr lang="en-US" dirty="0" smtClean="0"/>
              <a:t>as an office network allowing secure access from off-site over the </a:t>
            </a:r>
            <a:r>
              <a:rPr lang="en-US" dirty="0" err="1" smtClean="0"/>
              <a:t>Internet.The</a:t>
            </a:r>
            <a:r>
              <a:rPr lang="en-US" dirty="0" smtClean="0"/>
              <a:t> </a:t>
            </a:r>
            <a:r>
              <a:rPr lang="en-US" dirty="0"/>
              <a:t>benefits of a VPN include security, reduced costs for dedicated communication lines, and greater flexibility for </a:t>
            </a:r>
            <a:r>
              <a:rPr lang="en-US" dirty="0">
                <a:hlinkClick r:id="rId7" tooltip="Remote work"/>
              </a:rPr>
              <a:t>remote workers</a:t>
            </a:r>
            <a:r>
              <a:rPr lang="en-US" dirty="0" smtClean="0"/>
              <a:t>.</a:t>
            </a:r>
            <a:endParaRPr lang="en-US" dirty="0"/>
          </a:p>
          <a:p>
            <a:r>
              <a:rPr lang="en-US" dirty="0"/>
              <a:t>A VPN is created by establishing a virtual </a:t>
            </a:r>
            <a:r>
              <a:rPr lang="en-US" dirty="0">
                <a:hlinkClick r:id="rId8" tooltip="Point-to-point (network topology)"/>
              </a:rPr>
              <a:t>point-to-point</a:t>
            </a:r>
            <a:r>
              <a:rPr lang="en-US" dirty="0"/>
              <a:t> connection through the use of </a:t>
            </a:r>
            <a:r>
              <a:rPr lang="en-US" dirty="0">
                <a:hlinkClick r:id="rId9" tooltip="Tunneling protocol"/>
              </a:rPr>
              <a:t>tunneling protocols</a:t>
            </a:r>
            <a:r>
              <a:rPr lang="en-US" dirty="0"/>
              <a:t> over existing networks. A VPN available from the public Internet can provide some of the </a:t>
            </a:r>
            <a:r>
              <a:rPr lang="en-US" dirty="0" smtClean="0"/>
              <a:t>benefits</a:t>
            </a:r>
            <a:r>
              <a:rPr lang="en-US" dirty="0"/>
              <a:t> of a private </a:t>
            </a:r>
            <a:r>
              <a:rPr lang="en-US" dirty="0">
                <a:hlinkClick r:id="rId10" tooltip="Wide area network"/>
              </a:rPr>
              <a:t>wide area network</a:t>
            </a:r>
            <a:r>
              <a:rPr lang="en-US" dirty="0"/>
              <a:t> (WAN). From a user perspective, the resources available within the private network can be accessed remotely.</a:t>
            </a:r>
          </a:p>
          <a:p>
            <a:endParaRPr lang="en-US" dirty="0"/>
          </a:p>
        </p:txBody>
      </p:sp>
    </p:spTree>
    <p:extLst>
      <p:ext uri="{BB962C8B-B14F-4D97-AF65-F5344CB8AC3E}">
        <p14:creationId xmlns:p14="http://schemas.microsoft.com/office/powerpoint/2010/main" val="1250213068"/>
      </p:ext>
    </p:extLst>
  </p:cSld>
  <p:clrMapOvr>
    <a:masterClrMapping/>
  </p:clrMapOvr>
  <mc:AlternateContent xmlns:mc="http://schemas.openxmlformats.org/markup-compatibility/2006">
    <mc:Choice xmlns:p14="http://schemas.microsoft.com/office/powerpoint/2010/main" Requires="p14">
      <p:transition p14:dur="50">
        <p14:doors dir="vert"/>
      </p:transition>
    </mc:Choice>
    <mc:Fallback>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6781800" cy="1600200"/>
          </a:xfrm>
        </p:spPr>
        <p:txBody>
          <a:bodyPr>
            <a:normAutofit fontScale="90000"/>
          </a:bodyPr>
          <a:lstStyle/>
          <a:p>
            <a:r>
              <a:rPr lang="en-US" dirty="0" smtClean="0"/>
              <a:t>Types Of VPN</a:t>
            </a:r>
            <a:r>
              <a:rPr lang="en-US" dirty="0"/>
              <a:t/>
            </a:r>
            <a:br>
              <a:rPr lang="en-US" dirty="0"/>
            </a:br>
            <a:endParaRPr lang="en-US" dirty="0"/>
          </a:p>
        </p:txBody>
      </p:sp>
      <p:sp>
        <p:nvSpPr>
          <p:cNvPr id="3" name="Content Placeholder 2"/>
          <p:cNvSpPr>
            <a:spLocks noGrp="1"/>
          </p:cNvSpPr>
          <p:nvPr>
            <p:ph idx="1"/>
          </p:nvPr>
        </p:nvSpPr>
        <p:spPr>
          <a:xfrm>
            <a:off x="685800" y="1676400"/>
            <a:ext cx="4419600" cy="3886200"/>
          </a:xfrm>
        </p:spPr>
        <p:txBody>
          <a:bodyPr>
            <a:normAutofit fontScale="85000" lnSpcReduction="10000"/>
          </a:bodyPr>
          <a:lstStyle/>
          <a:p>
            <a:r>
              <a:rPr lang="en-US" dirty="0"/>
              <a:t>Virtual private networks may be classified into several categories</a:t>
            </a:r>
            <a:r>
              <a:rPr lang="en-US" dirty="0" smtClean="0"/>
              <a:t>:</a:t>
            </a:r>
          </a:p>
          <a:p>
            <a:endParaRPr lang="en-US" dirty="0"/>
          </a:p>
          <a:p>
            <a:r>
              <a:rPr lang="en-US" dirty="0"/>
              <a:t>Remote </a:t>
            </a:r>
            <a:r>
              <a:rPr lang="en-US" dirty="0" smtClean="0"/>
              <a:t>access</a:t>
            </a:r>
          </a:p>
          <a:p>
            <a:pPr marL="0" indent="0">
              <a:buNone/>
            </a:pPr>
            <a:r>
              <a:rPr lang="en-US" dirty="0" smtClean="0"/>
              <a:t>A</a:t>
            </a:r>
            <a:r>
              <a:rPr lang="en-US" dirty="0"/>
              <a:t> </a:t>
            </a:r>
            <a:r>
              <a:rPr lang="en-US" i="1" dirty="0"/>
              <a:t>host-to-network</a:t>
            </a:r>
            <a:r>
              <a:rPr lang="en-US" dirty="0"/>
              <a:t> configuration is analogous to connecting a computer to a local area network. This type provides access to an </a:t>
            </a:r>
            <a:r>
              <a:rPr lang="en-US" dirty="0" smtClean="0"/>
              <a:t>enterprise</a:t>
            </a:r>
            <a:r>
              <a:rPr lang="en-US" dirty="0"/>
              <a:t> network, such as an </a:t>
            </a:r>
            <a:r>
              <a:rPr lang="en-US" dirty="0">
                <a:hlinkClick r:id="rId2" tooltip="Intranet"/>
              </a:rPr>
              <a:t>intranet</a:t>
            </a:r>
            <a:r>
              <a:rPr lang="en-US" dirty="0"/>
              <a:t>. This may be employed for </a:t>
            </a:r>
            <a:r>
              <a:rPr lang="en-US" dirty="0">
                <a:hlinkClick r:id="rId3" tooltip="Remote work"/>
              </a:rPr>
              <a:t>remote workers</a:t>
            </a:r>
            <a:r>
              <a:rPr lang="en-US" dirty="0"/>
              <a:t>, or to enable a mobile worker to access necessary tools without exposing them to the public Internet.</a:t>
            </a:r>
          </a:p>
        </p:txBody>
      </p:sp>
      <p:pic>
        <p:nvPicPr>
          <p:cNvPr id="1030" name="Picture 6" descr="https://upload.wikimedia.org/wikipedia/commons/thumb/0/09/VPN_classification-en.svg/330px-VPN_classification-en.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2456" y="2895600"/>
            <a:ext cx="3352800" cy="234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2340768"/>
      </p:ext>
    </p:extLst>
  </p:cSld>
  <p:clrMapOvr>
    <a:masterClrMapping/>
  </p:clrMapOvr>
  <mc:AlternateContent xmlns:mc="http://schemas.openxmlformats.org/markup-compatibility/2006">
    <mc:Choice xmlns:p14="http://schemas.microsoft.com/office/powerpoint/2010/main" Requires="p14">
      <p:transition p14:dur="10">
        <p14:doors dir="vert"/>
      </p:transition>
    </mc:Choice>
    <mc:Fallback>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5791200"/>
            <a:ext cx="76200" cy="76200"/>
          </a:xfrm>
        </p:spPr>
        <p:txBody>
          <a:bodyPr>
            <a:normAutofit fontScale="90000"/>
          </a:bodyPr>
          <a:lstStyle/>
          <a:p>
            <a:r>
              <a:rPr lang="en-US" sz="100" dirty="0" smtClean="0"/>
              <a:t>.</a:t>
            </a:r>
            <a:endParaRPr lang="en-US" sz="100" dirty="0"/>
          </a:p>
        </p:txBody>
      </p:sp>
      <p:sp>
        <p:nvSpPr>
          <p:cNvPr id="3" name="Content Placeholder 2"/>
          <p:cNvSpPr>
            <a:spLocks noGrp="1"/>
          </p:cNvSpPr>
          <p:nvPr>
            <p:ph idx="1"/>
          </p:nvPr>
        </p:nvSpPr>
        <p:spPr>
          <a:xfrm>
            <a:off x="762000" y="690563"/>
            <a:ext cx="4724400" cy="5410200"/>
          </a:xfrm>
        </p:spPr>
        <p:txBody>
          <a:bodyPr>
            <a:normAutofit fontScale="62500" lnSpcReduction="20000"/>
          </a:bodyPr>
          <a:lstStyle/>
          <a:p>
            <a:r>
              <a:rPr lang="en-US" dirty="0" smtClean="0"/>
              <a:t>Site-to-</a:t>
            </a:r>
            <a:r>
              <a:rPr lang="en-US" dirty="0" err="1" smtClean="0"/>
              <a:t>siteA</a:t>
            </a:r>
            <a:endParaRPr lang="en-US" dirty="0"/>
          </a:p>
          <a:p>
            <a:pPr marL="0" indent="0">
              <a:buNone/>
            </a:pPr>
            <a:r>
              <a:rPr lang="en-US" i="1" dirty="0" smtClean="0"/>
              <a:t>site-to-site</a:t>
            </a:r>
            <a:r>
              <a:rPr lang="en-US" dirty="0" smtClean="0"/>
              <a:t> configuration connects two networks. This configuration expands a network across geographically disparate offices or connects a group of offices to a data center installation. The interconnecting link may run over a dissimilar intermediate network, such as two </a:t>
            </a:r>
            <a:r>
              <a:rPr lang="en-US" dirty="0" smtClean="0">
                <a:hlinkClick r:id="rId2" tooltip="IPv6"/>
              </a:rPr>
              <a:t>IPv6</a:t>
            </a:r>
            <a:r>
              <a:rPr lang="en-US" dirty="0" smtClean="0"/>
              <a:t> networks connected over an </a:t>
            </a:r>
            <a:r>
              <a:rPr lang="en-US" dirty="0" smtClean="0">
                <a:hlinkClick r:id="rId3" tooltip="IPv4"/>
              </a:rPr>
              <a:t>IPv4</a:t>
            </a:r>
            <a:r>
              <a:rPr lang="en-US" dirty="0" smtClean="0"/>
              <a:t> network.</a:t>
            </a:r>
          </a:p>
          <a:p>
            <a:pPr marL="0" indent="0">
              <a:buNone/>
            </a:pPr>
            <a:endParaRPr lang="en-US" dirty="0" smtClean="0"/>
          </a:p>
          <a:p>
            <a:r>
              <a:rPr lang="en-US" dirty="0" smtClean="0"/>
              <a:t>Extranet-based site-to-site</a:t>
            </a:r>
          </a:p>
          <a:p>
            <a:pPr marL="0" indent="0">
              <a:buNone/>
            </a:pPr>
            <a:r>
              <a:rPr lang="en-US" dirty="0" smtClean="0"/>
              <a:t>In the context of site-to-site configurations, the terms </a:t>
            </a:r>
            <a:r>
              <a:rPr lang="en-US" b="1" dirty="0" smtClean="0">
                <a:hlinkClick r:id="rId4" tooltip="Intranet"/>
              </a:rPr>
              <a:t>intranet</a:t>
            </a:r>
            <a:r>
              <a:rPr lang="en-US" dirty="0" smtClean="0"/>
              <a:t> and </a:t>
            </a:r>
            <a:r>
              <a:rPr lang="en-US" b="1" dirty="0" smtClean="0">
                <a:hlinkClick r:id="rId5" tooltip="Extranet"/>
              </a:rPr>
              <a:t>extranet</a:t>
            </a:r>
            <a:r>
              <a:rPr lang="en-US" dirty="0" smtClean="0"/>
              <a:t> are used to describe two different use </a:t>
            </a:r>
            <a:r>
              <a:rPr lang="en-US" dirty="0" err="1" smtClean="0"/>
              <a:t>cases.An</a:t>
            </a:r>
            <a:r>
              <a:rPr lang="en-US" dirty="0" smtClean="0"/>
              <a:t> </a:t>
            </a:r>
            <a:r>
              <a:rPr lang="en-US" i="1" dirty="0" smtClean="0"/>
              <a:t>intranet</a:t>
            </a:r>
            <a:r>
              <a:rPr lang="en-US" dirty="0" smtClean="0"/>
              <a:t> site-to-site VPN describes a configuration where the sites connected by the VPN belong to the same organization, whereas an </a:t>
            </a:r>
            <a:r>
              <a:rPr lang="en-US" i="1" dirty="0" smtClean="0"/>
              <a:t>extranet</a:t>
            </a:r>
            <a:r>
              <a:rPr lang="en-US" dirty="0" smtClean="0"/>
              <a:t> site-to-site VPN joins sites belonging to multiple </a:t>
            </a:r>
            <a:r>
              <a:rPr lang="en-US" dirty="0" err="1" smtClean="0"/>
              <a:t>organizations.Typically</a:t>
            </a:r>
            <a:r>
              <a:rPr lang="en-US" dirty="0" smtClean="0"/>
              <a:t>, individuals interact with remote access VPNs, whereas businesses tend to make use of site-to-site connections for </a:t>
            </a:r>
            <a:r>
              <a:rPr lang="en-US" dirty="0" smtClean="0">
                <a:hlinkClick r:id="rId6" tooltip="Business-to-business"/>
              </a:rPr>
              <a:t>business-to-business</a:t>
            </a:r>
            <a:r>
              <a:rPr lang="en-US" dirty="0" smtClean="0"/>
              <a:t>, cloud computing, and </a:t>
            </a:r>
            <a:r>
              <a:rPr lang="en-US" dirty="0" smtClean="0">
                <a:hlinkClick r:id="rId7" tooltip="Branch office"/>
              </a:rPr>
              <a:t>branch office</a:t>
            </a:r>
            <a:r>
              <a:rPr lang="en-US" dirty="0" smtClean="0"/>
              <a:t> scenarios. However, these technologies are not mutually exclusive and, in a significantly complex business network, may be combined to enable remote access to resources located at any given site, such as an ordering system that resides in a data center.</a:t>
            </a:r>
          </a:p>
          <a:p>
            <a:endParaRPr lang="en-US" dirty="0"/>
          </a:p>
        </p:txBody>
      </p:sp>
      <p:pic>
        <p:nvPicPr>
          <p:cNvPr id="2050" name="Picture 2" descr="https://upload.wikimedia.org/wikipedia/commons/thumb/0/00/Virtual_Private_Network_overview.svg/330px-Virtual_Private_Network_overview.sv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6400" y="2286000"/>
            <a:ext cx="3143250" cy="221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6814040"/>
      </p:ext>
    </p:extLst>
  </p:cSld>
  <p:clrMapOvr>
    <a:masterClrMapping/>
  </p:clrMapOvr>
  <mc:AlternateContent xmlns:mc="http://schemas.openxmlformats.org/markup-compatibility/2006">
    <mc:Choice xmlns:p14="http://schemas.microsoft.com/office/powerpoint/2010/main" Requires="p14">
      <p:transition p14:dur="10">
        <p14:doors dir="vert"/>
      </p:transition>
    </mc:Choice>
    <mc:Fallback>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4294967295"/>
          </p:nvPr>
        </p:nvSpPr>
        <p:spPr>
          <a:xfrm>
            <a:off x="685800" y="457200"/>
            <a:ext cx="7543800" cy="5105400"/>
          </a:xfrm>
        </p:spPr>
        <p:txBody>
          <a:bodyPr>
            <a:normAutofit lnSpcReduction="10000"/>
          </a:bodyPr>
          <a:lstStyle/>
          <a:p>
            <a:r>
              <a:rPr lang="en-US" dirty="0"/>
              <a:t>VPN systems also may be classified </a:t>
            </a:r>
            <a:r>
              <a:rPr lang="en-US" dirty="0" err="1" smtClean="0"/>
              <a:t>by:</a:t>
            </a:r>
            <a:r>
              <a:rPr lang="en-US" dirty="0" err="1"/>
              <a:t>VPN</a:t>
            </a:r>
            <a:r>
              <a:rPr lang="en-US" dirty="0"/>
              <a:t> systems also may be classified by</a:t>
            </a:r>
            <a:r>
              <a:rPr lang="en-US" dirty="0" smtClean="0"/>
              <a:t>:</a:t>
            </a:r>
          </a:p>
          <a:p>
            <a:endParaRPr lang="en-US" dirty="0"/>
          </a:p>
          <a:p>
            <a:endParaRPr lang="en-US" dirty="0"/>
          </a:p>
          <a:p>
            <a:r>
              <a:rPr lang="en-US" dirty="0"/>
              <a:t>the tunneling protocol used to </a:t>
            </a:r>
            <a:r>
              <a:rPr lang="en-US" dirty="0">
                <a:hlinkClick r:id="rId2" tooltip="IP tunnel"/>
              </a:rPr>
              <a:t>tunnel</a:t>
            </a:r>
            <a:r>
              <a:rPr lang="en-US" dirty="0"/>
              <a:t> the </a:t>
            </a:r>
            <a:r>
              <a:rPr lang="en-US" dirty="0" smtClean="0"/>
              <a:t>traffic.</a:t>
            </a:r>
            <a:endParaRPr lang="en-US" dirty="0"/>
          </a:p>
          <a:p>
            <a:r>
              <a:rPr lang="en-US" dirty="0"/>
              <a:t>the tunnel's termination point location, e.g., on the customer </a:t>
            </a:r>
            <a:r>
              <a:rPr lang="en-US" dirty="0">
                <a:hlinkClick r:id="rId3" tooltip="Edge device"/>
              </a:rPr>
              <a:t>edge</a:t>
            </a:r>
            <a:r>
              <a:rPr lang="en-US" dirty="0"/>
              <a:t> or network-provider </a:t>
            </a:r>
            <a:r>
              <a:rPr lang="en-US" dirty="0" smtClean="0"/>
              <a:t>edge.</a:t>
            </a:r>
            <a:endParaRPr lang="en-US" dirty="0"/>
          </a:p>
          <a:p>
            <a:r>
              <a:rPr lang="en-US" dirty="0"/>
              <a:t>the type of topology of connections, such as site-to-site or </a:t>
            </a:r>
            <a:r>
              <a:rPr lang="en-US" dirty="0" smtClean="0"/>
              <a:t>network-to-network.</a:t>
            </a:r>
            <a:endParaRPr lang="en-US" dirty="0"/>
          </a:p>
          <a:p>
            <a:r>
              <a:rPr lang="en-US" dirty="0"/>
              <a:t>the levels of security </a:t>
            </a:r>
            <a:r>
              <a:rPr lang="en-US" dirty="0" smtClean="0"/>
              <a:t>provided.</a:t>
            </a:r>
            <a:endParaRPr lang="en-US" dirty="0"/>
          </a:p>
          <a:p>
            <a:r>
              <a:rPr lang="en-US" dirty="0"/>
              <a:t>the </a:t>
            </a:r>
            <a:r>
              <a:rPr lang="en-US" dirty="0">
                <a:hlinkClick r:id="rId4" tooltip="OSI model"/>
              </a:rPr>
              <a:t>OSI layer</a:t>
            </a:r>
            <a:r>
              <a:rPr lang="en-US" dirty="0"/>
              <a:t> they present to the connecting network, such as </a:t>
            </a:r>
            <a:r>
              <a:rPr lang="en-US" dirty="0">
                <a:hlinkClick r:id="rId5" tooltip="Layer 2"/>
              </a:rPr>
              <a:t>Layer 2</a:t>
            </a:r>
            <a:r>
              <a:rPr lang="en-US" dirty="0"/>
              <a:t> circuits or </a:t>
            </a:r>
            <a:r>
              <a:rPr lang="en-US" dirty="0">
                <a:hlinkClick r:id="rId6" tooltip="Layer 3"/>
              </a:rPr>
              <a:t>Layer 3</a:t>
            </a:r>
            <a:r>
              <a:rPr lang="en-US" dirty="0"/>
              <a:t> network </a:t>
            </a:r>
            <a:r>
              <a:rPr lang="en-US" dirty="0" smtClean="0"/>
              <a:t>connectivity.</a:t>
            </a:r>
            <a:endParaRPr lang="en-US" dirty="0"/>
          </a:p>
          <a:p>
            <a:r>
              <a:rPr lang="en-US" dirty="0"/>
              <a:t>the number of simultaneous </a:t>
            </a:r>
            <a:r>
              <a:rPr lang="en-US" dirty="0" smtClean="0"/>
              <a:t>connections.</a:t>
            </a:r>
            <a:endParaRPr lang="en-US" dirty="0"/>
          </a:p>
          <a:p>
            <a:endParaRPr lang="en-US" dirty="0"/>
          </a:p>
        </p:txBody>
      </p:sp>
    </p:spTree>
    <p:extLst>
      <p:ext uri="{BB962C8B-B14F-4D97-AF65-F5344CB8AC3E}">
        <p14:creationId xmlns:p14="http://schemas.microsoft.com/office/powerpoint/2010/main" val="31756170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762000" y="381000"/>
            <a:ext cx="6781800" cy="1600200"/>
          </a:xfrm>
        </p:spPr>
        <p:txBody>
          <a:bodyPr>
            <a:normAutofit fontScale="90000"/>
          </a:bodyPr>
          <a:lstStyle/>
          <a:p>
            <a:r>
              <a:rPr lang="en-US" dirty="0"/>
              <a:t>Security mechanisms</a:t>
            </a:r>
            <a:br>
              <a:rPr lang="en-US" dirty="0"/>
            </a:br>
            <a:endParaRPr lang="en-US" dirty="0"/>
          </a:p>
        </p:txBody>
      </p:sp>
      <p:sp>
        <p:nvSpPr>
          <p:cNvPr id="11" name="Content Placeholder 10"/>
          <p:cNvSpPr>
            <a:spLocks noGrp="1"/>
          </p:cNvSpPr>
          <p:nvPr>
            <p:ph idx="1"/>
          </p:nvPr>
        </p:nvSpPr>
        <p:spPr>
          <a:xfrm>
            <a:off x="768096" y="1371601"/>
            <a:ext cx="5105400" cy="4648200"/>
          </a:xfrm>
        </p:spPr>
        <p:txBody>
          <a:bodyPr>
            <a:normAutofit fontScale="70000" lnSpcReduction="20000"/>
          </a:bodyPr>
          <a:lstStyle/>
          <a:p>
            <a:r>
              <a:rPr lang="en-US" dirty="0"/>
              <a:t>VPNs cannot make online connections completely anonymous, but they can increase </a:t>
            </a:r>
            <a:r>
              <a:rPr lang="en-US" dirty="0">
                <a:hlinkClick r:id="rId2" tooltip="Privacy"/>
              </a:rPr>
              <a:t>privacy</a:t>
            </a:r>
            <a:r>
              <a:rPr lang="en-US" dirty="0"/>
              <a:t> and security by encrypting all communication between remote locations over the open Internet. To prevent disclosure of private information or </a:t>
            </a:r>
            <a:r>
              <a:rPr lang="en-US" dirty="0">
                <a:hlinkClick r:id="rId3" tooltip="Packet analyzer"/>
              </a:rPr>
              <a:t>data sniffing</a:t>
            </a:r>
            <a:r>
              <a:rPr lang="en-US" dirty="0"/>
              <a:t>, VPNs typically allow only authenticated remote access using</a:t>
            </a:r>
            <a:r>
              <a:rPr lang="en-US" baseline="30000" dirty="0"/>
              <a:t>[</a:t>
            </a:r>
            <a:r>
              <a:rPr lang="en-US" i="1" baseline="30000" dirty="0">
                <a:hlinkClick r:id="rId4" tooltip="Wikipedia:Please clarify"/>
              </a:rPr>
              <a:t>clarification needed</a:t>
            </a:r>
            <a:r>
              <a:rPr lang="en-US" baseline="30000" dirty="0"/>
              <a:t>]</a:t>
            </a:r>
            <a:r>
              <a:rPr lang="en-US" dirty="0"/>
              <a:t> </a:t>
            </a:r>
            <a:r>
              <a:rPr lang="en-US" dirty="0">
                <a:hlinkClick r:id="rId5" tooltip="Tunneling protocol"/>
              </a:rPr>
              <a:t>tunneling protocols</a:t>
            </a:r>
            <a:r>
              <a:rPr lang="en-US" dirty="0"/>
              <a:t> and secure </a:t>
            </a:r>
            <a:r>
              <a:rPr lang="en-US" dirty="0">
                <a:hlinkClick r:id="rId6" tooltip="Encryption software"/>
              </a:rPr>
              <a:t>encryption</a:t>
            </a:r>
            <a:r>
              <a:rPr lang="en-US" dirty="0"/>
              <a:t> techniques.</a:t>
            </a:r>
          </a:p>
          <a:p>
            <a:r>
              <a:rPr lang="en-US" dirty="0"/>
              <a:t>The VPN security model provides:</a:t>
            </a:r>
          </a:p>
          <a:p>
            <a:r>
              <a:rPr lang="en-US" dirty="0">
                <a:hlinkClick r:id="rId7" tooltip="Information security"/>
              </a:rPr>
              <a:t>confidentiality</a:t>
            </a:r>
            <a:r>
              <a:rPr lang="en-US" dirty="0"/>
              <a:t> such that even if the network traffic is sniffed at the packet level (see network sniffer or </a:t>
            </a:r>
            <a:r>
              <a:rPr lang="en-US" dirty="0">
                <a:hlinkClick r:id="rId8" tooltip="Deep packet inspection"/>
              </a:rPr>
              <a:t>deep packet inspection</a:t>
            </a:r>
            <a:r>
              <a:rPr lang="en-US" dirty="0"/>
              <a:t>), an attacker would see only </a:t>
            </a:r>
            <a:r>
              <a:rPr lang="en-US" dirty="0">
                <a:hlinkClick r:id="rId9" tooltip="Encryption"/>
              </a:rPr>
              <a:t>encrypted data</a:t>
            </a:r>
            <a:r>
              <a:rPr lang="en-US" dirty="0"/>
              <a:t>, not the raw data</a:t>
            </a:r>
          </a:p>
          <a:p>
            <a:r>
              <a:rPr lang="en-US" dirty="0"/>
              <a:t>sender </a:t>
            </a:r>
            <a:r>
              <a:rPr lang="en-US" dirty="0">
                <a:hlinkClick r:id="rId10" tooltip="Authentication"/>
              </a:rPr>
              <a:t>authentication</a:t>
            </a:r>
            <a:r>
              <a:rPr lang="en-US" dirty="0"/>
              <a:t> to prevent unauthorized users from accessing the VPN</a:t>
            </a:r>
          </a:p>
          <a:p>
            <a:r>
              <a:rPr lang="en-US" dirty="0"/>
              <a:t>message </a:t>
            </a:r>
            <a:r>
              <a:rPr lang="en-US" dirty="0">
                <a:hlinkClick r:id="rId11" tooltip="Data integrity"/>
              </a:rPr>
              <a:t>integrity</a:t>
            </a:r>
            <a:r>
              <a:rPr lang="en-US" dirty="0"/>
              <a:t> to detect and reject any instances of tampering with transmitted messages</a:t>
            </a:r>
          </a:p>
        </p:txBody>
      </p:sp>
      <p:pic>
        <p:nvPicPr>
          <p:cNvPr id="3074" name="Picture 2" descr="https://upload.wikimedia.org/wikipedia/commons/thumb/1/19/IPSec_VPN-en.svg/300px-IPSec_VPN-en.svg.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73496" y="1600200"/>
            <a:ext cx="2781300" cy="2095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711254"/>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6781800" cy="1600200"/>
          </a:xfrm>
        </p:spPr>
        <p:txBody>
          <a:bodyPr>
            <a:normAutofit fontScale="90000"/>
          </a:bodyPr>
          <a:lstStyle/>
          <a:p>
            <a:r>
              <a:rPr lang="en-US" dirty="0"/>
              <a:t>Routing</a:t>
            </a:r>
            <a:br>
              <a:rPr lang="en-US" dirty="0"/>
            </a:br>
            <a:endParaRPr lang="en-US" dirty="0"/>
          </a:p>
        </p:txBody>
      </p:sp>
      <p:sp>
        <p:nvSpPr>
          <p:cNvPr id="3" name="Content Placeholder 2"/>
          <p:cNvSpPr>
            <a:spLocks noGrp="1"/>
          </p:cNvSpPr>
          <p:nvPr>
            <p:ph idx="1"/>
          </p:nvPr>
        </p:nvSpPr>
        <p:spPr>
          <a:xfrm>
            <a:off x="762000" y="1447800"/>
            <a:ext cx="7543800" cy="3886200"/>
          </a:xfrm>
        </p:spPr>
        <p:txBody>
          <a:bodyPr/>
          <a:lstStyle/>
          <a:p>
            <a:r>
              <a:rPr lang="en-US" dirty="0"/>
              <a:t>Tunneling protocols can operate in a </a:t>
            </a:r>
            <a:r>
              <a:rPr lang="en-US" dirty="0">
                <a:hlinkClick r:id="rId2" tooltip="Point-to-point (telecommunications)"/>
              </a:rPr>
              <a:t>point-to-point</a:t>
            </a:r>
            <a:r>
              <a:rPr lang="en-US" dirty="0"/>
              <a:t> </a:t>
            </a:r>
            <a:r>
              <a:rPr lang="en-US" dirty="0">
                <a:hlinkClick r:id="rId3" tooltip="Network topology"/>
              </a:rPr>
              <a:t>network topology</a:t>
            </a:r>
            <a:r>
              <a:rPr lang="en-US" dirty="0"/>
              <a:t> however, this would theoretically not be considered a VPN because a VPN by definition is expected to support arbitrary and changing sets of network nodes. But since most </a:t>
            </a:r>
            <a:r>
              <a:rPr lang="en-US" dirty="0">
                <a:hlinkClick r:id="rId4" tooltip="Router (computing)"/>
              </a:rPr>
              <a:t>router</a:t>
            </a:r>
            <a:r>
              <a:rPr lang="en-US" dirty="0"/>
              <a:t> implementations support a </a:t>
            </a:r>
            <a:r>
              <a:rPr lang="en-US" dirty="0">
                <a:hlinkClick r:id="rId5" tooltip="Virtual network interface"/>
              </a:rPr>
              <a:t>virtual, software-defined tunnel interface</a:t>
            </a:r>
            <a:r>
              <a:rPr lang="en-US" dirty="0"/>
              <a:t>, customer-provisioned VPNs often are simply</a:t>
            </a:r>
            <a:r>
              <a:rPr lang="en-US" baseline="30000" dirty="0"/>
              <a:t>[</a:t>
            </a:r>
            <a:r>
              <a:rPr lang="en-US" i="1" baseline="30000" dirty="0">
                <a:hlinkClick r:id="rId6" tooltip="Wikipedia:Please clarify"/>
              </a:rPr>
              <a:t>ambiguous</a:t>
            </a:r>
            <a:r>
              <a:rPr lang="en-US" baseline="30000" dirty="0"/>
              <a:t>]</a:t>
            </a:r>
            <a:r>
              <a:rPr lang="en-US" dirty="0"/>
              <a:t> defined tunnels running conventional routing protocols.</a:t>
            </a:r>
          </a:p>
        </p:txBody>
      </p:sp>
    </p:spTree>
    <p:extLst>
      <p:ext uri="{BB962C8B-B14F-4D97-AF65-F5344CB8AC3E}">
        <p14:creationId xmlns:p14="http://schemas.microsoft.com/office/powerpoint/2010/main" val="2575336738"/>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2000" y="381000"/>
            <a:ext cx="6781800" cy="2133600"/>
          </a:xfrm>
        </p:spPr>
        <p:txBody>
          <a:bodyPr>
            <a:normAutofit/>
          </a:bodyPr>
          <a:lstStyle/>
          <a:p>
            <a:r>
              <a:rPr lang="en-US" sz="4400" b="1" dirty="0"/>
              <a:t>Provider-provisioned VPN building blocks</a:t>
            </a:r>
            <a:br>
              <a:rPr lang="en-US" sz="4400" b="1" dirty="0"/>
            </a:br>
            <a:endParaRPr lang="en-US" sz="4400" dirty="0"/>
          </a:p>
        </p:txBody>
      </p:sp>
      <p:sp>
        <p:nvSpPr>
          <p:cNvPr id="6" name="Content Placeholder 5"/>
          <p:cNvSpPr>
            <a:spLocks noGrp="1"/>
          </p:cNvSpPr>
          <p:nvPr>
            <p:ph idx="1"/>
          </p:nvPr>
        </p:nvSpPr>
        <p:spPr>
          <a:xfrm>
            <a:off x="685800" y="2209800"/>
            <a:ext cx="7543800" cy="3886200"/>
          </a:xfrm>
        </p:spPr>
        <p:txBody>
          <a:bodyPr>
            <a:normAutofit/>
          </a:bodyPr>
          <a:lstStyle/>
          <a:p>
            <a:r>
              <a:rPr lang="en-US" dirty="0"/>
              <a:t>Depending on whether a provider-provisioned VPN (PPVPN) operates in Layer 2 (L2) or Layer 3 (L3), the building blocks described below may be L2 only, L3 only, or a combination of both. </a:t>
            </a:r>
            <a:r>
              <a:rPr lang="en-US" dirty="0">
                <a:hlinkClick r:id="rId2" tooltip="Multiprotocol Label Switching"/>
              </a:rPr>
              <a:t>Multiprotocol Label Switching</a:t>
            </a:r>
            <a:r>
              <a:rPr lang="en-US" dirty="0"/>
              <a:t> (MPLS) functionality blurs the L2–L3 identity</a:t>
            </a:r>
            <a:r>
              <a:rPr lang="en-US" dirty="0" smtClean="0"/>
              <a:t>.</a:t>
            </a:r>
            <a:endParaRPr lang="en-US" dirty="0"/>
          </a:p>
          <a:p>
            <a:r>
              <a:rPr lang="en-US" dirty="0">
                <a:hlinkClick r:id="rId3" tooltip="RFC (identifier)"/>
              </a:rPr>
              <a:t>RFC</a:t>
            </a:r>
            <a:r>
              <a:rPr lang="en-US" dirty="0"/>
              <a:t> </a:t>
            </a:r>
            <a:r>
              <a:rPr lang="en-US" dirty="0">
                <a:hlinkClick r:id="rId4"/>
              </a:rPr>
              <a:t>4026</a:t>
            </a:r>
            <a:r>
              <a:rPr lang="en-US" dirty="0"/>
              <a:t> generalized the following terms to cover L2 </a:t>
            </a:r>
            <a:r>
              <a:rPr lang="en-US" dirty="0">
                <a:hlinkClick r:id="rId5" tooltip="MPLS VPN"/>
              </a:rPr>
              <a:t>MPLS VPNs</a:t>
            </a:r>
            <a:r>
              <a:rPr lang="en-US" dirty="0"/>
              <a:t> and L3 (</a:t>
            </a:r>
            <a:r>
              <a:rPr lang="en-US" dirty="0">
                <a:hlinkClick r:id="rId6" tooltip="Border Gateway Protocol"/>
              </a:rPr>
              <a:t>BGP</a:t>
            </a:r>
            <a:r>
              <a:rPr lang="en-US" dirty="0"/>
              <a:t>) VPNs, but they were introduced in </a:t>
            </a:r>
            <a:r>
              <a:rPr lang="en-US" dirty="0">
                <a:hlinkClick r:id="rId3" tooltip="RFC (identifier)"/>
              </a:rPr>
              <a:t>RFC</a:t>
            </a:r>
            <a:r>
              <a:rPr lang="en-US" dirty="0"/>
              <a:t> </a:t>
            </a:r>
            <a:r>
              <a:rPr lang="en-US" dirty="0" smtClean="0">
                <a:hlinkClick r:id="rId7"/>
              </a:rPr>
              <a:t>2547</a:t>
            </a:r>
            <a:r>
              <a:rPr lang="en-US" dirty="0" smtClean="0"/>
              <a:t>.</a:t>
            </a:r>
            <a:endParaRPr lang="en-US" dirty="0"/>
          </a:p>
        </p:txBody>
      </p:sp>
    </p:spTree>
    <p:extLst>
      <p:ext uri="{BB962C8B-B14F-4D97-AF65-F5344CB8AC3E}">
        <p14:creationId xmlns:p14="http://schemas.microsoft.com/office/powerpoint/2010/main" val="3222514571"/>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191000"/>
            <a:ext cx="6781800" cy="1600200"/>
          </a:xfrm>
        </p:spPr>
        <p:txBody>
          <a:bodyPr>
            <a:normAutofit/>
          </a:bodyPr>
          <a:lstStyle/>
          <a:p>
            <a:pPr marL="571500" indent="-571500">
              <a:buFont typeface="Arial" pitchFamily="34" charset="0"/>
              <a:buChar char="•"/>
            </a:pPr>
            <a:r>
              <a:rPr lang="en-US" sz="3600" dirty="0" smtClean="0">
                <a:latin typeface="+mn-lt"/>
              </a:rPr>
              <a:t>Site-to-site VPN Terminology</a:t>
            </a:r>
            <a:endParaRPr lang="en-US" sz="3600"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533400"/>
            <a:ext cx="7620000" cy="4267200"/>
          </a:xfrm>
        </p:spPr>
      </p:pic>
    </p:spTree>
    <p:extLst>
      <p:ext uri="{BB962C8B-B14F-4D97-AF65-F5344CB8AC3E}">
        <p14:creationId xmlns:p14="http://schemas.microsoft.com/office/powerpoint/2010/main" val="4282159794"/>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68</TotalTime>
  <Words>405</Words>
  <Application>Microsoft Office PowerPoint</Application>
  <PresentationFormat>On-screen Show (4:3)</PresentationFormat>
  <Paragraphs>52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NewsPrint</vt:lpstr>
      <vt:lpstr> V P N</vt:lpstr>
      <vt:lpstr>What is VPN?</vt:lpstr>
      <vt:lpstr>Types Of VPN </vt:lpstr>
      <vt:lpstr>.</vt:lpstr>
      <vt:lpstr>PowerPoint Presentation</vt:lpstr>
      <vt:lpstr>Security mechanisms </vt:lpstr>
      <vt:lpstr>Routing </vt:lpstr>
      <vt:lpstr>Provider-provisioned VPN building blocks </vt:lpstr>
      <vt:lpstr>Site-to-site VPN Terminology</vt:lpstr>
      <vt:lpstr>.</vt:lpstr>
      <vt:lpstr>VPNs in mobile environments </vt:lpstr>
      <vt:lpstr>Networking limitations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 P N</dc:title>
  <dc:creator>Windows User</dc:creator>
  <cp:lastModifiedBy>Windows User</cp:lastModifiedBy>
  <cp:revision>8</cp:revision>
  <dcterms:created xsi:type="dcterms:W3CDTF">2023-12-19T11:39:31Z</dcterms:created>
  <dcterms:modified xsi:type="dcterms:W3CDTF">2023-12-20T11:56:24Z</dcterms:modified>
</cp:coreProperties>
</file>